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69" r:id="rId2"/>
    <p:sldId id="2147474020" r:id="rId3"/>
    <p:sldId id="2147474026" r:id="rId4"/>
    <p:sldId id="2147474027" r:id="rId5"/>
    <p:sldId id="303" r:id="rId6"/>
    <p:sldId id="276" r:id="rId7"/>
    <p:sldId id="2147474028" r:id="rId8"/>
    <p:sldId id="2147474030" r:id="rId9"/>
    <p:sldId id="2147474019" r:id="rId10"/>
    <p:sldId id="2147474018" r:id="rId11"/>
    <p:sldId id="2147474003" r:id="rId12"/>
    <p:sldId id="2147474029" r:id="rId13"/>
    <p:sldId id="2147474017" r:id="rId14"/>
    <p:sldId id="2147474023" r:id="rId15"/>
    <p:sldId id="2147474031" r:id="rId16"/>
  </p:sldIdLst>
  <p:sldSz cx="9144000" cy="5143500" type="screen16x9"/>
  <p:notesSz cx="9929813" cy="679926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3">
          <p15:clr>
            <a:srgbClr val="A4A3A4"/>
          </p15:clr>
        </p15:guide>
        <p15:guide id="2" orient="horz" pos="2857">
          <p15:clr>
            <a:srgbClr val="A4A3A4"/>
          </p15:clr>
        </p15:guide>
        <p15:guide id="3" orient="horz" pos="2634">
          <p15:clr>
            <a:srgbClr val="A4A3A4"/>
          </p15:clr>
        </p15:guide>
        <p15:guide id="4" pos="5532">
          <p15:clr>
            <a:srgbClr val="A4A3A4"/>
          </p15:clr>
        </p15:guide>
        <p15:guide id="5" pos="229">
          <p15:clr>
            <a:srgbClr val="A4A3A4"/>
          </p15:clr>
        </p15:guide>
        <p15:guide id="6" pos="1726">
          <p15:clr>
            <a:srgbClr val="A4A3A4"/>
          </p15:clr>
        </p15:guide>
        <p15:guide id="7" pos="1497">
          <p15:clr>
            <a:srgbClr val="A4A3A4"/>
          </p15:clr>
        </p15:guide>
        <p15:guide id="8" pos="3218">
          <p15:clr>
            <a:srgbClr val="A4A3A4"/>
          </p15:clr>
        </p15:guide>
        <p15:guide id="9" pos="299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2" userDrawn="1">
          <p15:clr>
            <a:srgbClr val="A4A3A4"/>
          </p15:clr>
        </p15:guide>
        <p15:guide id="2" pos="312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ápal Tomáš" initials="CT" lastIdx="1" clrIdx="0">
    <p:extLst>
      <p:ext uri="{19B8F6BF-5375-455C-9EA6-DF929625EA0E}">
        <p15:presenceInfo xmlns:p15="http://schemas.microsoft.com/office/powerpoint/2012/main" userId="S::capal@mpo.cz::58fb7c3f-91d0-4d87-8f0c-6e6fbcb70d39" providerId="AD"/>
      </p:ext>
    </p:extLst>
  </p:cmAuthor>
  <p:cmAuthor id="2" name="Ondruška Jiří" initials="OJ" lastIdx="1" clrIdx="1">
    <p:extLst>
      <p:ext uri="{19B8F6BF-5375-455C-9EA6-DF929625EA0E}">
        <p15:presenceInfo xmlns:p15="http://schemas.microsoft.com/office/powerpoint/2012/main" userId="S::ondruska@mpo.cz::3bcbe99c-2df0-4bb6-93b8-e894d00c561b" providerId="AD"/>
      </p:ext>
    </p:extLst>
  </p:cmAuthor>
  <p:cmAuthor id="3" name="Prášil Jan" initials="PJ" lastIdx="1" clrIdx="2">
    <p:extLst>
      <p:ext uri="{19B8F6BF-5375-455C-9EA6-DF929625EA0E}">
        <p15:presenceInfo xmlns:p15="http://schemas.microsoft.com/office/powerpoint/2012/main" userId="S::prasil@mpo.cz::ee4eeb2a-a03a-47d0-a723-a853aba4323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4F00"/>
    <a:srgbClr val="F23100"/>
    <a:srgbClr val="F7FCFF"/>
    <a:srgbClr val="004B8D"/>
    <a:srgbClr val="718307"/>
    <a:srgbClr val="C3963D"/>
    <a:srgbClr val="5587B3"/>
    <a:srgbClr val="709ABF"/>
    <a:srgbClr val="B9B9B9"/>
    <a:srgbClr val="B9E0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19" autoAdjust="0"/>
    <p:restoredTop sz="96112" autoAdjust="0"/>
  </p:normalViewPr>
  <p:slideViewPr>
    <p:cSldViewPr snapToGrid="0" snapToObjects="1">
      <p:cViewPr varScale="1">
        <p:scale>
          <a:sx n="101" d="100"/>
          <a:sy n="101" d="100"/>
        </p:scale>
        <p:origin x="645" y="276"/>
      </p:cViewPr>
      <p:guideLst>
        <p:guide orient="horz" pos="223"/>
        <p:guide orient="horz" pos="2857"/>
        <p:guide orient="horz" pos="2634"/>
        <p:guide pos="5532"/>
        <p:guide pos="229"/>
        <p:guide pos="1726"/>
        <p:guide pos="1497"/>
        <p:guide pos="3218"/>
        <p:guide pos="2991"/>
      </p:guideLst>
    </p:cSldViewPr>
  </p:slideViewPr>
  <p:outlineViewPr>
    <p:cViewPr>
      <p:scale>
        <a:sx n="33" d="100"/>
        <a:sy n="33" d="100"/>
      </p:scale>
      <p:origin x="0" y="-186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114" d="100"/>
          <a:sy n="114" d="100"/>
        </p:scale>
        <p:origin x="-2358" y="-102"/>
      </p:cViewPr>
      <p:guideLst>
        <p:guide orient="horz" pos="2142"/>
        <p:guide pos="312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92039" cy="339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624596" y="0"/>
            <a:ext cx="4302919" cy="339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FB0F22-8DED-4CDA-BC4E-47C3EA70254F}" type="datetimeFigureOut">
              <a:rPr lang="cs-CZ" smtClean="0"/>
              <a:pPr/>
              <a:t>08.04.2025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6458120"/>
            <a:ext cx="4302919" cy="339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624596" y="6458120"/>
            <a:ext cx="4302919" cy="339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C9265F-04F2-4D47-A1E7-EE74899987E2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338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919" cy="339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624596" y="0"/>
            <a:ext cx="4302919" cy="339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0993F1-D5EC-4943-97AA-C86D9E6B9167}" type="datetimeFigureOut">
              <a:rPr lang="cs-CZ" smtClean="0"/>
              <a:pPr/>
              <a:t>08.04.2025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2698750" y="509588"/>
            <a:ext cx="4532313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92982" y="3229650"/>
            <a:ext cx="7943850" cy="305966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6458120"/>
            <a:ext cx="4302919" cy="339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624596" y="6458120"/>
            <a:ext cx="4302919" cy="339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60BDDA-8E2B-4061-8BE0-CED46ED94034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15258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60BDDA-8E2B-4061-8BE0-CED46ED94034}" type="slidenum">
              <a:rPr lang="cs-CZ" smtClean="0"/>
              <a:pPr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38870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rgbClr val="004B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1"/>
        </p:nvSpPr>
        <p:spPr>
          <a:xfrm>
            <a:off x="714" y="0"/>
            <a:ext cx="9143999" cy="4654502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" name="Obdélník 7"/>
          <p:cNvSpPr/>
          <p:nvPr userDrawn="1"/>
        </p:nvSpPr>
        <p:spPr>
          <a:xfrm>
            <a:off x="4851401" y="2133601"/>
            <a:ext cx="4293313" cy="3009899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Obdélník 8"/>
          <p:cNvSpPr/>
          <p:nvPr userDrawn="1"/>
        </p:nvSpPr>
        <p:spPr>
          <a:xfrm>
            <a:off x="0" y="4241007"/>
            <a:ext cx="2320925" cy="902494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63538" y="356639"/>
            <a:ext cx="8418512" cy="615553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14" name="Picture 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8574" y="1931998"/>
            <a:ext cx="4035426" cy="3211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63538" y="977251"/>
            <a:ext cx="8418512" cy="1350000"/>
          </a:xfrm>
        </p:spPr>
        <p:txBody>
          <a:bodyPr wrap="square" lIns="0" tIns="360000" rIns="0" bIns="0"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615" y="4358922"/>
            <a:ext cx="1092905" cy="568800"/>
          </a:xfrm>
          <a:prstGeom prst="rect">
            <a:avLst/>
          </a:prstGeom>
        </p:spPr>
      </p:pic>
      <p:sp>
        <p:nvSpPr>
          <p:cNvPr id="11" name="Zástupný symbol pro číslo snímku 4"/>
          <p:cNvSpPr>
            <a:spLocks noGrp="1"/>
          </p:cNvSpPr>
          <p:nvPr userDrawn="1"/>
        </p:nvSpPr>
        <p:spPr>
          <a:xfrm>
            <a:off x="8165569" y="4636443"/>
            <a:ext cx="500596" cy="365125"/>
          </a:xfrm>
          <a:prstGeom prst="rect">
            <a:avLst/>
          </a:prstGeom>
        </p:spPr>
        <p:txBody>
          <a:bodyPr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8840746-E84D-450F-9CEF-85632363BC31}" type="slidenum">
              <a:rPr lang="cs-CZ" smtClean="0">
                <a:solidFill>
                  <a:schemeClr val="bg1"/>
                </a:solidFill>
              </a:rPr>
              <a:pPr/>
              <a:t>‹#›</a:t>
            </a:fld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970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0"/>
          </p:nvPr>
        </p:nvSpPr>
        <p:spPr>
          <a:xfrm>
            <a:off x="363538" y="912777"/>
            <a:ext cx="8418512" cy="326869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3174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kt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08575" y="359267"/>
            <a:ext cx="3673475" cy="430887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2800">
                <a:solidFill>
                  <a:schemeClr val="accent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4"/>
          </p:nvPr>
        </p:nvSpPr>
        <p:spPr>
          <a:xfrm>
            <a:off x="363537" y="356640"/>
            <a:ext cx="4384675" cy="3824835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5"/>
          </p:nvPr>
        </p:nvSpPr>
        <p:spPr>
          <a:xfrm>
            <a:off x="5108575" y="796532"/>
            <a:ext cx="3673475" cy="338494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3174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sz="quarter" idx="10"/>
          </p:nvPr>
        </p:nvSpPr>
        <p:spPr>
          <a:xfrm>
            <a:off x="363538" y="908011"/>
            <a:ext cx="8418512" cy="3273464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5243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ečný snímek">
    <p:bg>
      <p:bgPr>
        <a:solidFill>
          <a:srgbClr val="004B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1"/>
        </p:nvSpPr>
        <p:spPr>
          <a:xfrm>
            <a:off x="714" y="0"/>
            <a:ext cx="9143999" cy="4654502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" name="Obdélník 7"/>
          <p:cNvSpPr/>
          <p:nvPr userDrawn="1"/>
        </p:nvSpPr>
        <p:spPr>
          <a:xfrm>
            <a:off x="4851401" y="2133601"/>
            <a:ext cx="4293313" cy="3009899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Obdélník 8"/>
          <p:cNvSpPr/>
          <p:nvPr userDrawn="1"/>
        </p:nvSpPr>
        <p:spPr>
          <a:xfrm>
            <a:off x="0" y="4241007"/>
            <a:ext cx="2320925" cy="902494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363538" y="1350000"/>
            <a:ext cx="8418512" cy="615553"/>
          </a:xfrm>
        </p:spPr>
        <p:txBody>
          <a:bodyPr anchor="t" anchorCtr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14" name="Picture 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8574" y="1931998"/>
            <a:ext cx="4035426" cy="3211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805" y="4358922"/>
            <a:ext cx="1092905" cy="568800"/>
          </a:xfrm>
          <a:prstGeom prst="rect">
            <a:avLst/>
          </a:prstGeom>
        </p:spPr>
      </p:pic>
      <p:sp>
        <p:nvSpPr>
          <p:cNvPr id="11" name="Zástupný symbol pro číslo snímku 4"/>
          <p:cNvSpPr>
            <a:spLocks noGrp="1"/>
          </p:cNvSpPr>
          <p:nvPr userDrawn="1"/>
        </p:nvSpPr>
        <p:spPr>
          <a:xfrm>
            <a:off x="8165569" y="4636443"/>
            <a:ext cx="500596" cy="365125"/>
          </a:xfrm>
          <a:prstGeom prst="rect">
            <a:avLst/>
          </a:prstGeom>
        </p:spPr>
        <p:txBody>
          <a:bodyPr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8840746-E84D-450F-9CEF-85632363BC31}" type="slidenum">
              <a:rPr lang="cs-CZ" smtClean="0">
                <a:solidFill>
                  <a:schemeClr val="bg1"/>
                </a:solidFill>
              </a:rPr>
              <a:pPr/>
              <a:t>‹#›</a:t>
            </a:fld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586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4B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8574" y="1931999"/>
            <a:ext cx="4035425" cy="3211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bdélník 6"/>
          <p:cNvSpPr/>
          <p:nvPr/>
        </p:nvSpPr>
        <p:spPr>
          <a:xfrm>
            <a:off x="1" y="1"/>
            <a:ext cx="9143999" cy="4535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0" rIns="0" bIns="0" rtlCol="0" anchor="ctr"/>
          <a:lstStyle/>
          <a:p>
            <a:pPr algn="ctr"/>
            <a:endParaRPr lang="cs-CZ" dirty="0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363538" y="354013"/>
            <a:ext cx="8418512" cy="5539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63538" y="908011"/>
            <a:ext cx="8418512" cy="3273464"/>
          </a:xfrm>
          <a:prstGeom prst="rect">
            <a:avLst/>
          </a:prstGeom>
        </p:spPr>
        <p:txBody>
          <a:bodyPr vert="horz" lIns="0" tIns="360000" rIns="0" bIns="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9" name="Zástupný symbol pro číslo snímku 4"/>
          <p:cNvSpPr>
            <a:spLocks noGrp="1"/>
          </p:cNvSpPr>
          <p:nvPr userDrawn="1"/>
        </p:nvSpPr>
        <p:spPr>
          <a:xfrm>
            <a:off x="8165569" y="4636443"/>
            <a:ext cx="500596" cy="365125"/>
          </a:xfrm>
          <a:prstGeom prst="rect">
            <a:avLst/>
          </a:prstGeom>
        </p:spPr>
        <p:txBody>
          <a:bodyPr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8840746-E84D-450F-9CEF-85632363BC31}" type="slidenum">
              <a:rPr lang="cs-CZ" smtClean="0">
                <a:solidFill>
                  <a:schemeClr val="bg1"/>
                </a:solidFill>
              </a:rPr>
              <a:pPr/>
              <a:t>‹#›</a:t>
            </a:fld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947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3" r:id="rId4"/>
    <p:sldLayoutId id="2147483655" r:id="rId5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360363" indent="-360363" algn="l" defTabSz="914400" rtl="0" eaLnBrk="1" latinLnBrk="0" hangingPunct="1">
        <a:spcBef>
          <a:spcPct val="20000"/>
        </a:spcBef>
        <a:buFontTx/>
        <a:buBlip>
          <a:blip r:embed="rId8"/>
        </a:buBlip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20725" indent="-360363" algn="l" defTabSz="914400" rtl="0" eaLnBrk="1" latinLnBrk="0" hangingPunct="1">
        <a:spcBef>
          <a:spcPct val="20000"/>
        </a:spcBef>
        <a:buFontTx/>
        <a:buBlip>
          <a:blip r:embed="rId9"/>
        </a:buBlip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73150" indent="-352425" algn="l" defTabSz="914400" rtl="0" eaLnBrk="1" latinLnBrk="0" hangingPunct="1">
        <a:spcBef>
          <a:spcPct val="20000"/>
        </a:spcBef>
        <a:buFontTx/>
        <a:buBlip>
          <a:blip r:embed="rId8"/>
        </a:buBlip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435100" indent="-361950" algn="l" defTabSz="914400" rtl="0" eaLnBrk="1" latinLnBrk="0" hangingPunct="1">
        <a:spcBef>
          <a:spcPct val="20000"/>
        </a:spcBef>
        <a:buFontTx/>
        <a:buBlip>
          <a:blip r:embed="rId9"/>
        </a:buBlip>
        <a:defRPr sz="2400" kern="1200">
          <a:solidFill>
            <a:schemeClr val="tx2"/>
          </a:solidFill>
          <a:latin typeface="+mn-lt"/>
          <a:ea typeface="+mn-ea"/>
          <a:cs typeface="+mn-cs"/>
        </a:defRPr>
      </a:lvl4pPr>
      <a:lvl5pPr marL="1795463" indent="-360363" algn="l" defTabSz="914400" rtl="0" eaLnBrk="1" latinLnBrk="0" hangingPunct="1">
        <a:spcBef>
          <a:spcPct val="20000"/>
        </a:spcBef>
        <a:buFontTx/>
        <a:buBlip>
          <a:blip r:embed="rId8"/>
        </a:buBlip>
        <a:defRPr sz="2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42958" y="1187635"/>
            <a:ext cx="8418512" cy="1661993"/>
          </a:xfrm>
        </p:spPr>
        <p:txBody>
          <a:bodyPr/>
          <a:lstStyle/>
          <a:p>
            <a:r>
              <a:rPr lang="cs-CZ" sz="3600" dirty="0"/>
              <a:t>Role malých a středních modulárních reaktorů z pohledu státu</a:t>
            </a:r>
            <a:br>
              <a:rPr lang="en-AU" sz="3600" dirty="0"/>
            </a:br>
            <a:endParaRPr lang="en-AU" sz="36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62744" y="1930130"/>
            <a:ext cx="8418512" cy="2641870"/>
          </a:xfrm>
        </p:spPr>
        <p:txBody>
          <a:bodyPr/>
          <a:lstStyle/>
          <a:p>
            <a:endParaRPr lang="cs-CZ" sz="1400" dirty="0"/>
          </a:p>
          <a:p>
            <a:endParaRPr lang="cs-CZ" sz="1400" dirty="0"/>
          </a:p>
          <a:p>
            <a:endParaRPr lang="cs-CZ" sz="1600" dirty="0"/>
          </a:p>
          <a:p>
            <a:r>
              <a:rPr lang="cs-CZ" sz="1600" dirty="0"/>
              <a:t>Ing. Petr Třešňák</a:t>
            </a:r>
          </a:p>
          <a:p>
            <a:r>
              <a:rPr lang="cs-CZ" sz="1600" dirty="0"/>
              <a:t>zmocněnec MPO pro malé modulární reaktory</a:t>
            </a:r>
          </a:p>
          <a:p>
            <a:r>
              <a:rPr lang="cs-CZ" sz="1600" dirty="0"/>
              <a:t>32. exportní fórum, 9. dubna 2025, Tábor</a:t>
            </a:r>
          </a:p>
          <a:p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8901090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B4D0BE-2244-4126-A20F-4C2C2F8E1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Mezinárodní aktivity v roce 2024</a:t>
            </a:r>
            <a:endParaRPr lang="en-GB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95DF910-E90E-45BC-9AA4-7B82C54FEC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3538" y="625393"/>
            <a:ext cx="8418512" cy="3781269"/>
          </a:xfrm>
        </p:spPr>
        <p:txBody>
          <a:bodyPr vert="horz" lIns="0" tIns="360000" rIns="0" bIns="0" rtlCol="0">
            <a:normAutofit/>
          </a:bodyPr>
          <a:lstStyle/>
          <a:p>
            <a:pPr>
              <a:spcBef>
                <a:spcPts val="900"/>
              </a:spcBef>
            </a:pPr>
            <a:r>
              <a:rPr lang="cs-CZ" sz="1400" b="1" dirty="0"/>
              <a:t>Obchodní mise pro české a kanadské firmy se zájmem o technologii SMR</a:t>
            </a:r>
            <a:r>
              <a:rPr lang="cs-CZ" sz="1400" dirty="0"/>
              <a:t> uspořádaná MPO a kanadským velvyslanectvím</a:t>
            </a:r>
            <a:endParaRPr lang="en-AU" sz="1400" dirty="0"/>
          </a:p>
          <a:p>
            <a:pPr>
              <a:spcBef>
                <a:spcPts val="900"/>
              </a:spcBef>
            </a:pPr>
            <a:r>
              <a:rPr lang="cs-CZ" sz="1400" dirty="0"/>
              <a:t>MPO se </a:t>
            </a:r>
            <a:r>
              <a:rPr lang="cs-CZ" sz="1400" b="1" dirty="0"/>
              <a:t>zúčastnilo valného shromáždění Evropské průmyslové aliance pro SMR a požádalo o členství v pracovních skupinách </a:t>
            </a:r>
            <a:r>
              <a:rPr lang="cs-CZ" sz="1400" dirty="0"/>
              <a:t>pro dovednosti, financování, dodavatelský řetězec a zapojení veřejnosti</a:t>
            </a:r>
            <a:endParaRPr lang="en-AU" sz="1400" dirty="0"/>
          </a:p>
          <a:p>
            <a:pPr>
              <a:spcBef>
                <a:spcPts val="900"/>
              </a:spcBef>
            </a:pPr>
            <a:r>
              <a:rPr lang="cs-CZ" sz="1400" b="1" dirty="0"/>
              <a:t>Projekt Phoenix </a:t>
            </a:r>
            <a:r>
              <a:rPr lang="cs-CZ" sz="1400" dirty="0"/>
              <a:t>financovaný Spojenými státy poskytující </a:t>
            </a:r>
            <a:r>
              <a:rPr lang="cs-CZ" sz="1400" b="1" dirty="0"/>
              <a:t>technickou podporu </a:t>
            </a:r>
            <a:r>
              <a:rPr lang="cs-CZ" sz="1400" dirty="0"/>
              <a:t>společnosti SUAS Group pro vypracování studií proveditelnosti </a:t>
            </a:r>
            <a:endParaRPr lang="en-AU" sz="1400" b="1" dirty="0"/>
          </a:p>
          <a:p>
            <a:pPr>
              <a:spcBef>
                <a:spcPts val="900"/>
              </a:spcBef>
            </a:pPr>
            <a:r>
              <a:rPr lang="cs-CZ" sz="1400" b="1" dirty="0"/>
              <a:t>Program NEXT </a:t>
            </a:r>
            <a:r>
              <a:rPr lang="cs-CZ" sz="1400" dirty="0"/>
              <a:t>financovaný Spojenými státy poskytující </a:t>
            </a:r>
            <a:r>
              <a:rPr lang="cs-CZ" sz="1400" b="1" dirty="0"/>
              <a:t>konzultace v oblasti regulace a licencování SMR</a:t>
            </a:r>
            <a:r>
              <a:rPr lang="cs-CZ" sz="1400" dirty="0"/>
              <a:t> (Jensen </a:t>
            </a:r>
            <a:r>
              <a:rPr lang="cs-CZ" sz="1400" dirty="0" err="1"/>
              <a:t>Hughes</a:t>
            </a:r>
            <a:r>
              <a:rPr lang="cs-CZ" sz="1400" dirty="0"/>
              <a:t> a NUMARK) českým subjektům</a:t>
            </a:r>
            <a:endParaRPr lang="en-AU" sz="1400" dirty="0"/>
          </a:p>
          <a:p>
            <a:pPr>
              <a:spcBef>
                <a:spcPts val="900"/>
              </a:spcBef>
            </a:pPr>
            <a:r>
              <a:rPr lang="cs-CZ" sz="1400" b="1" dirty="0"/>
              <a:t>Studijní cesta české delegace do USA </a:t>
            </a:r>
            <a:r>
              <a:rPr lang="cs-CZ" sz="1400" dirty="0"/>
              <a:t>(Texas a Washington, D.C.) v rámci programu NEXT</a:t>
            </a:r>
            <a:endParaRPr lang="en-AU" sz="1400" dirty="0"/>
          </a:p>
          <a:p>
            <a:pPr>
              <a:spcBef>
                <a:spcPts val="900"/>
              </a:spcBef>
            </a:pPr>
            <a:r>
              <a:rPr lang="cs-CZ" sz="1400" dirty="0"/>
              <a:t>SÚJB se jako pozorovatel účastnil licenčního procesu </a:t>
            </a:r>
            <a:r>
              <a:rPr lang="cs-CZ" sz="1400" b="1" dirty="0" err="1"/>
              <a:t>Generic</a:t>
            </a:r>
            <a:r>
              <a:rPr lang="cs-CZ" sz="1400" b="1" dirty="0"/>
              <a:t> Design </a:t>
            </a:r>
            <a:r>
              <a:rPr lang="cs-CZ" sz="1400" b="1" dirty="0" err="1"/>
              <a:t>Assessment</a:t>
            </a:r>
            <a:r>
              <a:rPr lang="cs-CZ" sz="1400" b="1" dirty="0"/>
              <a:t> designu Rolls-Royce SMR </a:t>
            </a:r>
            <a:r>
              <a:rPr lang="cs-CZ" sz="1400" dirty="0"/>
              <a:t>ve Velké Británii prováděného britským regulátorem ONR</a:t>
            </a:r>
            <a:endParaRPr lang="en-AU" sz="1400" dirty="0"/>
          </a:p>
          <a:p>
            <a:pPr>
              <a:spcBef>
                <a:spcPts val="900"/>
              </a:spcBef>
            </a:pPr>
            <a:r>
              <a:rPr lang="cs-CZ" sz="1400" dirty="0"/>
              <a:t>Český, francouzský a finský regulátor spolupracovali na </a:t>
            </a:r>
            <a:r>
              <a:rPr lang="cs-CZ" sz="1400" b="1" dirty="0"/>
              <a:t>první fázi hodnocení koncepčního designu </a:t>
            </a:r>
            <a:r>
              <a:rPr lang="cs-CZ" sz="1400" b="1" dirty="0" err="1"/>
              <a:t>Nuward</a:t>
            </a:r>
            <a:endParaRPr lang="en-AU" sz="1400" b="1" dirty="0"/>
          </a:p>
        </p:txBody>
      </p:sp>
    </p:spTree>
    <p:extLst>
      <p:ext uri="{BB962C8B-B14F-4D97-AF65-F5344CB8AC3E}">
        <p14:creationId xmlns:p14="http://schemas.microsoft.com/office/powerpoint/2010/main" val="33560244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C6048B-1223-4B98-A425-43FFA95D8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538" y="354013"/>
            <a:ext cx="8418512" cy="553998"/>
          </a:xfrm>
        </p:spPr>
        <p:txBody>
          <a:bodyPr/>
          <a:lstStyle/>
          <a:p>
            <a:r>
              <a:rPr lang="cs-CZ" dirty="0"/>
              <a:t>Mezinárodní aktivity</a:t>
            </a:r>
            <a:endParaRPr lang="en-GB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74326FF-F685-4888-9CA1-461C578FC1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3538" y="1008312"/>
            <a:ext cx="8418512" cy="3268698"/>
          </a:xfrm>
        </p:spPr>
        <p:txBody>
          <a:bodyPr vert="horz" lIns="0" tIns="360000" rIns="0" bIns="0" rtlCol="0">
            <a:normAutofit lnSpcReduction="10000"/>
          </a:bodyPr>
          <a:lstStyle/>
          <a:p>
            <a:pPr>
              <a:spcBef>
                <a:spcPts val="900"/>
              </a:spcBef>
            </a:pPr>
            <a:r>
              <a:rPr lang="en-GB" sz="1400" b="1" dirty="0"/>
              <a:t>Technical Working Group for SMRs </a:t>
            </a:r>
            <a:r>
              <a:rPr lang="en-GB" sz="1400" dirty="0"/>
              <a:t>– </a:t>
            </a:r>
            <a:r>
              <a:rPr lang="cs-CZ" sz="1400" dirty="0"/>
              <a:t> expertní fórum při Mezinárodní agentuře pro atomovou energii (2022 – 2025)</a:t>
            </a:r>
            <a:r>
              <a:rPr lang="en-GB" sz="1400" dirty="0"/>
              <a:t>, </a:t>
            </a:r>
            <a:r>
              <a:rPr lang="cs-CZ" sz="1400" dirty="0"/>
              <a:t>které poskytuje odbornou podporu a doporučení pro plánování a implementaci opatření ve všech fázích přípravy SMR</a:t>
            </a:r>
            <a:r>
              <a:rPr lang="en-GB" sz="1400" dirty="0"/>
              <a:t>. </a:t>
            </a:r>
          </a:p>
          <a:p>
            <a:pPr>
              <a:spcBef>
                <a:spcPts val="900"/>
              </a:spcBef>
            </a:pPr>
            <a:r>
              <a:rPr lang="en-GB" sz="1400" b="1" dirty="0"/>
              <a:t>SMR Regulators' Forum </a:t>
            </a:r>
            <a:r>
              <a:rPr lang="en-GB" sz="1400" dirty="0"/>
              <a:t>– </a:t>
            </a:r>
            <a:r>
              <a:rPr lang="cs-CZ" sz="1400" dirty="0"/>
              <a:t>SÚJB se účastní řídícího výboru a všech tří technických pracovních skupin, MPO se účastní pracovní skupiny k výrobě, výstavbě, uvádění do provozu a provozu (MCCO).</a:t>
            </a:r>
          </a:p>
          <a:p>
            <a:pPr lvl="1">
              <a:spcBef>
                <a:spcPts val="900"/>
              </a:spcBef>
            </a:pPr>
            <a:r>
              <a:rPr lang="cs-CZ" sz="1400" dirty="0"/>
              <a:t>MPO spolupracovalo na přípravě dvou zpráv: </a:t>
            </a:r>
            <a:r>
              <a:rPr lang="en-GB" sz="1400" i="1" dirty="0"/>
              <a:t>Manufacturing without an Owner/Licensee</a:t>
            </a:r>
            <a:r>
              <a:rPr lang="en-GB" sz="1400" dirty="0"/>
              <a:t>, </a:t>
            </a:r>
            <a:r>
              <a:rPr lang="en-GB" sz="1400" i="1" dirty="0"/>
              <a:t>Construction Oversight</a:t>
            </a:r>
            <a:r>
              <a:rPr lang="en-GB" sz="1400" dirty="0"/>
              <a:t> </a:t>
            </a:r>
            <a:r>
              <a:rPr lang="cs-CZ" sz="1400" dirty="0"/>
              <a:t>a</a:t>
            </a:r>
            <a:r>
              <a:rPr lang="en-GB" sz="1400" dirty="0"/>
              <a:t> </a:t>
            </a:r>
            <a:r>
              <a:rPr lang="en-GB" sz="1400" i="1" dirty="0"/>
              <a:t>Fleet Wide Deployment</a:t>
            </a:r>
            <a:endParaRPr lang="cs-CZ" sz="1400" i="1" dirty="0"/>
          </a:p>
          <a:p>
            <a:pPr>
              <a:spcBef>
                <a:spcPts val="900"/>
              </a:spcBef>
            </a:pPr>
            <a:r>
              <a:rPr lang="en-GB" sz="1400" b="1" dirty="0"/>
              <a:t>Nuclear Harmonization and Standardization Initiative </a:t>
            </a:r>
            <a:r>
              <a:rPr lang="en-GB" sz="1400" dirty="0"/>
              <a:t>- </a:t>
            </a:r>
            <a:r>
              <a:rPr lang="cs-CZ" sz="1400" dirty="0"/>
              <a:t>technické publikace, zprávy a prostor pro spolupráci na podporu držitelů technologií a operátorů vyvíjejí standardizovanější průmyslové přístupy pro návrh, výrobu, konstrukci, uvádění do provozu a provoz SMR, jakož i požadavky a kritéria obecných uživatelů.</a:t>
            </a:r>
          </a:p>
          <a:p>
            <a:pPr>
              <a:spcBef>
                <a:spcPts val="900"/>
              </a:spcBef>
            </a:pPr>
            <a:r>
              <a:rPr lang="en-GB" sz="1400" b="1" dirty="0"/>
              <a:t>Accelerating SMRs for Net Zero</a:t>
            </a:r>
            <a:r>
              <a:rPr lang="cs-CZ" sz="1400" b="1" dirty="0"/>
              <a:t> -</a:t>
            </a:r>
            <a:r>
              <a:rPr lang="cs-CZ" sz="1400" dirty="0"/>
              <a:t> platforma NEA/OECD zaměřená na spolupráci a výměnu znalostí s cílem maximálního využití potenciálu SMR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6397771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FF66E5-45ED-44C6-9E40-C532184B4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Bezpečnostní smlouva investora se státem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0661FC8-7464-4DE6-B209-FDA3FE27DB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/>
              <a:t>Dle </a:t>
            </a:r>
            <a:r>
              <a:rPr lang="cs-CZ" b="1" dirty="0"/>
              <a:t>§ 9b </a:t>
            </a:r>
            <a:r>
              <a:rPr lang="cs-CZ" dirty="0"/>
              <a:t>zákona č. </a:t>
            </a:r>
            <a:r>
              <a:rPr lang="cs-CZ" b="1" dirty="0"/>
              <a:t>367/2021 Sb.</a:t>
            </a:r>
          </a:p>
          <a:p>
            <a:r>
              <a:rPr lang="cs-CZ" dirty="0"/>
              <a:t>Může ji se státem (MPO) uzavřít oprávněný investor za účelem plánované žádosti o veřejnou podporu na výstavbu nízkouhlíkové výrobny</a:t>
            </a:r>
          </a:p>
          <a:p>
            <a:r>
              <a:rPr lang="cs-CZ" dirty="0"/>
              <a:t>Před zahájením výběru dodavatele nízkouhlíkové výrobny je investor povinen informovat MPO o chystaném výběru a přepokládaném průběhu výběru </a:t>
            </a:r>
          </a:p>
          <a:p>
            <a:r>
              <a:rPr lang="cs-CZ" dirty="0"/>
              <a:t>Investor je povinen poskytovat státu ke kontrole informace a dokumentaci</a:t>
            </a:r>
          </a:p>
          <a:p>
            <a:r>
              <a:rPr lang="cs-CZ" dirty="0"/>
              <a:t>Stát může stanovovat bezpečností požadavky, </a:t>
            </a:r>
          </a:p>
          <a:p>
            <a:r>
              <a:rPr lang="cs-CZ" dirty="0"/>
              <a:t>Uzavřená s ČEZ, existují další zájemci</a:t>
            </a:r>
          </a:p>
        </p:txBody>
      </p:sp>
    </p:spTree>
    <p:extLst>
      <p:ext uri="{BB962C8B-B14F-4D97-AF65-F5344CB8AC3E}">
        <p14:creationId xmlns:p14="http://schemas.microsoft.com/office/powerpoint/2010/main" val="7516011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C8E23A-3DDC-49A3-B8F8-0E0EF3F61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538" y="354013"/>
            <a:ext cx="8418512" cy="553998"/>
          </a:xfrm>
        </p:spPr>
        <p:txBody>
          <a:bodyPr/>
          <a:lstStyle/>
          <a:p>
            <a:r>
              <a:rPr lang="cs-CZ" sz="3600" dirty="0"/>
              <a:t>Potenciální investoři</a:t>
            </a:r>
            <a:endParaRPr lang="en-GB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4DC97B2-E3EE-408B-91A3-1F83401463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2079" y="1105469"/>
            <a:ext cx="8359971" cy="3207224"/>
          </a:xfrm>
        </p:spPr>
        <p:txBody>
          <a:bodyPr>
            <a:normAutofit/>
          </a:bodyPr>
          <a:lstStyle/>
          <a:p>
            <a:pPr>
              <a:spcBef>
                <a:spcPts val="900"/>
              </a:spcBef>
            </a:pPr>
            <a:r>
              <a:rPr lang="cs-CZ" sz="1600" dirty="0"/>
              <a:t>Jednání s </a:t>
            </a:r>
            <a:r>
              <a:rPr lang="cs-CZ" sz="1600" b="1" dirty="0"/>
              <a:t>ČEZ</a:t>
            </a:r>
            <a:r>
              <a:rPr lang="cs-CZ" sz="1600" dirty="0"/>
              <a:t> dle zákona č. 367/2021 Sb. (nízkouhlíkový zákon) a uzavření bezpečnostní smlouvy</a:t>
            </a:r>
            <a:endParaRPr lang="en-AU" sz="1600" dirty="0"/>
          </a:p>
          <a:p>
            <a:pPr lvl="1">
              <a:spcBef>
                <a:spcPts val="900"/>
              </a:spcBef>
            </a:pPr>
            <a:r>
              <a:rPr lang="cs-CZ" sz="1600" dirty="0"/>
              <a:t>Informace vládě o záměru ČEZ získat podíl v Rolls-Royce SMR Ltd.</a:t>
            </a:r>
            <a:endParaRPr lang="en-AU" sz="1600" dirty="0"/>
          </a:p>
          <a:p>
            <a:pPr>
              <a:spcBef>
                <a:spcPts val="900"/>
              </a:spcBef>
            </a:pPr>
            <a:r>
              <a:rPr lang="cs-CZ" sz="1600" dirty="0"/>
              <a:t>Jednání s </a:t>
            </a:r>
            <a:r>
              <a:rPr lang="en-AU" sz="1600" b="1" dirty="0" err="1"/>
              <a:t>Orlen</a:t>
            </a:r>
            <a:r>
              <a:rPr lang="en-AU" sz="1600" b="1" dirty="0"/>
              <a:t> </a:t>
            </a:r>
            <a:r>
              <a:rPr lang="en-AU" sz="1600" b="1" dirty="0" err="1"/>
              <a:t>Synthos</a:t>
            </a:r>
            <a:r>
              <a:rPr lang="en-AU" sz="1600" b="1" dirty="0"/>
              <a:t> Green Energy </a:t>
            </a:r>
            <a:r>
              <a:rPr lang="en-AU" sz="1600" dirty="0"/>
              <a:t>(OSGE)/</a:t>
            </a:r>
            <a:r>
              <a:rPr lang="en-AU" sz="1600" b="1" dirty="0"/>
              <a:t>BWRX CZ</a:t>
            </a:r>
            <a:r>
              <a:rPr lang="en-AU" sz="1600" dirty="0"/>
              <a:t> </a:t>
            </a:r>
            <a:r>
              <a:rPr lang="cs-CZ" sz="1600" dirty="0"/>
              <a:t>dle zákona č. 367/2021 Sb. (nízkouhlíkový zákon)</a:t>
            </a:r>
          </a:p>
          <a:p>
            <a:pPr lvl="1">
              <a:spcBef>
                <a:spcPts val="900"/>
              </a:spcBef>
            </a:pPr>
            <a:r>
              <a:rPr lang="cs-CZ" sz="1600" dirty="0"/>
              <a:t>Záměr uzavřít bezpečnostní smlouvu</a:t>
            </a:r>
            <a:endParaRPr lang="en-AU" sz="1600" dirty="0"/>
          </a:p>
          <a:p>
            <a:pPr>
              <a:spcBef>
                <a:spcPts val="900"/>
              </a:spcBef>
            </a:pPr>
            <a:r>
              <a:rPr lang="cs-CZ" sz="1600" dirty="0"/>
              <a:t>Podpora společnosti SUAS Group prostřednictvím projektu Phoenix a programu NEXT</a:t>
            </a:r>
            <a:endParaRPr lang="en-AU" sz="1600" dirty="0"/>
          </a:p>
          <a:p>
            <a:pPr lvl="1">
              <a:spcBef>
                <a:spcPts val="900"/>
              </a:spcBef>
            </a:pPr>
            <a:r>
              <a:rPr lang="cs-CZ" sz="1600" dirty="0"/>
              <a:t>Společná práce na studii proveditelnosti</a:t>
            </a:r>
            <a:endParaRPr lang="en-AU" sz="1600" dirty="0"/>
          </a:p>
        </p:txBody>
      </p:sp>
    </p:spTree>
    <p:extLst>
      <p:ext uri="{BB962C8B-B14F-4D97-AF65-F5344CB8AC3E}">
        <p14:creationId xmlns:p14="http://schemas.microsoft.com/office/powerpoint/2010/main" val="24723841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3715EA-720A-4D57-A47A-65506059F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Plánované lokality</a:t>
            </a:r>
            <a:endParaRPr lang="en-AU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1796432-833D-46E9-9B3C-F61E17607A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3538" y="909997"/>
            <a:ext cx="3625835" cy="2933720"/>
          </a:xfrm>
        </p:spPr>
        <p:txBody>
          <a:bodyPr>
            <a:normAutofit/>
          </a:bodyPr>
          <a:lstStyle/>
          <a:p>
            <a:r>
              <a:rPr lang="en-AU" sz="1600" b="1" dirty="0"/>
              <a:t>ČEZ: </a:t>
            </a:r>
            <a:r>
              <a:rPr lang="en-AU" sz="1600" dirty="0" err="1"/>
              <a:t>Temelín</a:t>
            </a:r>
            <a:r>
              <a:rPr lang="en-AU" sz="1600" dirty="0"/>
              <a:t>, </a:t>
            </a:r>
            <a:r>
              <a:rPr lang="en-AU" sz="1600" dirty="0" err="1"/>
              <a:t>Tušimice</a:t>
            </a:r>
            <a:r>
              <a:rPr lang="en-AU" sz="1600" dirty="0"/>
              <a:t> </a:t>
            </a:r>
            <a:r>
              <a:rPr lang="cs-CZ" sz="1600" dirty="0"/>
              <a:t>a potenciálně další lokality</a:t>
            </a:r>
          </a:p>
          <a:p>
            <a:r>
              <a:rPr lang="en-AU" sz="1600" b="1" dirty="0"/>
              <a:t>OSGE/BWRX CZ: </a:t>
            </a:r>
            <a:r>
              <a:rPr lang="en-AU" sz="1600" dirty="0" err="1"/>
              <a:t>Kralupy</a:t>
            </a:r>
            <a:r>
              <a:rPr lang="en-AU" sz="1600" dirty="0"/>
              <a:t> nad </a:t>
            </a:r>
            <a:r>
              <a:rPr lang="en-AU" sz="1600" dirty="0" err="1"/>
              <a:t>Vltavou</a:t>
            </a:r>
            <a:r>
              <a:rPr lang="en-AU" sz="1600" dirty="0"/>
              <a:t> </a:t>
            </a:r>
            <a:r>
              <a:rPr lang="cs-CZ" sz="1600" dirty="0"/>
              <a:t>nebo jiná lokalita</a:t>
            </a:r>
            <a:endParaRPr lang="en-AU" sz="1600" dirty="0"/>
          </a:p>
          <a:p>
            <a:r>
              <a:rPr lang="en-AU" sz="1600" b="1" dirty="0"/>
              <a:t>SUAS Group</a:t>
            </a:r>
            <a:r>
              <a:rPr lang="en-AU" sz="1600" dirty="0"/>
              <a:t>: </a:t>
            </a:r>
            <a:r>
              <a:rPr lang="en-AU" sz="1600" dirty="0" err="1"/>
              <a:t>Vřesová</a:t>
            </a:r>
            <a:r>
              <a:rPr lang="en-AU" sz="1600" dirty="0"/>
              <a:t>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978A3C9-1D37-FCD0-D4E2-1A27CDB89B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9617" y="1261883"/>
            <a:ext cx="4532189" cy="2619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9112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2A7680-1821-F059-0D3A-71CAAD0D0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3928164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8CF772-29AF-443F-8DEF-484D840E9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538" y="354013"/>
            <a:ext cx="8418512" cy="553998"/>
          </a:xfrm>
        </p:spPr>
        <p:txBody>
          <a:bodyPr/>
          <a:lstStyle/>
          <a:p>
            <a:r>
              <a:rPr lang="cs-CZ" sz="3600" dirty="0"/>
              <a:t>Zájmy státu</a:t>
            </a:r>
            <a:endParaRPr lang="en-AU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6F2827A-DBC8-4DAC-B18B-DB3EDD6033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1950" y="762790"/>
            <a:ext cx="8609250" cy="3665909"/>
          </a:xfrm>
        </p:spPr>
        <p:txBody>
          <a:bodyPr>
            <a:normAutofit fontScale="62500" lnSpcReduction="20000"/>
          </a:bodyPr>
          <a:lstStyle/>
          <a:p>
            <a:r>
              <a:rPr lang="cs-CZ" dirty="0"/>
              <a:t>Vnitrostátní plán ČR v oblasti energetiky a klimatu (prosinec 2024)</a:t>
            </a:r>
          </a:p>
          <a:p>
            <a:pPr lvl="1"/>
            <a:r>
              <a:rPr lang="cs-CZ" sz="1900" dirty="0"/>
              <a:t>Podíl jádra na výrobě elektřiny do roku 2030 kolem 44 %. Do roku 2040 lze očekávat nárůst až na 68 % v souvislosti s výstavbou nových reaktorů. Výkon SMR by mohl v závislosti na výstavbě velkých reaktorů dosáhnout až 3 GW.</a:t>
            </a:r>
          </a:p>
          <a:p>
            <a:pPr lvl="1"/>
            <a:r>
              <a:rPr lang="cs-CZ" sz="1900" dirty="0"/>
              <a:t>Podíl obnovitelných zdrojů na konečné spotřebě energie bude v roce 2030 30,1 %. Podíl obnovitelných zdrojů na výrobě elektřiny stoupne mezi lety 2023-2030 z 16,5 % na 28 %, s předpokladem zvýšení na 46 % v roce 2050.</a:t>
            </a:r>
          </a:p>
          <a:p>
            <a:pPr lvl="1"/>
            <a:r>
              <a:rPr lang="cs-CZ" sz="1900" dirty="0"/>
              <a:t>Zemní plyn bude sloužit jako přechodný</a:t>
            </a:r>
            <a:r>
              <a:rPr lang="cs-CZ" sz="1900" i="1" dirty="0"/>
              <a:t> </a:t>
            </a:r>
            <a:r>
              <a:rPr lang="cs-CZ" sz="1900" dirty="0"/>
              <a:t>zdroj, který díky své stabilitě a rychlosti produkce bude sloužit jako ideální doplněk obnovitelných zdrojů. Postupně pak z energetického mixu téměř zmizí a bude nahrazen nízkoemisními plyny, včetně vodíku. </a:t>
            </a:r>
          </a:p>
          <a:p>
            <a:pPr marL="360362" lvl="1" indent="0">
              <a:buNone/>
            </a:pPr>
            <a:endParaRPr lang="cs-CZ" sz="1900" dirty="0"/>
          </a:p>
          <a:p>
            <a:pPr marL="360363" lvl="1">
              <a:buBlip>
                <a:blip r:embed="rId2"/>
              </a:buBlip>
            </a:pPr>
            <a:r>
              <a:rPr lang="cs-CZ" dirty="0"/>
              <a:t>Státní energetická koncepce (v přípravě)</a:t>
            </a:r>
          </a:p>
          <a:p>
            <a:pPr lvl="1"/>
            <a:r>
              <a:rPr lang="cs-CZ" sz="1900" dirty="0"/>
              <a:t>Předpokládá podíl jádra 45 % v roce 2030, 47-65 % v roce 2040 a 36-50 %  v roce 2050</a:t>
            </a:r>
          </a:p>
          <a:p>
            <a:pPr marL="360362" lvl="1" indent="0">
              <a:buNone/>
            </a:pPr>
            <a:r>
              <a:rPr lang="cs-CZ" sz="1900" dirty="0"/>
              <a:t> </a:t>
            </a:r>
          </a:p>
          <a:p>
            <a:pPr marL="360363" lvl="1">
              <a:buBlip>
                <a:blip r:embed="rId2"/>
              </a:buBlip>
            </a:pPr>
            <a:r>
              <a:rPr lang="cs-CZ" dirty="0"/>
              <a:t>Přínos SMR pro energetickou bezpečnost ČR</a:t>
            </a:r>
          </a:p>
          <a:p>
            <a:pPr lvl="1"/>
            <a:r>
              <a:rPr lang="cs-CZ" sz="1900" dirty="0"/>
              <a:t>Pozitivní přínos ve všech osách </a:t>
            </a:r>
            <a:r>
              <a:rPr lang="cs-CZ" sz="1900" b="1" dirty="0"/>
              <a:t>„energetického trilema“, </a:t>
            </a:r>
            <a:r>
              <a:rPr lang="cs-CZ" sz="1900" dirty="0"/>
              <a:t>tj. dostupnost, bezpečnost a udržitelnost.</a:t>
            </a:r>
          </a:p>
          <a:p>
            <a:pPr lvl="1"/>
            <a:r>
              <a:rPr lang="cs-CZ" sz="1900" dirty="0"/>
              <a:t>Dekarbonizace – čistý zdroj energie, kterým lze nahrazovat odstavované uhelné zdroje.</a:t>
            </a:r>
          </a:p>
          <a:p>
            <a:pPr lvl="1"/>
            <a:r>
              <a:rPr lang="cs-CZ" sz="1900" dirty="0"/>
              <a:t>Energetická bezpečnost – Možnost skladování zásob paliva a diverzifikace jeho dodávek.</a:t>
            </a:r>
          </a:p>
          <a:p>
            <a:pPr lvl="1"/>
            <a:r>
              <a:rPr lang="cs-CZ" sz="1900" dirty="0"/>
              <a:t>Dostupnost energií – jde o stabilní a řiditelný zdroj energie dostupný 24/7.</a:t>
            </a:r>
          </a:p>
          <a:p>
            <a:pPr lvl="1"/>
            <a:endParaRPr lang="cs-CZ" sz="1900" dirty="0"/>
          </a:p>
          <a:p>
            <a:pPr lvl="1"/>
            <a:endParaRPr lang="cs-CZ" sz="1900" dirty="0"/>
          </a:p>
          <a:p>
            <a:pPr marL="360362" lvl="1" indent="0">
              <a:buNone/>
            </a:pPr>
            <a:endParaRPr lang="cs-CZ" sz="1900" dirty="0"/>
          </a:p>
          <a:p>
            <a:pPr lvl="1"/>
            <a:endParaRPr lang="cs-CZ" sz="1900" dirty="0"/>
          </a:p>
          <a:p>
            <a:pPr marL="360362" lvl="1" indent="0">
              <a:buNone/>
            </a:pPr>
            <a:endParaRPr lang="cs-CZ" sz="1900" dirty="0"/>
          </a:p>
          <a:p>
            <a:pPr marL="360362" lvl="1" indent="0">
              <a:buNone/>
            </a:pPr>
            <a:endParaRPr lang="cs-CZ" sz="1900" dirty="0"/>
          </a:p>
          <a:p>
            <a:pPr marL="712788" lvl="2"/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31037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23032D-A3B0-4620-8BC0-8611DACDD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538" y="354013"/>
            <a:ext cx="8418512" cy="553998"/>
          </a:xfrm>
        </p:spPr>
        <p:txBody>
          <a:bodyPr/>
          <a:lstStyle/>
          <a:p>
            <a:r>
              <a:rPr lang="cs-CZ" dirty="0"/>
              <a:t>Role státu v SMR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C8C3DCD-D135-4471-8470-8349AF5ACD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3538" y="912777"/>
            <a:ext cx="8418512" cy="3268698"/>
          </a:xfrm>
        </p:spPr>
        <p:txBody>
          <a:bodyPr>
            <a:normAutofit fontScale="70000" lnSpcReduction="20000"/>
          </a:bodyPr>
          <a:lstStyle/>
          <a:p>
            <a:r>
              <a:rPr lang="cs-CZ" b="1" dirty="0"/>
              <a:t>Hospodářská strategie: </a:t>
            </a:r>
            <a:r>
              <a:rPr lang="cs-CZ" dirty="0"/>
              <a:t>rozvoj nového hospodářského zaměření, využít regulatorní a technologické zkušenosti a nabízet je pro využití v EU a třetích zemích, vytvořit podmínky pro zapojení českých firem do ekosystému výrobců SMR pro dodávky do třetích zemí, pracovní místa s vysokou přidanou hodnotou, pozitivní dopad na ekonomiku,</a:t>
            </a:r>
          </a:p>
          <a:p>
            <a:r>
              <a:rPr lang="cs-CZ" b="1" dirty="0"/>
              <a:t>Novela atomového zákona </a:t>
            </a:r>
            <a:r>
              <a:rPr lang="cs-CZ" dirty="0"/>
              <a:t>č. 83/2025 Sb.: zjednodušení a zefektivnění povolovacích procesů a regulatorních požadavků, přizpůsobení povolovacích procesů a regulatorních požadavků nástupu nových technologií jako SMR (např. předběžná informace),</a:t>
            </a:r>
          </a:p>
          <a:p>
            <a:r>
              <a:rPr lang="cs-CZ" b="1" dirty="0"/>
              <a:t>Zákon o opatřeních k přechodu České republiky k nízkouhlíkové energetice </a:t>
            </a:r>
            <a:r>
              <a:rPr lang="cs-CZ" dirty="0"/>
              <a:t>č. 367/2021 Sb. (nízkouhlíkový zákon) a jeho novela: umožňuje zajistit bezpečnostní požadavky státu a zároveň poskytnout veřejnou podporu pro výstavbu jaderných zdrojů,</a:t>
            </a:r>
          </a:p>
          <a:p>
            <a:r>
              <a:rPr lang="cs-CZ" b="1" dirty="0"/>
              <a:t>Zapojení v mezinárodních organizacích</a:t>
            </a:r>
            <a:r>
              <a:rPr lang="cs-CZ" dirty="0"/>
              <a:t>: Mezinárodní agentura pro atomovou energii, Jaderná agentura Organizace pro hospodářskou spolupráci a rozvoj nebo vztahy s jinými zeměmi a činnosti v rámci Evropské unie, např. Evropská průmyslová aliance pro SMR</a:t>
            </a:r>
          </a:p>
        </p:txBody>
      </p:sp>
    </p:spTree>
    <p:extLst>
      <p:ext uri="{BB962C8B-B14F-4D97-AF65-F5344CB8AC3E}">
        <p14:creationId xmlns:p14="http://schemas.microsoft.com/office/powerpoint/2010/main" val="2773256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17106-453B-48E0-A77B-A04DBD61E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538" y="354013"/>
            <a:ext cx="8418512" cy="553998"/>
          </a:xfrm>
        </p:spPr>
        <p:txBody>
          <a:bodyPr/>
          <a:lstStyle/>
          <a:p>
            <a:r>
              <a:rPr lang="cs-CZ" dirty="0"/>
              <a:t>Pracovní skupina pro uplatnitelnost SMR v ČR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44D1DF9-EB32-4349-AFCB-C5BFC3AC23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Ustanovena Stálým výborem pro výstavbu nových jaderných zdrojů v roce 2022.</a:t>
            </a:r>
          </a:p>
          <a:p>
            <a:r>
              <a:rPr lang="cs-CZ" dirty="0"/>
              <a:t>Proběhlo 14 jednání na veškeré aspekty rozvoje SMR v ČR.</a:t>
            </a:r>
          </a:p>
          <a:p>
            <a:r>
              <a:rPr lang="cs-CZ" dirty="0"/>
              <a:t>Účastníci z řad státní správy (např. ministerstva, kraje, SÚJB), energetiky, průmyslu, výzkumu, univerzit nebo bank.</a:t>
            </a:r>
          </a:p>
          <a:p>
            <a:r>
              <a:rPr lang="cs-CZ" dirty="0"/>
              <a:t>Závěry a poznatky zapracovány do </a:t>
            </a:r>
            <a:r>
              <a:rPr lang="cs-CZ" b="1" dirty="0"/>
              <a:t>Plánu pro malé a střední reaktory, předloženého na vládu v listopadu 2023.</a:t>
            </a:r>
          </a:p>
          <a:p>
            <a:r>
              <a:rPr lang="cs-CZ" dirty="0"/>
              <a:t>Úkoly naplňující Plán zadala vláda v usnesení vlády č. 808/2023.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76686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FEEBCC-C2A1-477D-B6CA-AFCC9ED48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538" y="354013"/>
            <a:ext cx="8418512" cy="553998"/>
          </a:xfrm>
        </p:spPr>
        <p:txBody>
          <a:bodyPr/>
          <a:lstStyle/>
          <a:p>
            <a:r>
              <a:rPr lang="cs-CZ" sz="3600" dirty="0"/>
              <a:t>Usnesení vlády č. 808/2023</a:t>
            </a:r>
            <a:endParaRPr lang="en-GB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5D78C5F7-D52E-4A8B-9EB7-4858804554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3538" y="912812"/>
            <a:ext cx="8418512" cy="3463925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buFont typeface="+mj-lt"/>
              <a:buAutoNum type="romanLcPeriod"/>
            </a:pPr>
            <a:r>
              <a:rPr lang="cs-CZ" sz="1200" dirty="0"/>
              <a:t>Využít Plán jako vstup do Státní energetické koncepce</a:t>
            </a:r>
          </a:p>
          <a:p>
            <a:pPr>
              <a:spcBef>
                <a:spcPts val="1200"/>
              </a:spcBef>
              <a:buFont typeface="+mj-lt"/>
              <a:buAutoNum type="romanLcPeriod"/>
            </a:pPr>
            <a:r>
              <a:rPr lang="cs-CZ" sz="1200" dirty="0"/>
              <a:t>Zpracovat analýzu způsobů financování a podpory pro výstavbu a analýzu modelů vlastnictví</a:t>
            </a:r>
          </a:p>
          <a:p>
            <a:pPr>
              <a:spcBef>
                <a:spcPts val="1200"/>
              </a:spcBef>
              <a:buFont typeface="+mj-lt"/>
              <a:buAutoNum type="romanLcPeriod"/>
            </a:pPr>
            <a:r>
              <a:rPr lang="cs-CZ" sz="1200" dirty="0"/>
              <a:t>Aktivně projednávat a podporovat zapojení českých firem do dodavatelských řetězců zahraničních designů SMR </a:t>
            </a:r>
          </a:p>
          <a:p>
            <a:pPr>
              <a:spcBef>
                <a:spcPts val="1200"/>
              </a:spcBef>
              <a:buFont typeface="+mj-lt"/>
              <a:buAutoNum type="romanLcPeriod"/>
            </a:pPr>
            <a:r>
              <a:rPr lang="cs-CZ" sz="1200" dirty="0"/>
              <a:t>Předložit vládě informaci k možnostem využití uzavřených mezivládních smluv pro spolupráci v oblasti SMR</a:t>
            </a:r>
          </a:p>
          <a:p>
            <a:pPr>
              <a:spcBef>
                <a:spcPts val="1200"/>
              </a:spcBef>
              <a:buFont typeface="+mj-lt"/>
              <a:buAutoNum type="romanLcPeriod"/>
            </a:pPr>
            <a:r>
              <a:rPr lang="cs-CZ" sz="1200" dirty="0"/>
              <a:t>Navrhnout zefektivnění povolovacích a licenčních procesů pro technologie SMR</a:t>
            </a:r>
          </a:p>
          <a:p>
            <a:pPr>
              <a:spcBef>
                <a:spcPts val="1200"/>
              </a:spcBef>
              <a:buFont typeface="+mj-lt"/>
              <a:buAutoNum type="romanLcPeriod"/>
            </a:pPr>
            <a:r>
              <a:rPr lang="cs-CZ" sz="1200" dirty="0"/>
              <a:t>Posoudit potřebu vymezení lokalit uvedených v Plánu pro technologii SMR v územně plánovací dokumentaci krajů a obcí</a:t>
            </a:r>
          </a:p>
          <a:p>
            <a:pPr>
              <a:spcBef>
                <a:spcPts val="1200"/>
              </a:spcBef>
              <a:buFont typeface="+mj-lt"/>
              <a:buAutoNum type="romanLcPeriod"/>
            </a:pPr>
            <a:r>
              <a:rPr lang="cs-CZ" sz="1200" dirty="0"/>
              <a:t>Spolupracovat s investory na přípravě lokalit a související infrastruktury</a:t>
            </a:r>
          </a:p>
          <a:p>
            <a:pPr>
              <a:spcBef>
                <a:spcPts val="1200"/>
              </a:spcBef>
              <a:buFont typeface="+mj-lt"/>
              <a:buAutoNum type="romanLcPeriod"/>
            </a:pPr>
            <a:r>
              <a:rPr lang="cs-CZ" sz="1200" dirty="0"/>
              <a:t>Doporučuje hejtmanům a primátorovi hlavního města Prahy spolupracovat na plnění úkolů Plánu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F9CD7403-2A0D-41AA-B705-EB9E84BA8788}"/>
              </a:ext>
            </a:extLst>
          </p:cNvPr>
          <p:cNvSpPr txBox="1"/>
          <p:nvPr/>
        </p:nvSpPr>
        <p:spPr>
          <a:xfrm>
            <a:off x="4108577" y="1070776"/>
            <a:ext cx="32385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3200" dirty="0">
                <a:solidFill>
                  <a:schemeClr val="accent2"/>
                </a:solidFill>
                <a:sym typeface="Wingdings" panose="05000000000000000000" pitchFamily="2" charset="2"/>
              </a:rPr>
              <a:t></a:t>
            </a:r>
            <a:endParaRPr lang="cs-CZ" sz="3200" dirty="0">
              <a:solidFill>
                <a:schemeClr val="accent2"/>
              </a:solidFill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68A0627D-D97B-4458-A164-007D9C163A8D}"/>
              </a:ext>
            </a:extLst>
          </p:cNvPr>
          <p:cNvSpPr txBox="1"/>
          <p:nvPr/>
        </p:nvSpPr>
        <p:spPr>
          <a:xfrm>
            <a:off x="7678717" y="1775927"/>
            <a:ext cx="32385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3200" dirty="0">
                <a:solidFill>
                  <a:schemeClr val="accent2"/>
                </a:solidFill>
                <a:sym typeface="Wingdings" panose="05000000000000000000" pitchFamily="2" charset="2"/>
              </a:rPr>
              <a:t></a:t>
            </a:r>
            <a:endParaRPr lang="cs-CZ" sz="3200" dirty="0">
              <a:solidFill>
                <a:schemeClr val="accent2"/>
              </a:solidFill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890B2AF6-70F4-4032-9684-D9584353EE8A}"/>
              </a:ext>
            </a:extLst>
          </p:cNvPr>
          <p:cNvSpPr txBox="1"/>
          <p:nvPr/>
        </p:nvSpPr>
        <p:spPr>
          <a:xfrm>
            <a:off x="7678717" y="2145216"/>
            <a:ext cx="32385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3200" dirty="0">
                <a:solidFill>
                  <a:schemeClr val="accent2"/>
                </a:solidFill>
                <a:sym typeface="Wingdings" panose="05000000000000000000" pitchFamily="2" charset="2"/>
              </a:rPr>
              <a:t></a:t>
            </a:r>
            <a:endParaRPr lang="cs-CZ" sz="3200" dirty="0">
              <a:solidFill>
                <a:schemeClr val="accent2"/>
              </a:solidFill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F8989AA0-0339-40E1-8F16-2BA5964D5F28}"/>
              </a:ext>
            </a:extLst>
          </p:cNvPr>
          <p:cNvSpPr txBox="1"/>
          <p:nvPr/>
        </p:nvSpPr>
        <p:spPr>
          <a:xfrm>
            <a:off x="5714150" y="2478086"/>
            <a:ext cx="32385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3200" dirty="0">
                <a:solidFill>
                  <a:schemeClr val="accent2"/>
                </a:solidFill>
                <a:sym typeface="Wingdings" panose="05000000000000000000" pitchFamily="2" charset="2"/>
              </a:rPr>
              <a:t></a:t>
            </a:r>
            <a:endParaRPr lang="cs-CZ" sz="3200" dirty="0">
              <a:solidFill>
                <a:schemeClr val="accent2"/>
              </a:solidFill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7AF75206-73A3-4865-950A-716A743DAD2B}"/>
              </a:ext>
            </a:extLst>
          </p:cNvPr>
          <p:cNvSpPr txBox="1"/>
          <p:nvPr/>
        </p:nvSpPr>
        <p:spPr>
          <a:xfrm>
            <a:off x="6475145" y="1343484"/>
            <a:ext cx="269912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000" dirty="0">
                <a:solidFill>
                  <a:schemeClr val="accent2"/>
                </a:solidFill>
                <a:sym typeface="Wingdings" panose="05000000000000000000" pitchFamily="2" charset="2"/>
              </a:rPr>
              <a:t>⏳</a:t>
            </a:r>
            <a:r>
              <a:rPr lang="cs-CZ" sz="3200" dirty="0">
                <a:solidFill>
                  <a:schemeClr val="accent2"/>
                </a:solidFill>
                <a:sym typeface="Wingdings" panose="05000000000000000000" pitchFamily="2" charset="2"/>
              </a:rPr>
              <a:t> </a:t>
            </a:r>
            <a:endParaRPr lang="cs-CZ" sz="3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513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17106-453B-48E0-A77B-A04DBD61E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Přehled činností pracovní skupiny pro SMR</a:t>
            </a:r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366B60B4-4480-13A3-312B-14A419EEB8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9867375"/>
              </p:ext>
            </p:extLst>
          </p:nvPr>
        </p:nvGraphicFramePr>
        <p:xfrm>
          <a:off x="270709" y="924692"/>
          <a:ext cx="8620627" cy="35853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7796">
                  <a:extLst>
                    <a:ext uri="{9D8B030D-6E8A-4147-A177-3AD203B41FA5}">
                      <a16:colId xmlns:a16="http://schemas.microsoft.com/office/drawing/2014/main" val="795555261"/>
                    </a:ext>
                  </a:extLst>
                </a:gridCol>
                <a:gridCol w="6412831">
                  <a:extLst>
                    <a:ext uri="{9D8B030D-6E8A-4147-A177-3AD203B41FA5}">
                      <a16:colId xmlns:a16="http://schemas.microsoft.com/office/drawing/2014/main" val="230165151"/>
                    </a:ext>
                  </a:extLst>
                </a:gridCol>
              </a:tblGrid>
              <a:tr h="235881">
                <a:tc>
                  <a:txBody>
                    <a:bodyPr/>
                    <a:lstStyle/>
                    <a:p>
                      <a:r>
                        <a:rPr lang="cs-CZ" sz="900" b="1" dirty="0">
                          <a:solidFill>
                            <a:schemeClr val="tx1"/>
                          </a:solidFill>
                        </a:rPr>
                        <a:t>1. </a:t>
                      </a:r>
                      <a:r>
                        <a:rPr lang="cs-CZ" sz="900" b="1" dirty="0" err="1">
                          <a:solidFill>
                            <a:schemeClr val="tx1"/>
                          </a:solidFill>
                        </a:rPr>
                        <a:t>Kick</a:t>
                      </a:r>
                      <a:r>
                        <a:rPr lang="cs-CZ" sz="9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900" b="1" dirty="0" err="1">
                          <a:solidFill>
                            <a:schemeClr val="tx1"/>
                          </a:solidFill>
                        </a:rPr>
                        <a:t>off</a:t>
                      </a:r>
                      <a:r>
                        <a:rPr lang="cs-CZ" sz="900" b="1" dirty="0">
                          <a:solidFill>
                            <a:schemeClr val="tx1"/>
                          </a:solidFill>
                        </a:rPr>
                        <a:t> – aktivity v EU, ČR, MPO</a:t>
                      </a:r>
                      <a:endParaRPr lang="en-US" sz="9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="0" dirty="0">
                          <a:solidFill>
                            <a:schemeClr val="tx1"/>
                          </a:solidFill>
                        </a:rPr>
                        <a:t>probíhající aktivity v EU, ČR a na MPO, projekt Uplatnitelnost malých a středních jaderných reaktorů</a:t>
                      </a: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7450522"/>
                  </a:ext>
                </a:extLst>
              </a:tr>
              <a:tr h="235881">
                <a:tc>
                  <a:txBody>
                    <a:bodyPr/>
                    <a:lstStyle/>
                    <a:p>
                      <a:r>
                        <a:rPr lang="cs-CZ" sz="900" b="1" dirty="0">
                          <a:solidFill>
                            <a:schemeClr val="tx1"/>
                          </a:solidFill>
                        </a:rPr>
                        <a:t>2. Zdrojová přiměřenost a atomové právo</a:t>
                      </a:r>
                      <a:endParaRPr lang="en-US" sz="9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="0" dirty="0">
                          <a:solidFill>
                            <a:schemeClr val="tx1"/>
                          </a:solidFill>
                        </a:rPr>
                        <a:t>zdrojová přiměřenost elektrizační soustavy ČR, koncept odstupňovaného přístupu v atomové legislativě,</a:t>
                      </a: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9851360"/>
                  </a:ext>
                </a:extLst>
              </a:tr>
              <a:tr h="235881">
                <a:tc>
                  <a:txBody>
                    <a:bodyPr/>
                    <a:lstStyle/>
                    <a:p>
                      <a:r>
                        <a:rPr lang="cs-CZ" sz="900" b="1" dirty="0">
                          <a:solidFill>
                            <a:schemeClr val="tx1"/>
                          </a:solidFill>
                        </a:rPr>
                        <a:t>3. Oborové organizace</a:t>
                      </a:r>
                      <a:endParaRPr lang="en-US" sz="9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="0" dirty="0">
                          <a:solidFill>
                            <a:schemeClr val="tx1"/>
                          </a:solidFill>
                        </a:rPr>
                        <a:t>představení potřeb členů Teplárenského sdružení ČR, Svazu chemického průmyslu ČR, Ocelářské unie, a.s., </a:t>
                      </a: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2252353"/>
                  </a:ext>
                </a:extLst>
              </a:tr>
              <a:tr h="235881">
                <a:tc>
                  <a:txBody>
                    <a:bodyPr/>
                    <a:lstStyle/>
                    <a:p>
                      <a:r>
                        <a:rPr lang="cs-CZ" sz="900" b="1" dirty="0">
                          <a:solidFill>
                            <a:schemeClr val="tx1"/>
                          </a:solidFill>
                        </a:rPr>
                        <a:t>4. Kraje a možnosti fondů</a:t>
                      </a:r>
                      <a:endParaRPr lang="en-US" sz="9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="0" dirty="0">
                          <a:solidFill>
                            <a:schemeClr val="tx1"/>
                          </a:solidFill>
                        </a:rPr>
                        <a:t>představení záměru Moravskoslezského kraje, Ústeckého kraje, Jihočeského kraje a možností podpory MŽP/SFŽP, MPO,</a:t>
                      </a: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4944465"/>
                  </a:ext>
                </a:extLst>
              </a:tr>
              <a:tr h="235881">
                <a:tc>
                  <a:txBody>
                    <a:bodyPr/>
                    <a:lstStyle/>
                    <a:p>
                      <a:r>
                        <a:rPr lang="cs-CZ" sz="900" b="1" dirty="0">
                          <a:solidFill>
                            <a:schemeClr val="tx1"/>
                          </a:solidFill>
                        </a:rPr>
                        <a:t>5. Utility</a:t>
                      </a:r>
                      <a:endParaRPr lang="en-US" sz="9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="0" dirty="0">
                          <a:solidFill>
                            <a:schemeClr val="tx1"/>
                          </a:solidFill>
                        </a:rPr>
                        <a:t>představení strategie </a:t>
                      </a:r>
                      <a:r>
                        <a:rPr lang="cs-CZ" sz="900" b="0" dirty="0" err="1">
                          <a:solidFill>
                            <a:schemeClr val="tx1"/>
                          </a:solidFill>
                        </a:rPr>
                        <a:t>Sev.en</a:t>
                      </a:r>
                      <a:r>
                        <a:rPr lang="cs-CZ" sz="900" b="0" dirty="0">
                          <a:solidFill>
                            <a:schemeClr val="tx1"/>
                          </a:solidFill>
                        </a:rPr>
                        <a:t>, EPH, SUAS, Innogy, PRE,</a:t>
                      </a: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6182270"/>
                  </a:ext>
                </a:extLst>
              </a:tr>
              <a:tr h="235881">
                <a:tc>
                  <a:txBody>
                    <a:bodyPr/>
                    <a:lstStyle/>
                    <a:p>
                      <a:r>
                        <a:rPr lang="cs-CZ" sz="900" b="1" dirty="0">
                          <a:solidFill>
                            <a:schemeClr val="tx1"/>
                          </a:solidFill>
                        </a:rPr>
                        <a:t>6. Věda a výzkum</a:t>
                      </a:r>
                      <a:endParaRPr lang="en-US" sz="9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="0" dirty="0">
                          <a:solidFill>
                            <a:schemeClr val="tx1"/>
                          </a:solidFill>
                        </a:rPr>
                        <a:t>prezentace českých designů </a:t>
                      </a:r>
                      <a:r>
                        <a:rPr lang="cs-CZ" sz="900" b="0" dirty="0" err="1">
                          <a:solidFill>
                            <a:schemeClr val="tx1"/>
                          </a:solidFill>
                        </a:rPr>
                        <a:t>Teplator</a:t>
                      </a:r>
                      <a:r>
                        <a:rPr lang="cs-CZ" sz="900" b="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cs-CZ" sz="900" b="0" dirty="0" err="1">
                          <a:solidFill>
                            <a:schemeClr val="tx1"/>
                          </a:solidFill>
                        </a:rPr>
                        <a:t>Witkowitz</a:t>
                      </a:r>
                      <a:r>
                        <a:rPr lang="cs-CZ" sz="900" b="0" dirty="0">
                          <a:solidFill>
                            <a:schemeClr val="tx1"/>
                          </a:solidFill>
                        </a:rPr>
                        <a:t> SMR David, CVŘ CR-100, Sekce pro vědu, výzkum a inovace při Úřadu vlády ČR, </a:t>
                      </a: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9818018"/>
                  </a:ext>
                </a:extLst>
              </a:tr>
              <a:tr h="235881">
                <a:tc>
                  <a:txBody>
                    <a:bodyPr/>
                    <a:lstStyle/>
                    <a:p>
                      <a:r>
                        <a:rPr lang="cs-CZ" sz="900" b="1" dirty="0">
                          <a:solidFill>
                            <a:schemeClr val="tx1"/>
                          </a:solidFill>
                        </a:rPr>
                        <a:t>7. Financování I</a:t>
                      </a:r>
                      <a:endParaRPr lang="en-US" sz="9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="0" dirty="0">
                          <a:solidFill>
                            <a:schemeClr val="tx1"/>
                          </a:solidFill>
                        </a:rPr>
                        <a:t>možnosti financování, Evropská investiční banka, UK Export Finance, ČSOB, Česká spořitelna, Národní rozvojový fond,</a:t>
                      </a: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2991492"/>
                  </a:ext>
                </a:extLst>
              </a:tr>
              <a:tr h="377409">
                <a:tc>
                  <a:txBody>
                    <a:bodyPr/>
                    <a:lstStyle/>
                    <a:p>
                      <a:r>
                        <a:rPr lang="cs-CZ" sz="900" b="1" dirty="0">
                          <a:solidFill>
                            <a:schemeClr val="tx1"/>
                          </a:solidFill>
                        </a:rPr>
                        <a:t>8. Dodavatelský řetězec</a:t>
                      </a:r>
                      <a:endParaRPr lang="en-US" sz="9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="0" dirty="0">
                          <a:solidFill>
                            <a:schemeClr val="tx1"/>
                          </a:solidFill>
                        </a:rPr>
                        <a:t>jednání MPO s dodavateli SMR, perspektivy Škoda JS a SAFICHEM PROJEKTY GROUP pro dodávky SMR, aktivity </a:t>
                      </a:r>
                      <a:r>
                        <a:rPr lang="cs-CZ" sz="900" b="0" dirty="0" err="1">
                          <a:solidFill>
                            <a:schemeClr val="tx1"/>
                          </a:solidFill>
                        </a:rPr>
                        <a:t>CzechTrade</a:t>
                      </a:r>
                      <a:r>
                        <a:rPr lang="cs-CZ" sz="900" b="0" dirty="0">
                          <a:solidFill>
                            <a:schemeClr val="tx1"/>
                          </a:solidFill>
                        </a:rPr>
                        <a:t> a projekty ekonomické diplomacie (PROPED), možnosti koordinace a prezentace připravenosti dodavatelského řetězce.</a:t>
                      </a: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833310"/>
                  </a:ext>
                </a:extLst>
              </a:tr>
              <a:tr h="235881">
                <a:tc>
                  <a:txBody>
                    <a:bodyPr/>
                    <a:lstStyle/>
                    <a:p>
                      <a:r>
                        <a:rPr lang="cs-CZ" sz="900" b="1" dirty="0">
                          <a:solidFill>
                            <a:schemeClr val="tx1"/>
                          </a:solidFill>
                        </a:rPr>
                        <a:t>9. Financování II</a:t>
                      </a:r>
                      <a:endParaRPr lang="en-US" sz="9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="0" dirty="0">
                          <a:solidFill>
                            <a:schemeClr val="tx1"/>
                          </a:solidFill>
                        </a:rPr>
                        <a:t>možnosti financování, EXIM banka</a:t>
                      </a: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5410775"/>
                  </a:ext>
                </a:extLst>
              </a:tr>
              <a:tr h="377409">
                <a:tc>
                  <a:txBody>
                    <a:bodyPr/>
                    <a:lstStyle/>
                    <a:p>
                      <a:r>
                        <a:rPr lang="cs-CZ" sz="900" b="1" dirty="0">
                          <a:solidFill>
                            <a:schemeClr val="tx1"/>
                          </a:solidFill>
                        </a:rPr>
                        <a:t>10. Připomínky k Plánu SMR</a:t>
                      </a:r>
                      <a:endParaRPr lang="en-US" sz="9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="0" dirty="0">
                          <a:solidFill>
                            <a:schemeClr val="tx1"/>
                          </a:solidFill>
                        </a:rPr>
                        <a:t>východiska aktualizace SEK, Projekt Phoenix, Vypořádání připomínek k Plánu pro malé a střední reaktory v České republice – využití a hospodářský přínos</a:t>
                      </a: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3537827"/>
                  </a:ext>
                </a:extLst>
              </a:tr>
              <a:tr h="235881">
                <a:tc>
                  <a:txBody>
                    <a:bodyPr/>
                    <a:lstStyle/>
                    <a:p>
                      <a:r>
                        <a:rPr lang="cs-CZ" sz="900" b="1" dirty="0">
                          <a:solidFill>
                            <a:schemeClr val="tx1"/>
                          </a:solidFill>
                        </a:rPr>
                        <a:t>11. Mezirezortní připomínkové řízení</a:t>
                      </a:r>
                      <a:endParaRPr lang="en-US" sz="9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="0" dirty="0">
                          <a:solidFill>
                            <a:schemeClr val="tx1"/>
                          </a:solidFill>
                        </a:rPr>
                        <a:t>oslovení krajů dopisem, </a:t>
                      </a:r>
                      <a:r>
                        <a:rPr lang="cs-CZ" sz="900" b="0" dirty="0" err="1">
                          <a:solidFill>
                            <a:schemeClr val="tx1"/>
                          </a:solidFill>
                        </a:rPr>
                        <a:t>Future</a:t>
                      </a:r>
                      <a:r>
                        <a:rPr lang="cs-CZ" sz="900" b="0" dirty="0">
                          <a:solidFill>
                            <a:schemeClr val="tx1"/>
                          </a:solidFill>
                        </a:rPr>
                        <a:t> SMR </a:t>
                      </a:r>
                      <a:r>
                        <a:rPr lang="cs-CZ" sz="900" b="0" dirty="0" err="1">
                          <a:solidFill>
                            <a:schemeClr val="tx1"/>
                          </a:solidFill>
                        </a:rPr>
                        <a:t>Owner’s</a:t>
                      </a:r>
                      <a:r>
                        <a:rPr lang="cs-CZ" sz="900" b="0" dirty="0">
                          <a:solidFill>
                            <a:schemeClr val="tx1"/>
                          </a:solidFill>
                        </a:rPr>
                        <a:t> Group</a:t>
                      </a: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5682874"/>
                  </a:ext>
                </a:extLst>
              </a:tr>
              <a:tr h="235881">
                <a:tc>
                  <a:txBody>
                    <a:bodyPr/>
                    <a:lstStyle/>
                    <a:p>
                      <a:r>
                        <a:rPr lang="cs-CZ" sz="900" b="1" dirty="0">
                          <a:solidFill>
                            <a:schemeClr val="tx1"/>
                          </a:solidFill>
                        </a:rPr>
                        <a:t>12. </a:t>
                      </a:r>
                      <a:r>
                        <a:rPr lang="cs-CZ" sz="900" b="1" dirty="0" err="1">
                          <a:solidFill>
                            <a:schemeClr val="tx1"/>
                          </a:solidFill>
                        </a:rPr>
                        <a:t>European</a:t>
                      </a:r>
                      <a:r>
                        <a:rPr lang="cs-CZ" sz="900" b="1" dirty="0">
                          <a:solidFill>
                            <a:schemeClr val="tx1"/>
                          </a:solidFill>
                        </a:rPr>
                        <a:t> SMR </a:t>
                      </a:r>
                      <a:r>
                        <a:rPr lang="cs-CZ" sz="900" b="1" dirty="0" err="1">
                          <a:solidFill>
                            <a:schemeClr val="tx1"/>
                          </a:solidFill>
                        </a:rPr>
                        <a:t>pre-Partnership</a:t>
                      </a:r>
                      <a:endParaRPr lang="en-US" sz="9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="0" dirty="0">
                          <a:solidFill>
                            <a:schemeClr val="tx1"/>
                          </a:solidFill>
                        </a:rPr>
                        <a:t>veřejná konzultace</a:t>
                      </a: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4721331"/>
                  </a:ext>
                </a:extLst>
              </a:tr>
              <a:tr h="235881">
                <a:tc>
                  <a:txBody>
                    <a:bodyPr/>
                    <a:lstStyle/>
                    <a:p>
                      <a:r>
                        <a:rPr lang="cs-CZ" sz="900" b="1" dirty="0">
                          <a:solidFill>
                            <a:schemeClr val="tx1"/>
                          </a:solidFill>
                        </a:rPr>
                        <a:t>13.  SMR v EU</a:t>
                      </a:r>
                      <a:endParaRPr lang="en-US" sz="9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="0" dirty="0">
                          <a:solidFill>
                            <a:schemeClr val="tx1"/>
                          </a:solidFill>
                        </a:rPr>
                        <a:t>Usnesení Evropského parlamentu k SMR, Sdělení Evropské komise ke klimatickému cíli pro rok 2040, Průmyslové aliance SMR,</a:t>
                      </a: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2146682"/>
                  </a:ext>
                </a:extLst>
              </a:tr>
              <a:tr h="235881">
                <a:tc>
                  <a:txBody>
                    <a:bodyPr/>
                    <a:lstStyle/>
                    <a:p>
                      <a:r>
                        <a:rPr lang="cs-CZ" sz="900" b="1" dirty="0">
                          <a:solidFill>
                            <a:schemeClr val="tx1"/>
                          </a:solidFill>
                        </a:rPr>
                        <a:t>14. Programy Phoenix a NEXT</a:t>
                      </a:r>
                      <a:endParaRPr lang="en-US" sz="9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="0" dirty="0">
                          <a:solidFill>
                            <a:schemeClr val="tx1"/>
                          </a:solidFill>
                        </a:rPr>
                        <a:t>2nd </a:t>
                      </a:r>
                      <a:r>
                        <a:rPr lang="cs-CZ" sz="900" b="0" dirty="0" err="1">
                          <a:solidFill>
                            <a:schemeClr val="tx1"/>
                          </a:solidFill>
                        </a:rPr>
                        <a:t>Roadmaps</a:t>
                      </a:r>
                      <a:r>
                        <a:rPr lang="cs-CZ" sz="900" b="0" dirty="0">
                          <a:solidFill>
                            <a:schemeClr val="tx1"/>
                          </a:solidFill>
                        </a:rPr>
                        <a:t> to New </a:t>
                      </a:r>
                      <a:r>
                        <a:rPr lang="cs-CZ" sz="900" b="0" dirty="0" err="1">
                          <a:solidFill>
                            <a:schemeClr val="tx1"/>
                          </a:solidFill>
                        </a:rPr>
                        <a:t>Nuclear</a:t>
                      </a:r>
                      <a:r>
                        <a:rPr lang="cs-CZ" sz="9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900" b="0" dirty="0" err="1">
                          <a:solidFill>
                            <a:schemeClr val="tx1"/>
                          </a:solidFill>
                        </a:rPr>
                        <a:t>Ministerial</a:t>
                      </a:r>
                      <a:r>
                        <a:rPr lang="cs-CZ" sz="9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900" b="0" dirty="0" err="1">
                          <a:solidFill>
                            <a:schemeClr val="tx1"/>
                          </a:solidFill>
                        </a:rPr>
                        <a:t>Conference</a:t>
                      </a:r>
                      <a:r>
                        <a:rPr lang="cs-CZ" sz="900" b="0" dirty="0">
                          <a:solidFill>
                            <a:schemeClr val="tx1"/>
                          </a:solidFill>
                        </a:rPr>
                        <a:t>, Dění v Průmyslové alianci pro SMR, projekt Phoenix a program NEXT</a:t>
                      </a: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80699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2986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764E77-790F-44B4-9A53-158DA84D5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538" y="354013"/>
            <a:ext cx="8418512" cy="1107996"/>
          </a:xfrm>
        </p:spPr>
        <p:txBody>
          <a:bodyPr/>
          <a:lstStyle/>
          <a:p>
            <a:r>
              <a:rPr lang="cs-CZ" dirty="0"/>
              <a:t>Na základě usnesení vlády byla připravena analýza financování SMR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90DAB6B-F534-4135-86A9-8B5E9F1A63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3538" y="1216801"/>
            <a:ext cx="8418512" cy="32328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cs-CZ" sz="1600" b="1" dirty="0"/>
              <a:t>Nelze předpokládat výhradně tržní přístup k výstavbě SMR</a:t>
            </a:r>
            <a:r>
              <a:rPr lang="cs-CZ" sz="1600" dirty="0"/>
              <a:t>. Podpora ze strany státu bude pravděpodobně vyžadována přinejmenším u prvních projektů, které lze předpokládat výrazně nákladnější. Indikativní hodnoty budou upřesněny až s prvními investorskými záměry.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cs-CZ" sz="1600" dirty="0"/>
              <a:t>Existuje několik variant podpůrných mechanismů snižujících tržní riziko pro investory  - </a:t>
            </a:r>
            <a:r>
              <a:rPr lang="cs-CZ" sz="1600" b="1" dirty="0"/>
              <a:t>PPA, </a:t>
            </a:r>
            <a:r>
              <a:rPr lang="cs-CZ" sz="1600" b="1" dirty="0" err="1"/>
              <a:t>CfD</a:t>
            </a:r>
            <a:r>
              <a:rPr lang="cs-CZ" sz="1600" b="1" dirty="0"/>
              <a:t>, RAB</a:t>
            </a:r>
            <a:endParaRPr lang="cs-CZ" sz="1600" dirty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cs-CZ" sz="1600" dirty="0"/>
              <a:t>Jaderné projekty včetně SMR vyžadují zajistit </a:t>
            </a:r>
            <a:r>
              <a:rPr lang="cs-CZ" sz="1600" b="1" dirty="0"/>
              <a:t>velký objem financí v řádu desítek mld. Kč</a:t>
            </a:r>
            <a:r>
              <a:rPr lang="cs-CZ" sz="1600" dirty="0"/>
              <a:t>.  To často překračuje možnosti jediného věřitele, proto je vhodné uvažovat o kombinaci různých zdrojů financování i úvěrových záruk.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cs-CZ" sz="1600" dirty="0"/>
              <a:t>Je rovněž nutné prosazovat na celoevropské úrovni podporu pro jaderné projekty včetně financování, sledovat a ovlivňovat postoj Evropské investiční banky (EIB) k investicím do výstavby nových jaderných zdrojů včetně SMR. </a:t>
            </a:r>
          </a:p>
        </p:txBody>
      </p:sp>
    </p:spTree>
    <p:extLst>
      <p:ext uri="{BB962C8B-B14F-4D97-AF65-F5344CB8AC3E}">
        <p14:creationId xmlns:p14="http://schemas.microsoft.com/office/powerpoint/2010/main" val="13378355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0EAC9F-8991-443F-940E-F60DF1D05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Novela atomového zákona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FC551B6-4E69-424E-ADE7-A767995E7D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3538" y="644344"/>
            <a:ext cx="8418512" cy="3537131"/>
          </a:xfrm>
        </p:spPr>
        <p:txBody>
          <a:bodyPr>
            <a:normAutofit fontScale="85000" lnSpcReduction="10000"/>
          </a:bodyPr>
          <a:lstStyle/>
          <a:p>
            <a:r>
              <a:rPr lang="cs-CZ" dirty="0"/>
              <a:t>Vyhlášena ve Sbírce jako zákon č. 83/2025 Sb. ke dni 27. 3. 2025, s účinností od 1. 7. 2025</a:t>
            </a:r>
          </a:p>
          <a:p>
            <a:r>
              <a:rPr lang="cs-CZ" dirty="0"/>
              <a:t>Nerozlišuje mezi velkými jadernými reaktory a SMR</a:t>
            </a:r>
          </a:p>
          <a:p>
            <a:r>
              <a:rPr lang="cs-CZ" dirty="0"/>
              <a:t>Klíčové změny: </a:t>
            </a:r>
          </a:p>
          <a:p>
            <a:pPr lvl="1"/>
            <a:r>
              <a:rPr lang="cs-CZ" sz="1700" dirty="0"/>
              <a:t>§228a - </a:t>
            </a:r>
            <a:r>
              <a:rPr lang="cs-CZ" sz="1700" b="1" dirty="0"/>
              <a:t>předběžné informace </a:t>
            </a:r>
            <a:r>
              <a:rPr lang="cs-CZ" sz="1700" dirty="0"/>
              <a:t>- platné po dobu max. 2 roky- umožňují konzultace k určení, zda předložená data, technologie nebo lokality splňují potřebné standardy. Ačkoliv se nejedná o závazné rozhodnutí, tento oficiální výstup umožňuje oběma stranám upřesnit očekávání a požadavky pro následující procesy. </a:t>
            </a:r>
          </a:p>
          <a:p>
            <a:pPr lvl="1"/>
            <a:r>
              <a:rPr lang="cs-CZ" sz="1700" dirty="0"/>
              <a:t>§228b - </a:t>
            </a:r>
            <a:r>
              <a:rPr lang="cs-CZ" sz="1700" b="1" dirty="0"/>
              <a:t>výjimky</a:t>
            </a:r>
            <a:r>
              <a:rPr lang="cs-CZ" sz="1700" dirty="0"/>
              <a:t> - zavádí možnost výjimek z právních požadavků, což je flexibilní mechanismus nezbytný pro integraci pokročilých jaderných technologií, jako jsou SMR</a:t>
            </a:r>
          </a:p>
          <a:p>
            <a:pPr lvl="1"/>
            <a:r>
              <a:rPr lang="cs-CZ" sz="1700" dirty="0"/>
              <a:t>§58 odst. 7 - </a:t>
            </a:r>
            <a:r>
              <a:rPr lang="cs-CZ" sz="1600" b="1" dirty="0"/>
              <a:t>komerční položky </a:t>
            </a:r>
            <a:r>
              <a:rPr lang="cs-CZ" sz="1600" dirty="0"/>
              <a:t>- významná změna v přístupu k používání komerčních položek v jaderných zařízeních, nové ustanovení umožňuje použití zařízení nebo komponent dodávaných distributory, včetně těch pocházejících z obecného průmyslu, pokud splňují stanovené požadavky na technickou bezpečnost a výrobní procesy</a:t>
            </a:r>
          </a:p>
          <a:p>
            <a:pPr lvl="1"/>
            <a:endParaRPr lang="cs-CZ" sz="1700" dirty="0"/>
          </a:p>
          <a:p>
            <a:pPr lvl="1"/>
            <a:endParaRPr lang="cs-CZ" sz="1400" dirty="0"/>
          </a:p>
          <a:p>
            <a:pPr lvl="1"/>
            <a:endParaRPr lang="cs-CZ" sz="1700" dirty="0"/>
          </a:p>
          <a:p>
            <a:pPr lvl="1"/>
            <a:endParaRPr lang="cs-CZ" dirty="0"/>
          </a:p>
          <a:p>
            <a:pPr marL="0" indent="0">
              <a:buNone/>
            </a:pPr>
            <a:endParaRPr lang="cs-CZ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0490750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C88063-FADA-4A4F-A6D6-BC91638B1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Aktivity plánované v roce 2025</a:t>
            </a:r>
            <a:endParaRPr lang="en-GB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A541DE9-41E1-44F1-BDE9-549F8D9B8A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2744" y="1003412"/>
            <a:ext cx="8418512" cy="3512433"/>
          </a:xfrm>
        </p:spPr>
        <p:txBody>
          <a:bodyPr>
            <a:normAutofit/>
          </a:bodyPr>
          <a:lstStyle/>
          <a:p>
            <a:pPr>
              <a:spcBef>
                <a:spcPts val="900"/>
              </a:spcBef>
            </a:pPr>
            <a:r>
              <a:rPr lang="cs-CZ" sz="1800" dirty="0"/>
              <a:t>Předložení </a:t>
            </a:r>
            <a:r>
              <a:rPr lang="cs-CZ" sz="1800" b="1" dirty="0"/>
              <a:t>analýzy financování a veřejné podpory </a:t>
            </a:r>
            <a:r>
              <a:rPr lang="cs-CZ" sz="1800" dirty="0"/>
              <a:t>pro výstavbu a analýzy modelů vlastnictví a provozování projektů SMR pro informaci vládě </a:t>
            </a:r>
          </a:p>
          <a:p>
            <a:pPr>
              <a:spcBef>
                <a:spcPts val="900"/>
              </a:spcBef>
            </a:pPr>
            <a:r>
              <a:rPr lang="cs-CZ" sz="1800" dirty="0"/>
              <a:t>V návaznosti na diskuzi k finanční analýze provedení úkolů uložených vládou a následně </a:t>
            </a:r>
            <a:r>
              <a:rPr lang="cs-CZ" sz="1800" b="1" dirty="0"/>
              <a:t>zahájení vyjednávání o veřejné podpoře pro SMR</a:t>
            </a:r>
            <a:r>
              <a:rPr lang="cs-CZ" sz="1800" dirty="0"/>
              <a:t> a jejich </a:t>
            </a:r>
            <a:r>
              <a:rPr lang="cs-CZ" sz="1800" b="1" dirty="0"/>
              <a:t>notifikace Evropské komisi</a:t>
            </a:r>
          </a:p>
          <a:p>
            <a:pPr>
              <a:spcBef>
                <a:spcPts val="900"/>
              </a:spcBef>
            </a:pPr>
            <a:r>
              <a:rPr lang="cs-CZ" sz="1800" dirty="0"/>
              <a:t>Podpis </a:t>
            </a:r>
            <a:r>
              <a:rPr lang="cs-CZ" sz="1800" b="1" dirty="0"/>
              <a:t>memoranda o spolupráci v oblasti jaderné energetiky a SMR </a:t>
            </a:r>
            <a:r>
              <a:rPr lang="cs-CZ" sz="1800" dirty="0"/>
              <a:t>premiéry České republiky a Velké Británie</a:t>
            </a:r>
          </a:p>
          <a:p>
            <a:pPr>
              <a:spcBef>
                <a:spcPts val="900"/>
              </a:spcBef>
            </a:pPr>
            <a:r>
              <a:rPr lang="cs-CZ" sz="1800" dirty="0"/>
              <a:t>Posouzení potřeby </a:t>
            </a:r>
            <a:r>
              <a:rPr lang="cs-CZ" sz="1800" b="1" dirty="0"/>
              <a:t>mezinárodní smlouvy pro výběr technologie SMR </a:t>
            </a:r>
            <a:r>
              <a:rPr lang="cs-CZ" sz="1800" dirty="0"/>
              <a:t>v návaznosti na česko-britské memorandum a následné kroky </a:t>
            </a:r>
          </a:p>
        </p:txBody>
      </p:sp>
    </p:spTree>
    <p:extLst>
      <p:ext uri="{BB962C8B-B14F-4D97-AF65-F5344CB8AC3E}">
        <p14:creationId xmlns:p14="http://schemas.microsoft.com/office/powerpoint/2010/main" val="1141938177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 modrá A EN">
  <a:themeElements>
    <a:clrScheme name="MPO-B">
      <a:dk1>
        <a:sysClr val="windowText" lastClr="000000"/>
      </a:dk1>
      <a:lt1>
        <a:srgbClr val="FFFFFF"/>
      </a:lt1>
      <a:dk2>
        <a:srgbClr val="004B8D"/>
      </a:dk2>
      <a:lt2>
        <a:srgbClr val="FFFFFF"/>
      </a:lt2>
      <a:accent1>
        <a:srgbClr val="B9E0F7"/>
      </a:accent1>
      <a:accent2>
        <a:srgbClr val="13B5F4"/>
      </a:accent2>
      <a:accent3>
        <a:srgbClr val="0096D6"/>
      </a:accent3>
      <a:accent4>
        <a:srgbClr val="004B8D"/>
      </a:accent4>
      <a:accent5>
        <a:srgbClr val="E31B23"/>
      </a:accent5>
      <a:accent6>
        <a:srgbClr val="B5121B"/>
      </a:accent6>
      <a:hlink>
        <a:srgbClr val="13B5F4"/>
      </a:hlink>
      <a:folHlink>
        <a:srgbClr val="E31B23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 modrá A EN s číslováním</Template>
  <TotalTime>7525</TotalTime>
  <Words>1786</Words>
  <Application>Microsoft Office PowerPoint</Application>
  <PresentationFormat>Předvádění na obrazovce (16:9)</PresentationFormat>
  <Paragraphs>135</Paragraphs>
  <Slides>15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9" baseType="lpstr">
      <vt:lpstr>Arial</vt:lpstr>
      <vt:lpstr>Calibri</vt:lpstr>
      <vt:lpstr>Wingdings</vt:lpstr>
      <vt:lpstr>Prezentace modrá A EN</vt:lpstr>
      <vt:lpstr>Role malých a středních modulárních reaktorů z pohledu státu </vt:lpstr>
      <vt:lpstr>Zájmy státu</vt:lpstr>
      <vt:lpstr>Role státu v SMR</vt:lpstr>
      <vt:lpstr>Pracovní skupina pro uplatnitelnost SMR v ČR</vt:lpstr>
      <vt:lpstr>Usnesení vlády č. 808/2023</vt:lpstr>
      <vt:lpstr>Přehled činností pracovní skupiny pro SMR</vt:lpstr>
      <vt:lpstr>Na základě usnesení vlády byla připravena analýza financování SMR</vt:lpstr>
      <vt:lpstr>Novela atomového zákona</vt:lpstr>
      <vt:lpstr>Aktivity plánované v roce 2025</vt:lpstr>
      <vt:lpstr>Mezinárodní aktivity v roce 2024</vt:lpstr>
      <vt:lpstr>Mezinárodní aktivity</vt:lpstr>
      <vt:lpstr>Bezpečnostní smlouva investora se státem</vt:lpstr>
      <vt:lpstr>Potenciální investoři</vt:lpstr>
      <vt:lpstr>Plánované lokality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Petr Třešňák</cp:lastModifiedBy>
  <cp:revision>3</cp:revision>
  <cp:lastPrinted>2025-04-08T15:30:52Z</cp:lastPrinted>
  <dcterms:created xsi:type="dcterms:W3CDTF">2022-11-18T07:23:01Z</dcterms:created>
  <dcterms:modified xsi:type="dcterms:W3CDTF">2025-04-08T22:17:47Z</dcterms:modified>
</cp:coreProperties>
</file>