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147475763" r:id="rId6"/>
    <p:sldId id="2147475767" r:id="rId7"/>
    <p:sldId id="2147475766" r:id="rId8"/>
    <p:sldId id="2147475769" r:id="rId9"/>
    <p:sldId id="2147475770" r:id="rId10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49B289-10FC-4328-8C95-FE155EFF6056}" v="13" dt="2025-04-04T07:30:08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6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26000"/>
          </a:blip>
          <a:srcRect r="62405"/>
          <a:stretch>
            <a:fillRect/>
          </a:stretch>
        </p:blipFill>
        <p:spPr>
          <a:xfrm rot="1553915">
            <a:off x="3294813" y="-2317807"/>
            <a:ext cx="19771373" cy="14922614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2227004" y="1837994"/>
            <a:ext cx="13833992" cy="61644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599"/>
              </a:lnSpc>
            </a:pPr>
            <a:r>
              <a:rPr lang="cs-CZ" sz="6000" b="1" dirty="0">
                <a:solidFill>
                  <a:srgbClr val="000000"/>
                </a:solidFill>
                <a:latin typeface="Arial" panose="020B0604020202020204" pitchFamily="34" charset="0"/>
              </a:rPr>
              <a:t>EXPORTNÍ FORUM</a:t>
            </a:r>
          </a:p>
          <a:p>
            <a:pPr algn="ctr">
              <a:lnSpc>
                <a:spcPts val="12599"/>
              </a:lnSpc>
            </a:pPr>
            <a:r>
              <a:rPr lang="cs-CZ" sz="3600" b="1" dirty="0">
                <a:solidFill>
                  <a:srgbClr val="000000"/>
                </a:solidFill>
                <a:latin typeface="Arial" panose="020B0604020202020204" pitchFamily="34" charset="0"/>
              </a:rPr>
              <a:t>ENERGETICKÁ STRATEGIE ČESKA</a:t>
            </a:r>
          </a:p>
          <a:p>
            <a:pPr>
              <a:lnSpc>
                <a:spcPts val="12599"/>
              </a:lnSpc>
            </a:pPr>
            <a:r>
              <a:rPr lang="cs-CZ" sz="3600" b="1" dirty="0">
                <a:solidFill>
                  <a:srgbClr val="000000"/>
                </a:solidFill>
                <a:latin typeface="Arial" panose="020B0604020202020204" pitchFamily="34" charset="0"/>
              </a:rPr>
              <a:t>TÁBOR 9. 4. 2025</a:t>
            </a:r>
          </a:p>
          <a:p>
            <a:pPr>
              <a:lnSpc>
                <a:spcPts val="12599"/>
              </a:lnSpc>
            </a:pPr>
            <a:r>
              <a:rPr lang="cs-CZ" sz="3600" b="1" dirty="0">
                <a:solidFill>
                  <a:srgbClr val="000000"/>
                </a:solidFill>
                <a:latin typeface="Arial" panose="020B0604020202020204" pitchFamily="34" charset="0"/>
              </a:rPr>
              <a:t>JUDr. </a:t>
            </a:r>
            <a:r>
              <a:rPr lang="cs-CZ" sz="3600" b="1">
                <a:solidFill>
                  <a:srgbClr val="000000"/>
                </a:solidFill>
                <a:latin typeface="Arial" panose="020B0604020202020204" pitchFamily="34" charset="0"/>
              </a:rPr>
              <a:t>ZUZANA KREJČIŘÍKOVÁ</a:t>
            </a:r>
            <a:endParaRPr lang="en-US" sz="3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4"/>
          <p:cNvGrpSpPr>
            <a:grpSpLocks noGrp="1" noUngrp="1" noRot="1" noMove="1" noResize="1"/>
          </p:cNvGrpSpPr>
          <p:nvPr/>
        </p:nvGrpSpPr>
        <p:grpSpPr>
          <a:xfrm>
            <a:off x="0" y="9258301"/>
            <a:ext cx="18288000" cy="1028700"/>
            <a:chOff x="0" y="0"/>
            <a:chExt cx="8229951" cy="497820"/>
          </a:xfrm>
        </p:grpSpPr>
        <p:sp>
          <p:nvSpPr>
            <p:cNvPr id="5" name="Freeform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229951" cy="497820"/>
            </a:xfrm>
            <a:custGeom>
              <a:avLst/>
              <a:gdLst/>
              <a:ahLst/>
              <a:cxnLst/>
              <a:rect l="l" t="t" r="r" b="b"/>
              <a:pathLst>
                <a:path w="8229951" h="497820">
                  <a:moveTo>
                    <a:pt x="0" y="0"/>
                  </a:moveTo>
                  <a:lnTo>
                    <a:pt x="8229951" y="0"/>
                  </a:lnTo>
                  <a:lnTo>
                    <a:pt x="8229951" y="497820"/>
                  </a:lnTo>
                  <a:lnTo>
                    <a:pt x="0" y="497820"/>
                  </a:lnTo>
                  <a:close/>
                </a:path>
              </a:pathLst>
            </a:custGeom>
            <a:solidFill>
              <a:srgbClr val="FBB040"/>
            </a:solidFill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09725" y="9300795"/>
            <a:ext cx="15068550" cy="871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</a:pP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VIZE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sz="4500" spc="1220">
                <a:solidFill>
                  <a:srgbClr val="6B6C6F"/>
                </a:solidFill>
                <a:latin typeface="Arial" panose="020B0604020202020204" pitchFamily="34" charset="0"/>
              </a:rPr>
              <a:t>|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STRATEGIE</a:t>
            </a:r>
            <a:r>
              <a:rPr lang="en-US" sz="4500" spc="1220">
                <a:solidFill>
                  <a:srgbClr val="53565A"/>
                </a:solidFill>
                <a:latin typeface="Arial" panose="020B0604020202020204" pitchFamily="34" charset="0"/>
              </a:rPr>
              <a:t> |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PARTNERSTVÍ</a:t>
            </a:r>
            <a:endParaRPr lang="en-US" sz="4500" spc="122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034227" y="6903539"/>
            <a:ext cx="12790365" cy="18466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 anchor="t">
            <a:spAutoFit/>
          </a:bodyPr>
          <a:lstStyle/>
          <a:p>
            <a:pPr lvl="1">
              <a:spcAft>
                <a:spcPts val="600"/>
              </a:spcAft>
            </a:pPr>
            <a:endParaRPr lang="cs-CZ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Platný SEK (z roku 2015) je 10 let stará strategie nezohledňující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potřebu dekarbonizace dle schválených cílů (Zelená dohoda pro Evropu, legislativní balíček Ff55)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lepší připravenost v případě nečekaných krizí (energetických)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4"/>
          <p:cNvGrpSpPr>
            <a:grpSpLocks noGrp="1" noUngrp="1" noRot="1" noMove="1" noResize="1"/>
          </p:cNvGrpSpPr>
          <p:nvPr/>
        </p:nvGrpSpPr>
        <p:grpSpPr>
          <a:xfrm>
            <a:off x="0" y="9258301"/>
            <a:ext cx="18288000" cy="1028700"/>
            <a:chOff x="0" y="0"/>
            <a:chExt cx="8229951" cy="497820"/>
          </a:xfrm>
        </p:grpSpPr>
        <p:sp>
          <p:nvSpPr>
            <p:cNvPr id="5" name="Freeform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229951" cy="497820"/>
            </a:xfrm>
            <a:custGeom>
              <a:avLst/>
              <a:gdLst/>
              <a:ahLst/>
              <a:cxnLst/>
              <a:rect l="l" t="t" r="r" b="b"/>
              <a:pathLst>
                <a:path w="8229951" h="497820">
                  <a:moveTo>
                    <a:pt x="0" y="0"/>
                  </a:moveTo>
                  <a:lnTo>
                    <a:pt x="8229951" y="0"/>
                  </a:lnTo>
                  <a:lnTo>
                    <a:pt x="8229951" y="497820"/>
                  </a:lnTo>
                  <a:lnTo>
                    <a:pt x="0" y="497820"/>
                  </a:lnTo>
                  <a:close/>
                </a:path>
              </a:pathLst>
            </a:custGeom>
            <a:solidFill>
              <a:srgbClr val="FBB040"/>
            </a:solidFill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" name="TextBox 3">
            <a:extLst>
              <a:ext uri="{FF2B5EF4-FFF2-40B4-BE49-F238E27FC236}">
                <a16:creationId xmlns:a16="http://schemas.microsoft.com/office/drawing/2014/main" id="{4BB650D4-561B-73CE-04CA-A22695EFBE8A}"/>
              </a:ext>
            </a:extLst>
          </p:cNvPr>
          <p:cNvSpPr txBox="1"/>
          <p:nvPr/>
        </p:nvSpPr>
        <p:spPr>
          <a:xfrm>
            <a:off x="990600" y="1167581"/>
            <a:ext cx="13833992" cy="5976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cs-CZ" sz="4000" b="1" dirty="0">
                <a:solidFill>
                  <a:srgbClr val="000000"/>
                </a:solidFill>
                <a:latin typeface="Arial" panose="020B0604020202020204" pitchFamily="34" charset="0"/>
              </a:rPr>
              <a:t>SEK JE AKTUÁLNĚ OBSOLENTNÍM DOKUMENT</a:t>
            </a:r>
          </a:p>
        </p:txBody>
      </p:sp>
      <p:pic>
        <p:nvPicPr>
          <p:cNvPr id="8" name="Picture 20">
            <a:extLst>
              <a:ext uri="{FF2B5EF4-FFF2-40B4-BE49-F238E27FC236}">
                <a16:creationId xmlns:a16="http://schemas.microsoft.com/office/drawing/2014/main" id="{D8DC5A4B-B7C3-1083-5276-67323BBDA0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716000" y="537702"/>
            <a:ext cx="3891990" cy="1103910"/>
          </a:xfrm>
          <a:prstGeom prst="rect">
            <a:avLst/>
          </a:prstGeom>
        </p:spPr>
      </p:pic>
      <p:sp>
        <p:nvSpPr>
          <p:cNvPr id="2" name="TextBox 6">
            <a:extLst>
              <a:ext uri="{FF2B5EF4-FFF2-40B4-BE49-F238E27FC236}">
                <a16:creationId xmlns:a16="http://schemas.microsoft.com/office/drawing/2014/main" id="{4B1F795C-8416-4047-460D-D54C33F80A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09725" y="9300795"/>
            <a:ext cx="15068550" cy="871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</a:pP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VIZE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sz="4500" spc="1220">
                <a:solidFill>
                  <a:srgbClr val="6B6C6F"/>
                </a:solidFill>
                <a:latin typeface="Arial" panose="020B0604020202020204" pitchFamily="34" charset="0"/>
              </a:rPr>
              <a:t>|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STRATEGIE</a:t>
            </a:r>
            <a:r>
              <a:rPr lang="en-US" sz="4500" spc="1220">
                <a:solidFill>
                  <a:srgbClr val="53565A"/>
                </a:solidFill>
                <a:latin typeface="Arial" panose="020B0604020202020204" pitchFamily="34" charset="0"/>
              </a:rPr>
              <a:t> |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PARTNERSTVÍ</a:t>
            </a:r>
            <a:endParaRPr lang="en-US" sz="4500" spc="122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1" name="Grafický objekt 10" descr="Palec dolů obrys">
            <a:extLst>
              <a:ext uri="{FF2B5EF4-FFF2-40B4-BE49-F238E27FC236}">
                <a16:creationId xmlns:a16="http://schemas.microsoft.com/office/drawing/2014/main" id="{28933CDB-2859-EE9F-E7E0-D9E53411A3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7942" y="7252625"/>
            <a:ext cx="1148485" cy="1148485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A760BDA9-B0BA-2BC7-34CF-483DE400939B}"/>
              </a:ext>
            </a:extLst>
          </p:cNvPr>
          <p:cNvSpPr txBox="1"/>
          <p:nvPr/>
        </p:nvSpPr>
        <p:spPr>
          <a:xfrm>
            <a:off x="885742" y="2234976"/>
            <a:ext cx="74962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Institut SEK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ukotven zákonem 406/2000 Sb.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strategický dokument vyjadřující cíle státu v nakládání s energií v souladu se zásadami trvale udržitelného rozvoje, zajištěním bezpečnosti dodávek energie konkurenceschopnosti hospodářství a sociální přijatelnosti pro obyvatelstvo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přijímán na období 25 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MPO jednou za 5 let provede vyhodnocení a navrhne případnou aktualizaci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389B9DB-EF99-5FA2-BCF1-0B64349B713A}"/>
              </a:ext>
            </a:extLst>
          </p:cNvPr>
          <p:cNvSpPr txBox="1"/>
          <p:nvPr/>
        </p:nvSpPr>
        <p:spPr>
          <a:xfrm>
            <a:off x="9196623" y="2234976"/>
            <a:ext cx="8205635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Zadání poslední aktualizace SEK (2/24)</a:t>
            </a:r>
          </a:p>
          <a:p>
            <a:pPr marL="360363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</a:t>
            </a:r>
            <a:r>
              <a:rPr lang="cs-CZ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spěšně projít procesem dekarbonizace při zachování energetické bezpečnosti a konkurenceschopnosti</a:t>
            </a:r>
          </a:p>
          <a:p>
            <a:pPr marL="360363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zajistit bezpečný a sociálně přijatelný odchod od uhlí (2033)</a:t>
            </a:r>
            <a:endParaRPr lang="cs-CZ" sz="2000" kern="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modelovat vývoj energetického mixu, definovat vhodné nástroje pro splnění vytyčených cílů</a:t>
            </a:r>
          </a:p>
          <a:p>
            <a:pPr marL="360363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vytvářit podmínky pro realizaci nutných investicí v sektoru energetiky</a:t>
            </a:r>
          </a:p>
          <a:p>
            <a:pPr marL="360363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18. 12. 2024 Vláda ČR odložila projednání SEK a zrušila termín schválení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vnoramenný trojúhelník 13">
            <a:extLst>
              <a:ext uri="{FF2B5EF4-FFF2-40B4-BE49-F238E27FC236}">
                <a16:creationId xmlns:a16="http://schemas.microsoft.com/office/drawing/2014/main" id="{6F01B1F7-7793-A165-EAAE-1C995DAD396F}"/>
              </a:ext>
            </a:extLst>
          </p:cNvPr>
          <p:cNvSpPr/>
          <p:nvPr/>
        </p:nvSpPr>
        <p:spPr>
          <a:xfrm rot="10800000">
            <a:off x="3632199" y="6020628"/>
            <a:ext cx="9499600" cy="628865"/>
          </a:xfrm>
          <a:prstGeom prst="triangle">
            <a:avLst/>
          </a:prstGeom>
          <a:solidFill>
            <a:srgbClr val="FBB0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49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990600" y="2441336"/>
            <a:ext cx="6007100" cy="58477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klimaticko-energetický plán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schváleno 18. 12. 2024)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na dekarbonizaci ekonomiky a plnění evropských klimaticko-energetických cílů 2030,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výroby elektřiny z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OZE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(30,1 %),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realizace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jádra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(nové bloky),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energetické úspory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(852 PJ konečné spotřeby)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snížení emisí skleníkových plynů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souladu s balíčkem „Fit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55“, </a:t>
            </a:r>
          </a:p>
          <a:p>
            <a:pPr>
              <a:spcAft>
                <a:spcPts val="600"/>
              </a:spcAft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4"/>
          <p:cNvGrpSpPr>
            <a:grpSpLocks noGrp="1" noUngrp="1" noRot="1" noMove="1" noResize="1"/>
          </p:cNvGrpSpPr>
          <p:nvPr/>
        </p:nvGrpSpPr>
        <p:grpSpPr>
          <a:xfrm>
            <a:off x="0" y="9258301"/>
            <a:ext cx="18288000" cy="1028700"/>
            <a:chOff x="0" y="0"/>
            <a:chExt cx="8229951" cy="497820"/>
          </a:xfrm>
        </p:grpSpPr>
        <p:sp>
          <p:nvSpPr>
            <p:cNvPr id="5" name="Freeform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229951" cy="497820"/>
            </a:xfrm>
            <a:custGeom>
              <a:avLst/>
              <a:gdLst/>
              <a:ahLst/>
              <a:cxnLst/>
              <a:rect l="l" t="t" r="r" b="b"/>
              <a:pathLst>
                <a:path w="8229951" h="497820">
                  <a:moveTo>
                    <a:pt x="0" y="0"/>
                  </a:moveTo>
                  <a:lnTo>
                    <a:pt x="8229951" y="0"/>
                  </a:lnTo>
                  <a:lnTo>
                    <a:pt x="8229951" y="497820"/>
                  </a:lnTo>
                  <a:lnTo>
                    <a:pt x="0" y="497820"/>
                  </a:lnTo>
                  <a:close/>
                </a:path>
              </a:pathLst>
            </a:custGeom>
            <a:solidFill>
              <a:srgbClr val="FBB040"/>
            </a:solidFill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" name="TextBox 3">
            <a:extLst>
              <a:ext uri="{FF2B5EF4-FFF2-40B4-BE49-F238E27FC236}">
                <a16:creationId xmlns:a16="http://schemas.microsoft.com/office/drawing/2014/main" id="{4BB650D4-561B-73CE-04CA-A22695EFBE8A}"/>
              </a:ext>
            </a:extLst>
          </p:cNvPr>
          <p:cNvSpPr txBox="1"/>
          <p:nvPr/>
        </p:nvSpPr>
        <p:spPr>
          <a:xfrm>
            <a:off x="990600" y="1167581"/>
            <a:ext cx="13833992" cy="5976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cs-CZ" sz="4000" b="1" cap="all" dirty="0">
                <a:solidFill>
                  <a:srgbClr val="000000"/>
                </a:solidFill>
                <a:latin typeface="Arial" panose="020B0604020202020204" pitchFamily="34" charset="0"/>
              </a:rPr>
              <a:t>ČR má další strategické dokumenty</a:t>
            </a:r>
          </a:p>
        </p:txBody>
      </p:sp>
      <p:pic>
        <p:nvPicPr>
          <p:cNvPr id="8" name="Picture 20">
            <a:extLst>
              <a:ext uri="{FF2B5EF4-FFF2-40B4-BE49-F238E27FC236}">
                <a16:creationId xmlns:a16="http://schemas.microsoft.com/office/drawing/2014/main" id="{D8DC5A4B-B7C3-1083-5276-67323BBDA0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716000" y="537702"/>
            <a:ext cx="3891990" cy="1103910"/>
          </a:xfrm>
          <a:prstGeom prst="rect">
            <a:avLst/>
          </a:prstGeom>
        </p:spPr>
      </p:pic>
      <p:sp>
        <p:nvSpPr>
          <p:cNvPr id="2" name="TextBox 6">
            <a:extLst>
              <a:ext uri="{FF2B5EF4-FFF2-40B4-BE49-F238E27FC236}">
                <a16:creationId xmlns:a16="http://schemas.microsoft.com/office/drawing/2014/main" id="{4B1F795C-8416-4047-460D-D54C33F80A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09725" y="9300795"/>
            <a:ext cx="15068550" cy="871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</a:pP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VIZE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sz="4500" spc="1220">
                <a:solidFill>
                  <a:srgbClr val="6B6C6F"/>
                </a:solidFill>
                <a:latin typeface="Arial" panose="020B0604020202020204" pitchFamily="34" charset="0"/>
              </a:rPr>
              <a:t>|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STRATEGIE</a:t>
            </a:r>
            <a:r>
              <a:rPr lang="en-US" sz="4500" spc="1220">
                <a:solidFill>
                  <a:srgbClr val="53565A"/>
                </a:solidFill>
                <a:latin typeface="Arial" panose="020B0604020202020204" pitchFamily="34" charset="0"/>
              </a:rPr>
              <a:t> |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PARTNERSTVÍ</a:t>
            </a:r>
            <a:endParaRPr lang="en-US" sz="4500" spc="122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D16F053-773B-6D13-9024-5C016B387205}"/>
              </a:ext>
            </a:extLst>
          </p:cNvPr>
          <p:cNvSpPr txBox="1"/>
          <p:nvPr/>
        </p:nvSpPr>
        <p:spPr>
          <a:xfrm>
            <a:off x="7404100" y="2395124"/>
            <a:ext cx="10058400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Hospodářská strategie ČR </a:t>
            </a:r>
          </a:p>
          <a:p>
            <a:pPr>
              <a:spcAft>
                <a:spcPts val="600"/>
              </a:spcAft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schváleno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10. 10. 2024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pilíř pro formování hospodářské politiky státu do roku 2040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energetika: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vyřešit „</a:t>
            </a:r>
            <a:r>
              <a:rPr lang="cs-CZ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energetické trilema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–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zajistit bezpečné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 hlediska stability a spolehlivosti),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cenově dostupné a environmentálně udržitelné zásobování energií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nutnost úpravy legislativy: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dokončit proces novelizace energetického zákona (ukotvení akumulace, flexibility a agregace),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přijmout nový energetický zákon, který bude vytvářet přehledný legislativní a regulatorní rámec pro nový model energetického trhu s důrazem na plnění závazných cílů v oblasti dekarbonizace,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vymezit oblasti pro zrychlené zavádění obnovitelných zdrojů energie, 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realizovat opatření směřující k postupné náhradě zemního plynu nízkouhlíkovými a obnovitelnými plyny,</a:t>
            </a:r>
          </a:p>
        </p:txBody>
      </p:sp>
    </p:spTree>
    <p:extLst>
      <p:ext uri="{BB962C8B-B14F-4D97-AF65-F5344CB8AC3E}">
        <p14:creationId xmlns:p14="http://schemas.microsoft.com/office/powerpoint/2010/main" val="169274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Grp="1" noUngrp="1" noRot="1" noMove="1" noResize="1"/>
          </p:cNvGrpSpPr>
          <p:nvPr/>
        </p:nvGrpSpPr>
        <p:grpSpPr>
          <a:xfrm>
            <a:off x="0" y="9258301"/>
            <a:ext cx="18288000" cy="1028700"/>
            <a:chOff x="0" y="0"/>
            <a:chExt cx="8229951" cy="497820"/>
          </a:xfrm>
        </p:grpSpPr>
        <p:sp>
          <p:nvSpPr>
            <p:cNvPr id="5" name="Freeform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229951" cy="497820"/>
            </a:xfrm>
            <a:custGeom>
              <a:avLst/>
              <a:gdLst/>
              <a:ahLst/>
              <a:cxnLst/>
              <a:rect l="l" t="t" r="r" b="b"/>
              <a:pathLst>
                <a:path w="8229951" h="497820">
                  <a:moveTo>
                    <a:pt x="0" y="0"/>
                  </a:moveTo>
                  <a:lnTo>
                    <a:pt x="8229951" y="0"/>
                  </a:lnTo>
                  <a:lnTo>
                    <a:pt x="8229951" y="497820"/>
                  </a:lnTo>
                  <a:lnTo>
                    <a:pt x="0" y="497820"/>
                  </a:lnTo>
                  <a:close/>
                </a:path>
              </a:pathLst>
            </a:custGeom>
            <a:solidFill>
              <a:srgbClr val="FBB040"/>
            </a:solidFill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" name="TextBox 3">
            <a:extLst>
              <a:ext uri="{FF2B5EF4-FFF2-40B4-BE49-F238E27FC236}">
                <a16:creationId xmlns:a16="http://schemas.microsoft.com/office/drawing/2014/main" id="{4BB650D4-561B-73CE-04CA-A22695EFBE8A}"/>
              </a:ext>
            </a:extLst>
          </p:cNvPr>
          <p:cNvSpPr txBox="1"/>
          <p:nvPr/>
        </p:nvSpPr>
        <p:spPr>
          <a:xfrm>
            <a:off x="990600" y="1167581"/>
            <a:ext cx="13833992" cy="5976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cs-CZ" sz="4000" b="1" dirty="0">
                <a:solidFill>
                  <a:srgbClr val="000000"/>
                </a:solidFill>
                <a:latin typeface="Arial" panose="020B0604020202020204" pitchFamily="34" charset="0"/>
              </a:rPr>
              <a:t>DOŠLO K DŮLEŽITÉ MODERNIZACI LEGSILATIVY…</a:t>
            </a:r>
          </a:p>
        </p:txBody>
      </p:sp>
      <p:pic>
        <p:nvPicPr>
          <p:cNvPr id="8" name="Picture 20">
            <a:extLst>
              <a:ext uri="{FF2B5EF4-FFF2-40B4-BE49-F238E27FC236}">
                <a16:creationId xmlns:a16="http://schemas.microsoft.com/office/drawing/2014/main" id="{D8DC5A4B-B7C3-1083-5276-67323BBDA0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716000" y="537702"/>
            <a:ext cx="3891990" cy="1103910"/>
          </a:xfrm>
          <a:prstGeom prst="rect">
            <a:avLst/>
          </a:prstGeom>
        </p:spPr>
      </p:pic>
      <p:sp>
        <p:nvSpPr>
          <p:cNvPr id="2" name="TextBox 6">
            <a:extLst>
              <a:ext uri="{FF2B5EF4-FFF2-40B4-BE49-F238E27FC236}">
                <a16:creationId xmlns:a16="http://schemas.microsoft.com/office/drawing/2014/main" id="{4B1F795C-8416-4047-460D-D54C33F80A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09725" y="9300795"/>
            <a:ext cx="15068550" cy="871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</a:pP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VIZE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sz="4500" spc="1220">
                <a:solidFill>
                  <a:srgbClr val="6B6C6F"/>
                </a:solidFill>
                <a:latin typeface="Arial" panose="020B0604020202020204" pitchFamily="34" charset="0"/>
              </a:rPr>
              <a:t>|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STRATEGIE</a:t>
            </a:r>
            <a:r>
              <a:rPr lang="en-US" sz="4500" spc="1220">
                <a:solidFill>
                  <a:srgbClr val="53565A"/>
                </a:solidFill>
                <a:latin typeface="Arial" panose="020B0604020202020204" pitchFamily="34" charset="0"/>
              </a:rPr>
              <a:t> |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PARTNERSTVÍ</a:t>
            </a:r>
            <a:endParaRPr lang="en-US" sz="4500" spc="122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093D341-0657-5F68-22B7-039DD1A0BD04}"/>
              </a:ext>
            </a:extLst>
          </p:cNvPr>
          <p:cNvSpPr txBox="1"/>
          <p:nvPr/>
        </p:nvSpPr>
        <p:spPr>
          <a:xfrm>
            <a:off x="823907" y="2351460"/>
            <a:ext cx="5786173" cy="604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 algn="just" rtl="0" fontAlgn="base">
              <a:lnSpc>
                <a:spcPct val="80000"/>
              </a:lnSpc>
              <a:spcBef>
                <a:spcPts val="1200"/>
              </a:spcBef>
              <a:buClr>
                <a:schemeClr val="bg2"/>
              </a:buClr>
            </a:pPr>
            <a:r>
              <a:rPr 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LEX OZE III</a:t>
            </a:r>
            <a:r>
              <a:rPr lang="cs-CZ" sz="20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 III</a:t>
            </a:r>
            <a:endParaRPr lang="cs-C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8438" lvl="1" indent="-198438" algn="just" rtl="0" fontAlgn="base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ochrana zákazníků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(limitace smluvních pokut, pravidla vyúčtování, omezující ustanovení ve smlouvách), ​</a:t>
            </a:r>
          </a:p>
          <a:p>
            <a:pPr marL="198438" lvl="1" indent="-198438" algn="just" rtl="0" fontAlgn="base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zdrojová přiměřenost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(povinnosti výrobců elektřiny při přerušení/ukončení činnosti, kapacitního mechanismus) - dále v Lex plyn,​</a:t>
            </a:r>
          </a:p>
          <a:p>
            <a:pPr marL="198438" lvl="1" indent="-198438" algn="just" rtl="0" fontAlgn="base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sdílení elektřiny, poskytování flexibility a agregace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(pojmy a definice, pravidla pro využití a poskytování, údaje a jejich předávání, práva a povinnosti účastníků trhu s elektřinou), ​</a:t>
            </a:r>
          </a:p>
          <a:p>
            <a:pPr marL="198438" lvl="1" indent="-198438" algn="just" rtl="0" fontAlgn="base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transpozice směrnice RED III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(obnovitelný vodík nebiologického původu v průmyslu, pokročilý biometan v dopravě, kreditový systém na elektřinu z OZE v dopravě),​</a:t>
            </a:r>
          </a:p>
          <a:p>
            <a:pPr marL="198438" lvl="1" indent="-198438" algn="just" rtl="0" fontAlgn="base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transpozice plynárenského balíčku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(vodíková přepravní soustava),​</a:t>
            </a:r>
          </a:p>
          <a:p>
            <a:pPr marL="198438" lvl="1" indent="-198438" algn="just" rtl="0" fontAlgn="base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úpravy záruk původu či stavebního zákona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(reakce na poznatky z praxe) ​</a:t>
            </a:r>
          </a:p>
          <a:p>
            <a:pPr marL="198438" lvl="1" indent="-198438" algn="just" rtl="0" fontAlgn="base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další témata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(postupy u DPI, ochranná pásma, leg - tech úpravy, účinnosti, provozní podpory z hodinové na čtvrthodinovou cenu). ​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10E12AD-C008-3B52-9442-4585193E56AF}"/>
              </a:ext>
            </a:extLst>
          </p:cNvPr>
          <p:cNvSpPr txBox="1"/>
          <p:nvPr/>
        </p:nvSpPr>
        <p:spPr>
          <a:xfrm>
            <a:off x="7141535" y="2351460"/>
            <a:ext cx="4185495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 fontAlgn="base">
              <a:lnSpc>
                <a:spcPct val="80000"/>
              </a:lnSpc>
              <a:spcBef>
                <a:spcPts val="600"/>
              </a:spcBef>
            </a:pPr>
            <a:r>
              <a:rPr 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LEX PLYN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1" indent="-342900" algn="just" fontAlgn="base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cílem zajistit přechod velkých uhelných zdrojů na zdroje využívající zemní plyn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zjednodušení a zrychlení povolovacích procesů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výstavby plynových elektráren s výkonem nad 100 MW)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nová pravomoc ERÚ uložit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povinnost nad rámec licence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výrobci elektřiny,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nová pravomoc vlády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řešit rozpory mezi stavebním úřadem a dotčenými orgány mj. u staveb těžební nebo energetické infrastruktury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zákaz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mařičů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možnost vyvlastnění pozemků pro strategické stavby,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5C2DB05-6F3F-CCAB-7B45-FDA7B2A0401D}"/>
              </a:ext>
            </a:extLst>
          </p:cNvPr>
          <p:cNvSpPr txBox="1"/>
          <p:nvPr/>
        </p:nvSpPr>
        <p:spPr>
          <a:xfrm>
            <a:off x="11726779" y="2314766"/>
            <a:ext cx="543478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 fontAlgn="base">
              <a:lnSpc>
                <a:spcPct val="80000"/>
              </a:lnSpc>
              <a:spcBef>
                <a:spcPts val="600"/>
              </a:spcBef>
              <a:buClr>
                <a:schemeClr val="bg2"/>
              </a:buClr>
            </a:pPr>
            <a:r>
              <a:rPr lang="cs-CZ" sz="2000" b="1" u="sng" cap="all" dirty="0">
                <a:latin typeface="Arial" panose="020B0604020202020204" pitchFamily="34" charset="0"/>
                <a:cs typeface="Arial" panose="020B0604020202020204" pitchFamily="34" charset="0"/>
              </a:rPr>
              <a:t>Zákon o urychlení </a:t>
            </a:r>
            <a:r>
              <a:rPr lang="cs-CZ" sz="2000" b="1" u="sng" cap="all" dirty="0" err="1">
                <a:latin typeface="Arial" panose="020B0604020202020204" pitchFamily="34" charset="0"/>
                <a:cs typeface="Arial" panose="020B0604020202020204" pitchFamily="34" charset="0"/>
              </a:rPr>
              <a:t>výstaby</a:t>
            </a:r>
            <a:endParaRPr lang="cs-CZ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 fontAlgn="base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jádro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zavedení definice stavby pro energetickou bezpečnost, ukotven institut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CfD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ukotven mechanismus bezpečnostní výjimky, </a:t>
            </a:r>
          </a:p>
          <a:p>
            <a:pPr marL="285750" lvl="1" indent="-285750" algn="just" fontAlgn="base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těžba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vymezeny kritické suroviny, strategická ložiska, institutu veřejného zájmu u kritických surovin, možnost vyvlastnění pro těžbu, zkrácení lhůt a možnosti obstrukčního jednání, </a:t>
            </a:r>
          </a:p>
          <a:p>
            <a:pPr marL="285750" lvl="1" indent="-285750" algn="just" fontAlgn="base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strategické investiční stavby 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doplněny lokality pro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gigafactory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procesní úpravy zrychlení povolování,</a:t>
            </a:r>
          </a:p>
          <a:p>
            <a:pPr marL="285750" lvl="1" indent="-285750" algn="just" fontAlgn="base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energetika 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posílení kontroly státu nad energetickými strategickými celky, u 110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kV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nebude v rámci vyvlastňovacího řízení možné podat odvolání proti mezitímnímu rozhodnutí, zmírněna potřeba zjišťovacího řízení pro VTE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10CE424-E3CF-8167-8C1E-2355806F90C4}"/>
              </a:ext>
            </a:extLst>
          </p:cNvPr>
          <p:cNvSpPr txBox="1"/>
          <p:nvPr/>
        </p:nvSpPr>
        <p:spPr>
          <a:xfrm>
            <a:off x="2422188" y="2054367"/>
            <a:ext cx="734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>
                <a:solidFill>
                  <a:srgbClr val="00B050"/>
                </a:solidFill>
                <a:sym typeface="Wingdings 2" panose="05020102010507070707" pitchFamily="18" charset="2"/>
              </a:rPr>
              <a:t></a:t>
            </a:r>
            <a:endParaRPr lang="cs-CZ" sz="4800" b="1" dirty="0">
              <a:solidFill>
                <a:srgbClr val="00B050"/>
              </a:solidFill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72794A2-4AE5-A49B-0E6A-8E606AEE853D}"/>
              </a:ext>
            </a:extLst>
          </p:cNvPr>
          <p:cNvSpPr txBox="1"/>
          <p:nvPr/>
        </p:nvSpPr>
        <p:spPr>
          <a:xfrm>
            <a:off x="8473652" y="1962033"/>
            <a:ext cx="786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rgbClr val="FFC000"/>
                </a:solidFill>
                <a:sym typeface="Wingdings 2" panose="05020102010507070707" pitchFamily="18" charset="2"/>
              </a:rPr>
              <a:t></a:t>
            </a:r>
            <a:endParaRPr lang="cs-CZ" sz="6000" b="1" dirty="0">
              <a:solidFill>
                <a:srgbClr val="FFC000"/>
              </a:solidFill>
            </a:endParaRP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44863DB0-E173-A50D-E0A2-1E2E404F27BC}"/>
              </a:ext>
            </a:extLst>
          </p:cNvPr>
          <p:cNvSpPr txBox="1"/>
          <p:nvPr/>
        </p:nvSpPr>
        <p:spPr>
          <a:xfrm>
            <a:off x="16427067" y="2054367"/>
            <a:ext cx="734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>
                <a:solidFill>
                  <a:srgbClr val="00B050"/>
                </a:solidFill>
                <a:sym typeface="Wingdings 2" panose="05020102010507070707" pitchFamily="18" charset="2"/>
              </a:rPr>
              <a:t></a:t>
            </a:r>
            <a:endParaRPr lang="cs-CZ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19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990600" y="2928524"/>
            <a:ext cx="8285589" cy="61555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apoliticky dokončit proces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aktualizace SEK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 klíčové národní dlouhodobé strategie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připravit a implementovat kapacitní mechanismy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zajištění zdrojové přiměřenosti při řízeném odklonu energetického využívání uhlí,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dokončit proces vymezení tzv.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akceleračních zón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výstavbu OZE, přijmout zákon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urychlit a navýšit výstavbu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přeshraničního propojení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zajistit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evropské finanční zdroje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pokračování transformace hospodářství i v období po roce 2030</a:t>
            </a:r>
          </a:p>
        </p:txBody>
      </p:sp>
      <p:grpSp>
        <p:nvGrpSpPr>
          <p:cNvPr id="4" name="Group 4"/>
          <p:cNvGrpSpPr>
            <a:grpSpLocks noGrp="1" noUngrp="1" noRot="1" noMove="1" noResize="1"/>
          </p:cNvGrpSpPr>
          <p:nvPr/>
        </p:nvGrpSpPr>
        <p:grpSpPr>
          <a:xfrm>
            <a:off x="0" y="9258301"/>
            <a:ext cx="18288000" cy="1028700"/>
            <a:chOff x="0" y="0"/>
            <a:chExt cx="8229951" cy="497820"/>
          </a:xfrm>
        </p:grpSpPr>
        <p:sp>
          <p:nvSpPr>
            <p:cNvPr id="5" name="Freeform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229951" cy="497820"/>
            </a:xfrm>
            <a:custGeom>
              <a:avLst/>
              <a:gdLst/>
              <a:ahLst/>
              <a:cxnLst/>
              <a:rect l="l" t="t" r="r" b="b"/>
              <a:pathLst>
                <a:path w="8229951" h="497820">
                  <a:moveTo>
                    <a:pt x="0" y="0"/>
                  </a:moveTo>
                  <a:lnTo>
                    <a:pt x="8229951" y="0"/>
                  </a:lnTo>
                  <a:lnTo>
                    <a:pt x="8229951" y="497820"/>
                  </a:lnTo>
                  <a:lnTo>
                    <a:pt x="0" y="497820"/>
                  </a:lnTo>
                  <a:close/>
                </a:path>
              </a:pathLst>
            </a:custGeom>
            <a:solidFill>
              <a:srgbClr val="FBB040"/>
            </a:solidFill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" name="TextBox 3">
            <a:extLst>
              <a:ext uri="{FF2B5EF4-FFF2-40B4-BE49-F238E27FC236}">
                <a16:creationId xmlns:a16="http://schemas.microsoft.com/office/drawing/2014/main" id="{4BB650D4-561B-73CE-04CA-A22695EFBE8A}"/>
              </a:ext>
            </a:extLst>
          </p:cNvPr>
          <p:cNvSpPr txBox="1"/>
          <p:nvPr/>
        </p:nvSpPr>
        <p:spPr>
          <a:xfrm>
            <a:off x="990600" y="1167581"/>
            <a:ext cx="13931900" cy="12388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cs-CZ" sz="4000" b="1" cap="all" dirty="0">
                <a:solidFill>
                  <a:srgbClr val="000000"/>
                </a:solidFill>
                <a:latin typeface="Arial" panose="020B0604020202020204" pitchFamily="34" charset="0"/>
              </a:rPr>
              <a:t>…NICMÉNĚ JE nevyhnutelné PŘIJMOUT DALŠÍ ÚPRAVY</a:t>
            </a:r>
          </a:p>
        </p:txBody>
      </p:sp>
      <p:pic>
        <p:nvPicPr>
          <p:cNvPr id="8" name="Picture 20">
            <a:extLst>
              <a:ext uri="{FF2B5EF4-FFF2-40B4-BE49-F238E27FC236}">
                <a16:creationId xmlns:a16="http://schemas.microsoft.com/office/drawing/2014/main" id="{D8DC5A4B-B7C3-1083-5276-67323BBDA0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716000" y="537702"/>
            <a:ext cx="3891990" cy="1103910"/>
          </a:xfrm>
          <a:prstGeom prst="rect">
            <a:avLst/>
          </a:prstGeom>
        </p:spPr>
      </p:pic>
      <p:sp>
        <p:nvSpPr>
          <p:cNvPr id="2" name="TextBox 6">
            <a:extLst>
              <a:ext uri="{FF2B5EF4-FFF2-40B4-BE49-F238E27FC236}">
                <a16:creationId xmlns:a16="http://schemas.microsoft.com/office/drawing/2014/main" id="{4B1F795C-8416-4047-460D-D54C33F80A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09725" y="9300795"/>
            <a:ext cx="15068550" cy="871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</a:pP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VIZE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sz="4500" spc="1220">
                <a:solidFill>
                  <a:srgbClr val="6B6C6F"/>
                </a:solidFill>
                <a:latin typeface="Arial" panose="020B0604020202020204" pitchFamily="34" charset="0"/>
              </a:rPr>
              <a:t>|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STRATEGIE</a:t>
            </a:r>
            <a:r>
              <a:rPr lang="en-US" sz="4500" spc="1220">
                <a:solidFill>
                  <a:srgbClr val="53565A"/>
                </a:solidFill>
                <a:latin typeface="Arial" panose="020B0604020202020204" pitchFamily="34" charset="0"/>
              </a:rPr>
              <a:t> |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PARTNERSTVÍ</a:t>
            </a:r>
            <a:endParaRPr lang="en-US" sz="4500" spc="122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Budoucnost lidstva: Jak budeme vypadat za 100 000 let? – Epochaplus.cz">
            <a:extLst>
              <a:ext uri="{FF2B5EF4-FFF2-40B4-BE49-F238E27FC236}">
                <a16:creationId xmlns:a16="http://schemas.microsoft.com/office/drawing/2014/main" id="{51FB31A6-D2E3-EBBA-32B3-4FD2320A2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9300" y="3575714"/>
            <a:ext cx="8285589" cy="46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65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26000"/>
          </a:blip>
          <a:srcRect r="62405"/>
          <a:stretch>
            <a:fillRect/>
          </a:stretch>
        </p:blipFill>
        <p:spPr>
          <a:xfrm rot="1553915">
            <a:off x="3294813" y="-2317807"/>
            <a:ext cx="19771373" cy="14922614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2227004" y="3803197"/>
            <a:ext cx="13833992" cy="13403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599"/>
              </a:lnSpc>
            </a:pPr>
            <a:r>
              <a:rPr lang="cs-CZ" sz="4400" b="1" cap="all" dirty="0">
                <a:solidFill>
                  <a:srgbClr val="000000"/>
                </a:solidFill>
                <a:latin typeface="Arial" panose="020B0604020202020204" pitchFamily="34" charset="0"/>
              </a:rPr>
              <a:t>Děkuji za pozornost</a:t>
            </a:r>
            <a:endParaRPr lang="en-US" sz="4400" b="1" cap="all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4"/>
          <p:cNvGrpSpPr>
            <a:grpSpLocks noGrp="1" noUngrp="1" noRot="1" noMove="1" noResize="1"/>
          </p:cNvGrpSpPr>
          <p:nvPr/>
        </p:nvGrpSpPr>
        <p:grpSpPr>
          <a:xfrm>
            <a:off x="0" y="9258301"/>
            <a:ext cx="18288000" cy="1028700"/>
            <a:chOff x="0" y="0"/>
            <a:chExt cx="8229951" cy="497820"/>
          </a:xfrm>
        </p:grpSpPr>
        <p:sp>
          <p:nvSpPr>
            <p:cNvPr id="5" name="Freeform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229951" cy="497820"/>
            </a:xfrm>
            <a:custGeom>
              <a:avLst/>
              <a:gdLst/>
              <a:ahLst/>
              <a:cxnLst/>
              <a:rect l="l" t="t" r="r" b="b"/>
              <a:pathLst>
                <a:path w="8229951" h="497820">
                  <a:moveTo>
                    <a:pt x="0" y="0"/>
                  </a:moveTo>
                  <a:lnTo>
                    <a:pt x="8229951" y="0"/>
                  </a:lnTo>
                  <a:lnTo>
                    <a:pt x="8229951" y="497820"/>
                  </a:lnTo>
                  <a:lnTo>
                    <a:pt x="0" y="497820"/>
                  </a:lnTo>
                  <a:close/>
                </a:path>
              </a:pathLst>
            </a:custGeom>
            <a:solidFill>
              <a:srgbClr val="FBB040"/>
            </a:solidFill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09725" y="9300795"/>
            <a:ext cx="15068550" cy="871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</a:pP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VIZE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sz="4500" spc="1220">
                <a:solidFill>
                  <a:srgbClr val="6B6C6F"/>
                </a:solidFill>
                <a:latin typeface="Arial" panose="020B0604020202020204" pitchFamily="34" charset="0"/>
              </a:rPr>
              <a:t>|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STRATEGIE</a:t>
            </a:r>
            <a:r>
              <a:rPr lang="en-US" sz="4500" spc="1220">
                <a:solidFill>
                  <a:srgbClr val="53565A"/>
                </a:solidFill>
                <a:latin typeface="Arial" panose="020B0604020202020204" pitchFamily="34" charset="0"/>
              </a:rPr>
              <a:t> |</a:t>
            </a:r>
            <a:r>
              <a:rPr lang="en-US" sz="4500" spc="122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cs-CZ" sz="4500" spc="1220">
                <a:solidFill>
                  <a:srgbClr val="FFFFFF"/>
                </a:solidFill>
                <a:latin typeface="Arial" panose="020B0604020202020204" pitchFamily="34" charset="0"/>
              </a:rPr>
              <a:t>PARTNERSTVÍ</a:t>
            </a:r>
            <a:endParaRPr lang="en-US" sz="4500" spc="122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03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F8F8D8E8168C48BA3F954DFB531DFB" ma:contentTypeVersion="4" ma:contentTypeDescription="Vytvoří nový dokument" ma:contentTypeScope="" ma:versionID="5fded55e654b0246ef796194cc73c0b0">
  <xsd:schema xmlns:xsd="http://www.w3.org/2001/XMLSchema" xmlns:xs="http://www.w3.org/2001/XMLSchema" xmlns:p="http://schemas.microsoft.com/office/2006/metadata/properties" xmlns:ns2="e650d2cc-9713-408f-b27e-3b288bae532d" targetNamespace="http://schemas.microsoft.com/office/2006/metadata/properties" ma:root="true" ma:fieldsID="9452097ca24aa389b7725247bce299e0" ns2:_="">
    <xsd:import namespace="e650d2cc-9713-408f-b27e-3b288bae53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50d2cc-9713-408f-b27e-3b288bae5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3A1E4F-2F3F-436C-BE1E-594F62877D57}">
  <ds:schemaRefs>
    <ds:schemaRef ds:uri="e650d2cc-9713-408f-b27e-3b288bae532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765F6F5-0A61-413F-BCFF-CEB4AA6BDF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FFDC70-1FBE-4E4B-8439-2915D6C09BC3}">
  <ds:schemaRefs>
    <ds:schemaRef ds:uri="e650d2cc-9713-408f-b27e-3b288bae532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766</Words>
  <Application>Microsoft Office PowerPoint</Application>
  <PresentationFormat>Vlastní</PresentationFormat>
  <Paragraphs>83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Wingdings 2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PPT_34. snem HK CR</dc:title>
  <dc:creator>Hilčer Aleš</dc:creator>
  <cp:lastModifiedBy>User76</cp:lastModifiedBy>
  <cp:revision>6</cp:revision>
  <dcterms:created xsi:type="dcterms:W3CDTF">2006-08-16T00:00:00Z</dcterms:created>
  <dcterms:modified xsi:type="dcterms:W3CDTF">2025-04-04T10:11:38Z</dcterms:modified>
  <dc:identifier>DAFBmvERniA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0x010100E8F8F8D8E8168C48BA3F954DFB531DFB</vt:lpwstr>
  </property>
  <property fmtid="{D5CDD505-2E9C-101B-9397-08002B2CF9AE}" pid="3" name="Order">
    <vt:r8>147700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</Properties>
</file>