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35763" cy="9866313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5556">
          <p15:clr>
            <a:srgbClr val="A4A3A4"/>
          </p15:clr>
        </p15:guide>
        <p15:guide id="3" pos="1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101" autoAdjust="0"/>
    <p:restoredTop sz="94660" autoAdjust="0"/>
  </p:normalViewPr>
  <p:slideViewPr>
    <p:cSldViewPr showGuides="1">
      <p:cViewPr varScale="1">
        <p:scale>
          <a:sx n="75" d="100"/>
          <a:sy n="75" d="100"/>
        </p:scale>
        <p:origin x="1866" y="54"/>
      </p:cViewPr>
      <p:guideLst>
        <p:guide orient="horz" pos="2115"/>
        <p:guide pos="5556"/>
        <p:guide pos="15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D2F2D-7561-49EC-AE01-4703EB74633B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FB813-5E48-4599-9341-EA366EF25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89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081" y="1628800"/>
            <a:ext cx="7772400" cy="79208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636912"/>
            <a:ext cx="6400800" cy="55091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07950" y="5301208"/>
            <a:ext cx="8712200" cy="958686"/>
          </a:xfrm>
          <a:prstGeom prst="rect">
            <a:avLst/>
          </a:prstGeom>
          <a:gradFill>
            <a:gsLst>
              <a:gs pos="49000">
                <a:schemeClr val="accent2">
                  <a:lumMod val="50000"/>
                </a:schemeClr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6103" y="1041161"/>
            <a:ext cx="8677086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>
            <a:extLst>
              <a:ext uri="{FF2B5EF4-FFF2-40B4-BE49-F238E27FC236}">
                <a16:creationId xmlns:a16="http://schemas.microsoft.com/office/drawing/2014/main" id="{898DD798-4D32-4BE0-B6F9-25B86347C765}"/>
              </a:ext>
            </a:extLst>
          </p:cNvPr>
          <p:cNvSpPr/>
          <p:nvPr userDrawn="1"/>
        </p:nvSpPr>
        <p:spPr>
          <a:xfrm>
            <a:off x="251521" y="134923"/>
            <a:ext cx="85686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Havlík Švorčík &amp; Partners</a:t>
            </a:r>
            <a:endParaRPr lang="cs-CZ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cs-CZ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advokátní a patentová kancelář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B753CD2-958D-4A21-A90D-12B6BD576A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51103" y="5041300"/>
            <a:ext cx="1016541" cy="10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015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72CF-6AF0-43BE-A675-1C6CB8779F9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AFAB-72E6-4D68-8CCC-6BEE6895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5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72CF-6AF0-43BE-A675-1C6CB8779F9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AFAB-72E6-4D68-8CCC-6BEE6895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00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3242792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16" imgH="216" progId="TCLayout.ActiveDocument.1">
                  <p:embed/>
                </p:oleObj>
              </mc:Choice>
              <mc:Fallback>
                <p:oleObj name="think-cell Slide" r:id="rId3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300" y="228338"/>
            <a:ext cx="7751156" cy="778098"/>
          </a:xfrm>
        </p:spPr>
        <p:txBody>
          <a:bodyPr anchor="b">
            <a:normAutofit/>
          </a:bodyPr>
          <a:lstStyle>
            <a:lvl1pPr algn="l"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9"/>
            <a:ext cx="8075240" cy="460851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504" y="6356350"/>
            <a:ext cx="81865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45CB72CF-6AF0-43BE-A675-1C6CB8779F9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576064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4528AFAB-72E6-4D68-8CCC-6BEE6895AC5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926163" y="1041161"/>
            <a:ext cx="7857026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>
            <a:off x="106103" y="6259894"/>
            <a:ext cx="8677086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 userDrawn="1"/>
        </p:nvSpPr>
        <p:spPr>
          <a:xfrm>
            <a:off x="1331640" y="6420924"/>
            <a:ext cx="1074333" cy="246221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/>
            <a:r>
              <a:rPr lang="cs-CZ" altLang="cs-CZ" sz="1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www.sak-alo.cz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B20BBFA-B7F9-4A46-8487-DCC4260FAD3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851" y="224130"/>
            <a:ext cx="808833" cy="817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0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72CF-6AF0-43BE-A675-1C6CB8779F9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AFAB-72E6-4D68-8CCC-6BEE6895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6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72CF-6AF0-43BE-A675-1C6CB8779F9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AFAB-72E6-4D68-8CCC-6BEE6895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31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72CF-6AF0-43BE-A675-1C6CB8779F9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AFAB-72E6-4D68-8CCC-6BEE6895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72CF-6AF0-43BE-A675-1C6CB8779F9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AFAB-72E6-4D68-8CCC-6BEE6895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3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72CF-6AF0-43BE-A675-1C6CB8779F9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AFAB-72E6-4D68-8CCC-6BEE6895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2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72CF-6AF0-43BE-A675-1C6CB8779F9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AFAB-72E6-4D68-8CCC-6BEE6895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00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72CF-6AF0-43BE-A675-1C6CB8779F99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AFAB-72E6-4D68-8CCC-6BEE6895A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1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151657438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216" imgH="216" progId="TCLayout.ActiveDocument.1">
                  <p:embed/>
                </p:oleObj>
              </mc:Choice>
              <mc:Fallback>
                <p:oleObj name="think-cell Slide" r:id="rId14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5CB72CF-6AF0-43BE-A675-1C6CB8779F99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528AFAB-72E6-4D68-8CCC-6BEE6895AC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1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183189-19E5-4CA2-A608-56726F504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   Nástrahy v patentech a ochranných známkách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5DE08F-C8EE-4A1C-8484-A73773A32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5000"/>
              </a:lnSpc>
            </a:pPr>
            <a:r>
              <a:rPr lang="en-GB" sz="1800" dirty="0">
                <a:ea typeface="Times New Roman" panose="02020603050405020304" pitchFamily="18" charset="0"/>
              </a:rPr>
              <a:t>Po</a:t>
            </a:r>
            <a:r>
              <a:rPr lang="cs-CZ" sz="1800" dirty="0">
                <a:ea typeface="Times New Roman" panose="02020603050405020304" pitchFamily="18" charset="0"/>
              </a:rPr>
              <a:t>čet platných patentů v roce 2022	</a:t>
            </a:r>
            <a:r>
              <a:rPr lang="en-GB" sz="1800" dirty="0">
                <a:ea typeface="Times New Roman" panose="02020603050405020304" pitchFamily="18" charset="0"/>
              </a:rPr>
              <a:t>Pod</a:t>
            </a:r>
            <a:r>
              <a:rPr lang="cs-CZ" sz="1800" dirty="0" err="1">
                <a:ea typeface="Times New Roman" panose="02020603050405020304" pitchFamily="18" charset="0"/>
              </a:rPr>
              <a:t>íl</a:t>
            </a:r>
            <a:r>
              <a:rPr lang="cs-CZ" sz="1800" dirty="0">
                <a:ea typeface="Times New Roman" panose="02020603050405020304" pitchFamily="18" charset="0"/>
              </a:rPr>
              <a:t> zahraničních majitelů</a:t>
            </a:r>
          </a:p>
          <a:p>
            <a:pPr lvl="1">
              <a:lnSpc>
                <a:spcPct val="105000"/>
              </a:lnSpc>
            </a:pPr>
            <a:r>
              <a:rPr lang="cs-CZ" sz="1600" dirty="0">
                <a:ea typeface="Times New Roman" panose="02020603050405020304" pitchFamily="18" charset="0"/>
              </a:rPr>
              <a:t>Česko 		     50.591		</a:t>
            </a:r>
            <a:r>
              <a:rPr lang="en-GB" sz="1600" dirty="0">
                <a:ea typeface="Times New Roman" panose="02020603050405020304" pitchFamily="18" charset="0"/>
              </a:rPr>
              <a:t>	</a:t>
            </a:r>
            <a:r>
              <a:rPr lang="cs-CZ" sz="1600" dirty="0">
                <a:ea typeface="Times New Roman" panose="02020603050405020304" pitchFamily="18" charset="0"/>
              </a:rPr>
              <a:t>92 </a:t>
            </a:r>
            <a:r>
              <a:rPr lang="en-GB" sz="1600" dirty="0">
                <a:ea typeface="Times New Roman" panose="02020603050405020304" pitchFamily="18" charset="0"/>
              </a:rPr>
              <a:t>%</a:t>
            </a:r>
            <a:endParaRPr lang="cs-CZ" sz="1600" dirty="0">
              <a:ea typeface="Times New Roman" panose="02020603050405020304" pitchFamily="18" charset="0"/>
            </a:endParaRPr>
          </a:p>
          <a:p>
            <a:pPr lvl="1">
              <a:lnSpc>
                <a:spcPct val="105000"/>
              </a:lnSpc>
            </a:pPr>
            <a:r>
              <a:rPr lang="cs-CZ" sz="1600" dirty="0">
                <a:ea typeface="Times New Roman" panose="02020603050405020304" pitchFamily="18" charset="0"/>
              </a:rPr>
              <a:t>Rakousko 		   143.690</a:t>
            </a:r>
            <a:r>
              <a:rPr lang="en-GB" sz="1600" dirty="0">
                <a:ea typeface="Times New Roman" panose="02020603050405020304" pitchFamily="18" charset="0"/>
              </a:rPr>
              <a:t>			89 %</a:t>
            </a:r>
            <a:endParaRPr lang="cs-CZ" sz="1600" dirty="0">
              <a:ea typeface="Times New Roman" panose="02020603050405020304" pitchFamily="18" charset="0"/>
            </a:endParaRPr>
          </a:p>
          <a:p>
            <a:pPr lvl="1">
              <a:lnSpc>
                <a:spcPct val="105000"/>
              </a:lnSpc>
            </a:pPr>
            <a:r>
              <a:rPr lang="cs-CZ" sz="1600" dirty="0">
                <a:ea typeface="Times New Roman" panose="02020603050405020304" pitchFamily="18" charset="0"/>
              </a:rPr>
              <a:t>Německo		   917.232</a:t>
            </a:r>
            <a:r>
              <a:rPr lang="en-GB" sz="1600" dirty="0">
                <a:ea typeface="Times New Roman" panose="02020603050405020304" pitchFamily="18" charset="0"/>
              </a:rPr>
              <a:t>			74 %</a:t>
            </a:r>
            <a:endParaRPr lang="cs-CZ" sz="1600" dirty="0">
              <a:ea typeface="Times New Roman" panose="02020603050405020304" pitchFamily="18" charset="0"/>
            </a:endParaRPr>
          </a:p>
          <a:p>
            <a:pPr lvl="1">
              <a:lnSpc>
                <a:spcPct val="105000"/>
              </a:lnSpc>
            </a:pPr>
            <a:r>
              <a:rPr lang="cs-CZ" sz="1600" dirty="0">
                <a:ea typeface="Times New Roman" panose="02020603050405020304" pitchFamily="18" charset="0"/>
              </a:rPr>
              <a:t>USA		3,343.159</a:t>
            </a:r>
            <a:r>
              <a:rPr lang="en-GB" sz="1600" dirty="0">
                <a:ea typeface="Times New Roman" panose="02020603050405020304" pitchFamily="18" charset="0"/>
              </a:rPr>
              <a:t>			</a:t>
            </a:r>
            <a:r>
              <a:rPr lang="cs-CZ" sz="1600" dirty="0">
                <a:ea typeface="Times New Roman" panose="02020603050405020304" pitchFamily="18" charset="0"/>
              </a:rPr>
              <a:t>53 </a:t>
            </a:r>
            <a:r>
              <a:rPr lang="en-GB" sz="1600" dirty="0">
                <a:ea typeface="Times New Roman" panose="02020603050405020304" pitchFamily="18" charset="0"/>
              </a:rPr>
              <a:t>%</a:t>
            </a:r>
            <a:endParaRPr lang="cs-CZ" sz="1600" dirty="0">
              <a:ea typeface="Times New Roman" panose="02020603050405020304" pitchFamily="18" charset="0"/>
            </a:endParaRPr>
          </a:p>
          <a:p>
            <a:pPr lvl="1">
              <a:lnSpc>
                <a:spcPct val="105000"/>
              </a:lnSpc>
            </a:pPr>
            <a:r>
              <a:rPr lang="cs-CZ" sz="1600" dirty="0">
                <a:ea typeface="Times New Roman" panose="02020603050405020304" pitchFamily="18" charset="0"/>
              </a:rPr>
              <a:t>Čína 		4,212.188</a:t>
            </a:r>
            <a:r>
              <a:rPr lang="en-GB" sz="1600" dirty="0">
                <a:ea typeface="Times New Roman" panose="02020603050405020304" pitchFamily="18" charset="0"/>
              </a:rPr>
              <a:t>			20 %</a:t>
            </a:r>
            <a:endParaRPr lang="cs-CZ" sz="1600" dirty="0"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cs-CZ" sz="1800" dirty="0">
                <a:effectLst/>
                <a:ea typeface="Times New Roman" panose="02020603050405020304" pitchFamily="18" charset="0"/>
              </a:rPr>
              <a:t>Patentové FTO rešerše (</a:t>
            </a:r>
            <a:r>
              <a:rPr lang="cs-CZ" sz="1800" dirty="0" err="1">
                <a:effectLst/>
                <a:ea typeface="Times New Roman" panose="02020603050405020304" pitchFamily="18" charset="0"/>
              </a:rPr>
              <a:t>freedom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-to-</a:t>
            </a:r>
            <a:r>
              <a:rPr lang="cs-CZ" sz="1800" dirty="0" err="1">
                <a:effectLst/>
                <a:ea typeface="Times New Roman" panose="02020603050405020304" pitchFamily="18" charset="0"/>
              </a:rPr>
              <a:t>operate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)</a:t>
            </a:r>
            <a:endParaRPr lang="cs-CZ" sz="1800" dirty="0"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</a:pPr>
            <a:r>
              <a:rPr lang="cs-CZ" sz="1800" dirty="0">
                <a:effectLst/>
                <a:ea typeface="Times New Roman" panose="02020603050405020304" pitchFamily="18" charset="0"/>
              </a:rPr>
              <a:t>Jednotný patentový soud EU od 1.6.2023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05000"/>
              </a:lnSpc>
            </a:pPr>
            <a:r>
              <a:rPr lang="cs-CZ" sz="1800" dirty="0">
                <a:effectLst/>
                <a:ea typeface="Times New Roman" panose="02020603050405020304" pitchFamily="18" charset="0"/>
              </a:rPr>
              <a:t>Duševní vlastnictví drží vždy centrála, nikoliv lokální distributor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05000"/>
              </a:lnSpc>
            </a:pPr>
            <a:r>
              <a:rPr lang="cs-CZ" sz="1800" dirty="0">
                <a:effectLst/>
                <a:ea typeface="Times New Roman" panose="02020603050405020304" pitchFamily="18" charset="0"/>
              </a:rPr>
              <a:t>Neplaťte podezřelé faktury za úřední poplatky</a:t>
            </a:r>
          </a:p>
          <a:p>
            <a:pPr>
              <a:lnSpc>
                <a:spcPct val="105000"/>
              </a:lnSpc>
            </a:pPr>
            <a:r>
              <a:rPr lang="cs-CZ" sz="1800" dirty="0">
                <a:effectLst/>
                <a:ea typeface="Times New Roman" panose="02020603050405020304" pitchFamily="18" charset="0"/>
              </a:rPr>
              <a:t>Ochranné známky užívejte a užívání evidujte</a:t>
            </a:r>
          </a:p>
          <a:p>
            <a:pPr>
              <a:lnSpc>
                <a:spcPct val="105000"/>
              </a:lnSpc>
            </a:pPr>
            <a:r>
              <a:rPr lang="cs-CZ" sz="1800" dirty="0">
                <a:effectLst/>
                <a:ea typeface="Times New Roman" panose="02020603050405020304" pitchFamily="18" charset="0"/>
              </a:rPr>
              <a:t>Monitorujte nové přihlášky třetích osob (</a:t>
            </a:r>
            <a:r>
              <a:rPr lang="cs-CZ" sz="1800" dirty="0" err="1">
                <a:effectLst/>
                <a:ea typeface="Times New Roman" panose="02020603050405020304" pitchFamily="18" charset="0"/>
              </a:rPr>
              <a:t>watch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ea typeface="Times New Roman" panose="02020603050405020304" pitchFamily="18" charset="0"/>
              </a:rPr>
              <a:t>service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455E536-7DA3-4E8A-ABE3-F8ED2049425C}"/>
              </a:ext>
            </a:extLst>
          </p:cNvPr>
          <p:cNvSpPr txBox="1">
            <a:spLocks/>
          </p:cNvSpPr>
          <p:nvPr/>
        </p:nvSpPr>
        <p:spPr>
          <a:xfrm>
            <a:off x="5724128" y="6237312"/>
            <a:ext cx="3096344" cy="5040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dirty="0"/>
              <a:t>JUDr. </a:t>
            </a:r>
            <a:r>
              <a:rPr lang="en-US" sz="1600" dirty="0"/>
              <a:t>Michal Havlík</a:t>
            </a:r>
            <a:r>
              <a:rPr lang="cs-CZ" sz="1600" dirty="0"/>
              <a:t>, advokát</a:t>
            </a:r>
          </a:p>
          <a:p>
            <a:pPr marL="0" indent="0">
              <a:buNone/>
            </a:pPr>
            <a:r>
              <a:rPr lang="cs-CZ" sz="1600" dirty="0"/>
              <a:t>         havlik@sak-alo.cz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923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1377</TotalTime>
  <Words>121</Words>
  <Application>Microsoft Office PowerPoint</Application>
  <PresentationFormat>Předvádění na obrazovce (4:3)</PresentationFormat>
  <Paragraphs>15</Paragraphs>
  <Slides>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Office Theme</vt:lpstr>
      <vt:lpstr>think-cell Slide</vt:lpstr>
      <vt:lpstr>   Nástrahy v patentech a ochranných známkách</vt:lpstr>
    </vt:vector>
  </TitlesOfParts>
  <Company>AlixPartners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iperhac</dc:creator>
  <cp:lastModifiedBy>Michal Havlík</cp:lastModifiedBy>
  <cp:revision>109</cp:revision>
  <cp:lastPrinted>2016-05-02T08:58:19Z</cp:lastPrinted>
  <dcterms:created xsi:type="dcterms:W3CDTF">2016-04-29T09:22:56Z</dcterms:created>
  <dcterms:modified xsi:type="dcterms:W3CDTF">2024-11-27T14:13:25Z</dcterms:modified>
</cp:coreProperties>
</file>