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5304" r:id="rId1"/>
  </p:sldMasterIdLst>
  <p:notesMasterIdLst>
    <p:notesMasterId r:id="rId3"/>
  </p:notesMasterIdLst>
  <p:handoutMasterIdLst>
    <p:handoutMasterId r:id="rId4"/>
  </p:handoutMasterIdLst>
  <p:sldIdLst>
    <p:sldId id="613" r:id="rId2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italic r:id="rId14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28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183">
          <p15:clr>
            <a:srgbClr val="A4A3A4"/>
          </p15:clr>
        </p15:guide>
        <p15:guide id="4" orient="horz" pos="766">
          <p15:clr>
            <a:srgbClr val="A4A3A4"/>
          </p15:clr>
        </p15:guide>
        <p15:guide id="5" pos="158">
          <p15:clr>
            <a:srgbClr val="A4A3A4"/>
          </p15:clr>
        </p15:guide>
        <p15:guide id="6" pos="2560">
          <p15:clr>
            <a:srgbClr val="A4A3A4"/>
          </p15:clr>
        </p15:guide>
        <p15:guide id="7" pos="5600">
          <p15:clr>
            <a:srgbClr val="A4A3A4"/>
          </p15:clr>
        </p15:guide>
        <p15:guide id="8" pos="305">
          <p15:clr>
            <a:srgbClr val="A4A3A4"/>
          </p15:clr>
        </p15:guide>
        <p15:guide id="9" pos="5475">
          <p15:clr>
            <a:srgbClr val="A4A3A4"/>
          </p15:clr>
        </p15:guide>
        <p15:guide id="10" orient="horz" pos="2194">
          <p15:clr>
            <a:srgbClr val="A4A3A4"/>
          </p15:clr>
        </p15:guide>
        <p15:guide id="11" pos="2565">
          <p15:clr>
            <a:srgbClr val="A4A3A4"/>
          </p15:clr>
        </p15:guide>
        <p15:guide id="12" pos="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D73571"/>
    <a:srgbClr val="A7C54C"/>
    <a:srgbClr val="00AFD4"/>
    <a:srgbClr val="E9F0D2"/>
    <a:srgbClr val="BFEBF4"/>
    <a:srgbClr val="404042"/>
    <a:srgbClr val="F0D7DE"/>
    <a:srgbClr val="EEF2D7"/>
    <a:srgbClr val="DD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3" autoAdjust="0"/>
    <p:restoredTop sz="96897" autoAdjust="0"/>
  </p:normalViewPr>
  <p:slideViewPr>
    <p:cSldViewPr snapToGrid="0">
      <p:cViewPr varScale="1">
        <p:scale>
          <a:sx n="110" d="100"/>
          <a:sy n="110" d="100"/>
        </p:scale>
        <p:origin x="1698" y="108"/>
      </p:cViewPr>
      <p:guideLst>
        <p:guide orient="horz" pos="3228"/>
        <p:guide orient="horz" pos="727"/>
        <p:guide orient="horz" pos="183"/>
        <p:guide orient="horz" pos="766"/>
        <p:guide pos="158"/>
        <p:guide pos="2560"/>
        <p:guide pos="5600"/>
        <p:guide pos="305"/>
        <p:guide pos="5475"/>
        <p:guide orient="horz" pos="2194"/>
        <p:guide pos="2565"/>
        <p:guide pos="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20"/>
        <p:guide pos="2101"/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11/12/2024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11/12/2024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3416" y="4686499"/>
            <a:ext cx="5388931" cy="44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00AFD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A7C54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7999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D7357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7C54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35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/>
              <a:t>Ilustrační 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690359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cs-CZ" dirty="0"/>
              <a:t>Ilustrační 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6903590" cy="45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rgbClr val="414042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rgbClr val="414042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80000" y="1477670"/>
            <a:ext cx="7559999" cy="49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cs-CZ" dirty="0"/>
              <a:t>Ilustrační 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80000" y="2340000"/>
            <a:ext cx="7560000" cy="34463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17209" y="5877499"/>
            <a:ext cx="28934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3"/>
          </p:nvPr>
        </p:nvSpPr>
        <p:spPr>
          <a:xfrm>
            <a:off x="861878" y="1008000"/>
            <a:ext cx="7778121" cy="2311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r>
              <a:rPr lang="cs-CZ" dirty="0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34" r:id="rId2"/>
    <p:sldLayoutId id="2147485335" r:id="rId3"/>
    <p:sldLayoutId id="2147485327" r:id="rId4"/>
    <p:sldLayoutId id="2147485328" r:id="rId5"/>
    <p:sldLayoutId id="2147485329" r:id="rId6"/>
    <p:sldLayoutId id="2147485332" r:id="rId7"/>
    <p:sldLayoutId id="2147485333" r:id="rId8"/>
    <p:sldLayoutId id="214748532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200" baseline="0">
          <a:solidFill>
            <a:srgbClr val="414042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44000" indent="-144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SzPct val="100000"/>
        <a:buFont typeface="Open Sans" panose="020B0606030504020204" pitchFamily="34" charset="0"/>
        <a:buChar char="›"/>
        <a:defRPr sz="28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360000" indent="-216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4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648000" indent="-252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FontTx/>
        <a:buBlip>
          <a:blip r:embed="rId12"/>
        </a:buBlip>
        <a:defRPr sz="22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08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Open Sans Light" panose="020B0306030504020204" pitchFamily="34" charset="0"/>
        <a:buChar char="–"/>
        <a:defRPr sz="1000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24A9-73F0-4C5D-A201-20C00099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Egap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varuje</a:t>
            </a:r>
            <a:br>
              <a:rPr lang="cs-CZ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PŘED PODVODNÍKY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C482D6-116D-4551-B2F1-0B6904A04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188000"/>
            <a:ext cx="7776000" cy="485085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sz="2400" b="1" dirty="0">
                <a:solidFill>
                  <a:schemeClr val="accent2"/>
                </a:solidFill>
              </a:rPr>
              <a:t>Naše doporučení: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vždy zkontrolujte správný formát e-mailu klienta, může se lišit pouze v jednom znaku oproti oficiální e-mailové adrese;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vždy prověřujte telefonicky své potenciální partnery;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vždy prověřte, zda s Vámi komunikuje kompetentní osoba za dané společnosti;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není standardní, aby zákazník doporučoval pojištění pohledávky (obvykle 15-30 dní), v takovém případě zbystřete;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nenechte se zmást na první pohled důvěryhodnými informacemi, kterými se firma prezentuje v emailu, informace jsou volně dostupné na internetu, podvodníci dnes dokonce kopírují celé www stránky;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opakující se pokusy o podvod lze odhalit prověřením poskytnutých informací poptávajícího na internetu, firmy samy často varují před podvodníky, kteří se za ně vydávají.</a:t>
            </a:r>
          </a:p>
          <a:p>
            <a:pPr marL="144000" lvl="1" indent="0" algn="just">
              <a:lnSpc>
                <a:spcPct val="120000"/>
              </a:lnSpc>
              <a:buNone/>
            </a:pPr>
            <a:endParaRPr lang="cs-CZ" sz="2000" dirty="0"/>
          </a:p>
          <a:p>
            <a:pPr marL="144000" lvl="1" indent="-144000" algn="just">
              <a:lnSpc>
                <a:spcPct val="120000"/>
              </a:lnSpc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r>
              <a:rPr lang="cs-CZ" dirty="0"/>
              <a:t>V případě pochybností při prověřování obchodního partnera se, prosím, obraťte na náš obchodní tým. EGAP pojišťuje proti riziku nesplácení skutečných odběratelských firem. Pokud exportér prodá zboží podvodníkovi, nemůže v takovém případě uplatňovat nárok na vyplacení pojistného plnění.</a:t>
            </a:r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F74012-1C38-4C0D-AF8D-163EE6049D00}"/>
              </a:ext>
            </a:extLst>
          </p:cNvPr>
          <p:cNvSpPr/>
          <p:nvPr/>
        </p:nvSpPr>
        <p:spPr>
          <a:xfrm>
            <a:off x="-152161" y="0"/>
            <a:ext cx="63984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81000">
                <a:schemeClr val="accent3">
                  <a:lumMod val="60000"/>
                  <a:lumOff val="40000"/>
                </a:schemeClr>
              </a:gs>
              <a:gs pos="27000">
                <a:schemeClr val="accent3">
                  <a:lumMod val="60000"/>
                  <a:lumOff val="40000"/>
                </a:schemeClr>
              </a:gs>
              <a:gs pos="52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200" b="1" spc="500" dirty="0">
                <a:solidFill>
                  <a:schemeClr val="accent6">
                    <a:lumMod val="50000"/>
                  </a:schemeClr>
                </a:solidFill>
              </a:rPr>
              <a:t>VAROVÁNÍ</a:t>
            </a:r>
          </a:p>
        </p:txBody>
      </p:sp>
    </p:spTree>
    <p:extLst>
      <p:ext uri="{BB962C8B-B14F-4D97-AF65-F5344CB8AC3E}">
        <p14:creationId xmlns:p14="http://schemas.microsoft.com/office/powerpoint/2010/main" val="18087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lastní návrh">
  <a:themeElements>
    <a:clrScheme name="EGAP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00AFD4"/>
      </a:accent1>
      <a:accent2>
        <a:srgbClr val="D73571"/>
      </a:accent2>
      <a:accent3>
        <a:srgbClr val="A7C54C"/>
      </a:accent3>
      <a:accent4>
        <a:srgbClr val="EBE369"/>
      </a:accent4>
      <a:accent5>
        <a:srgbClr val="BBBBBB"/>
      </a:accent5>
      <a:accent6>
        <a:srgbClr val="E4E4E4"/>
      </a:accent6>
      <a:hlink>
        <a:srgbClr val="5EB2D8"/>
      </a:hlink>
      <a:folHlink>
        <a:srgbClr val="6F6E6E"/>
      </a:folHlink>
    </a:clrScheme>
    <a:fontScheme name="EG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173</Words>
  <Application>Microsoft Office PowerPoint</Application>
  <PresentationFormat>Předvádění na obrazovce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Open Sans</vt:lpstr>
      <vt:lpstr>Open Sans Light</vt:lpstr>
      <vt:lpstr>Azo Sans</vt:lpstr>
      <vt:lpstr>Calibri</vt:lpstr>
      <vt:lpstr>Vlastní návrh</vt:lpstr>
      <vt:lpstr>Egap varuje PŘED PODVODNÍKY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keywords>EGAPDocsOldFormat</cp:keywords>
  <cp:lastModifiedBy>Dubec Jan</cp:lastModifiedBy>
  <cp:revision>1767</cp:revision>
  <cp:lastPrinted>2019-11-04T07:01:57Z</cp:lastPrinted>
  <dcterms:created xsi:type="dcterms:W3CDTF">2013-04-23T12:07:07Z</dcterms:created>
  <dcterms:modified xsi:type="dcterms:W3CDTF">2024-11-12T09:42:14Z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