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1"/>
  </p:notesMasterIdLst>
  <p:handoutMasterIdLst>
    <p:handoutMasterId r:id="rId22"/>
  </p:handoutMasterIdLst>
  <p:sldIdLst>
    <p:sldId id="271" r:id="rId2"/>
    <p:sldId id="2664" r:id="rId3"/>
    <p:sldId id="2665" r:id="rId4"/>
    <p:sldId id="2667" r:id="rId5"/>
    <p:sldId id="2669" r:id="rId6"/>
    <p:sldId id="393" r:id="rId7"/>
    <p:sldId id="396" r:id="rId8"/>
    <p:sldId id="287" r:id="rId9"/>
    <p:sldId id="420" r:id="rId10"/>
    <p:sldId id="402" r:id="rId11"/>
    <p:sldId id="423" r:id="rId12"/>
    <p:sldId id="440" r:id="rId13"/>
    <p:sldId id="441" r:id="rId14"/>
    <p:sldId id="431" r:id="rId15"/>
    <p:sldId id="2652" r:id="rId16"/>
    <p:sldId id="2653" r:id="rId17"/>
    <p:sldId id="2656" r:id="rId18"/>
    <p:sldId id="2657" r:id="rId19"/>
    <p:sldId id="284" r:id="rId20"/>
  </p:sldIdLst>
  <p:sldSz cx="24382413" cy="13716000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702">
          <p15:clr>
            <a:srgbClr val="A4A3A4"/>
          </p15:clr>
        </p15:guide>
        <p15:guide id="3" pos="830">
          <p15:clr>
            <a:srgbClr val="A4A3A4"/>
          </p15:clr>
        </p15:guide>
        <p15:guide id="4" orient="horz" pos="1349">
          <p15:clr>
            <a:srgbClr val="A4A3A4"/>
          </p15:clr>
        </p15:guide>
        <p15:guide id="5" pos="14098" userDrawn="1">
          <p15:clr>
            <a:srgbClr val="A4A3A4"/>
          </p15:clr>
        </p15:guide>
        <p15:guide id="6" orient="horz" pos="7450">
          <p15:clr>
            <a:srgbClr val="A4A3A4"/>
          </p15:clr>
        </p15:guide>
        <p15:guide id="7" orient="horz" pos="2007" userDrawn="1">
          <p15:clr>
            <a:srgbClr val="A4A3A4"/>
          </p15:clr>
        </p15:guide>
        <p15:guide id="8" orient="horz" pos="18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 V" initials="JV" lastIdx="1" clrIdx="0">
    <p:extLst>
      <p:ext uri="{19B8F6BF-5375-455C-9EA6-DF929625EA0E}">
        <p15:presenceInfo xmlns:p15="http://schemas.microsoft.com/office/powerpoint/2012/main" userId="c04e65335544d29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426A9"/>
    <a:srgbClr val="000000"/>
    <a:srgbClr val="6C6F70"/>
    <a:srgbClr val="D0D3D4"/>
    <a:srgbClr val="9DABE2"/>
    <a:srgbClr val="DB2C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3741" autoAdjust="0"/>
  </p:normalViewPr>
  <p:slideViewPr>
    <p:cSldViewPr snapToGrid="0" showGuides="1">
      <p:cViewPr varScale="1">
        <p:scale>
          <a:sx n="59" d="100"/>
          <a:sy n="59" d="100"/>
        </p:scale>
        <p:origin x="96" y="204"/>
      </p:cViewPr>
      <p:guideLst>
        <p:guide orient="horz" pos="4320"/>
        <p:guide pos="7702"/>
        <p:guide pos="830"/>
        <p:guide orient="horz" pos="1349"/>
        <p:guide pos="14098"/>
        <p:guide orient="horz" pos="7450"/>
        <p:guide orient="horz" pos="2007"/>
        <p:guide orient="horz" pos="18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28" d="100"/>
          <a:sy n="128" d="100"/>
        </p:scale>
        <p:origin x="1128" y="1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70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70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14EA84-8103-480D-ADFD-B04D52D0DDA7}" type="datetimeFigureOut">
              <a:rPr lang="cs-CZ"/>
              <a:pPr>
                <a:defRPr/>
              </a:pPr>
              <a:t>27.11.2024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70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82870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EEA60B-9C94-4AA7-A02F-9F00E0779A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5401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70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70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A22869-E6CC-4E5F-85BB-BF16C8980826}" type="datetimeFigureOut">
              <a:rPr lang="cs-CZ"/>
              <a:pPr>
                <a:defRPr/>
              </a:pPr>
              <a:t>27.11.2024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cs-C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70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82870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EFBB92-551F-40EF-A49C-222BE914D9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556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8272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2813" algn="l" defTabSz="18272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7213" algn="l" defTabSz="18272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1613" algn="l" defTabSz="18272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013" algn="l" defTabSz="18272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EFBB92-551F-40EF-A49C-222BE914D954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903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EFBB92-551F-40EF-A49C-222BE914D954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052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Report </a:t>
            </a:r>
            <a:r>
              <a:rPr lang="en-US" dirty="0" err="1"/>
              <a:t>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EFBB92-551F-40EF-A49C-222BE914D954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4755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EFBB92-551F-40EF-A49C-222BE914D954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909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_slide_prezentac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_CNB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003300"/>
            <a:ext cx="3048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34710" y="9187949"/>
            <a:ext cx="10855703" cy="62509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Kliknutím</a:t>
            </a:r>
            <a:r>
              <a:rPr lang="en-US" dirty="0"/>
              <a:t> </a:t>
            </a:r>
            <a:r>
              <a:rPr lang="en-US" dirty="0" err="1"/>
              <a:t>vložíte</a:t>
            </a:r>
            <a:r>
              <a:rPr lang="en-US" dirty="0"/>
              <a:t> text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34710" y="9906413"/>
            <a:ext cx="10855703" cy="625098"/>
          </a:xfrm>
        </p:spPr>
        <p:txBody>
          <a:bodyPr lIns="0" tIns="0" rIns="0" bIns="0">
            <a:noAutofit/>
          </a:bodyPr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Kliknutím</a:t>
            </a:r>
            <a:r>
              <a:rPr lang="en-US" dirty="0"/>
              <a:t> </a:t>
            </a:r>
            <a:r>
              <a:rPr lang="en-US" dirty="0" err="1"/>
              <a:t>vložíte</a:t>
            </a:r>
            <a:r>
              <a:rPr lang="en-US" dirty="0"/>
              <a:t> text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5"/>
          </p:nvPr>
        </p:nvSpPr>
        <p:spPr>
          <a:xfrm>
            <a:off x="1335088" y="12712700"/>
            <a:ext cx="5486400" cy="730250"/>
          </a:xfrm>
        </p:spPr>
        <p:txBody>
          <a:bodyPr lIns="0" tIns="0" rIns="0" bIns="0"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683DC1D-118D-4A34-BB2A-65396A76352A}" type="datetime1">
              <a:rPr lang="cs-CZ" smtClean="0"/>
              <a:t>27.11.2024</a:t>
            </a:fld>
            <a:endParaRPr lang="cs-CZ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Red_box"/>
          <p:cNvSpPr/>
          <p:nvPr userDrawn="1"/>
        </p:nvSpPr>
        <p:spPr>
          <a:xfrm>
            <a:off x="1335088" y="2890838"/>
            <a:ext cx="1130300" cy="120650"/>
          </a:xfrm>
          <a:prstGeom prst="rect">
            <a:avLst/>
          </a:prstGeom>
          <a:solidFill>
            <a:srgbClr val="DB2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7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1334710" y="3230562"/>
            <a:ext cx="10855703" cy="5744995"/>
          </a:xfrm>
        </p:spPr>
        <p:txBody>
          <a:bodyPr lIns="0" tIns="0" rIns="0" bIns="0"/>
          <a:lstStyle>
            <a:lvl1pPr marL="0" indent="0">
              <a:buNone/>
              <a:defRPr sz="8000">
                <a:solidFill>
                  <a:srgbClr val="2426A9"/>
                </a:solidFill>
              </a:defRPr>
            </a:lvl1pPr>
            <a:lvl5pPr>
              <a:defRPr/>
            </a:lvl5pPr>
          </a:lstStyle>
          <a:p>
            <a:pPr lvl="0"/>
            <a:endParaRPr lang="cs-CZ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334710" y="10645197"/>
            <a:ext cx="10855703" cy="625098"/>
          </a:xfrm>
        </p:spPr>
        <p:txBody>
          <a:bodyPr lIns="0" tIns="0" rIns="0" bIns="0">
            <a:noAutofit/>
          </a:bodyPr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Kliknutím</a:t>
            </a:r>
            <a:r>
              <a:rPr lang="en-US" dirty="0"/>
              <a:t> </a:t>
            </a:r>
            <a:r>
              <a:rPr lang="en-US" dirty="0" err="1"/>
              <a:t>vložíte</a:t>
            </a:r>
            <a:r>
              <a:rPr lang="en-US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765135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43">
          <p15:clr>
            <a:srgbClr val="FBAE40"/>
          </p15:clr>
        </p15:guide>
        <p15:guide id="2" pos="7679">
          <p15:clr>
            <a:srgbClr val="FBAE40"/>
          </p15:clr>
        </p15:guide>
        <p15:guide id="3" orient="horz" pos="1803">
          <p15:clr>
            <a:srgbClr val="FBAE40"/>
          </p15:clr>
        </p15:guide>
        <p15:guide id="4" orient="horz" pos="20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_pro_obráze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_CNB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003300"/>
            <a:ext cx="3048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d_box"/>
          <p:cNvSpPr/>
          <p:nvPr userDrawn="1"/>
        </p:nvSpPr>
        <p:spPr>
          <a:xfrm>
            <a:off x="1335088" y="2890838"/>
            <a:ext cx="1130300" cy="120650"/>
          </a:xfrm>
          <a:prstGeom prst="rect">
            <a:avLst/>
          </a:prstGeom>
          <a:solidFill>
            <a:srgbClr val="DB2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7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7626" y="3224235"/>
            <a:ext cx="9678330" cy="1846659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6000">
                <a:solidFill>
                  <a:srgbClr val="2426A9"/>
                </a:solidFill>
              </a:defRPr>
            </a:lvl1pPr>
          </a:lstStyle>
          <a:p>
            <a:r>
              <a:rPr lang="en-US" dirty="0" err="1"/>
              <a:t>Kliknutím</a:t>
            </a:r>
            <a:r>
              <a:rPr lang="en-US" dirty="0"/>
              <a:t> </a:t>
            </a:r>
            <a:r>
              <a:rPr lang="en-US" dirty="0" err="1"/>
              <a:t>vložíte</a:t>
            </a:r>
            <a:r>
              <a:rPr lang="en-US" dirty="0"/>
              <a:t> text</a:t>
            </a:r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335088" y="5283285"/>
            <a:ext cx="9661775" cy="653999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endParaRPr lang="cs-CZ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12190413" y="3224234"/>
            <a:ext cx="12192000" cy="8594953"/>
          </a:xfrm>
          <a:solidFill>
            <a:schemeClr val="bg1">
              <a:alpha val="12000"/>
            </a:schemeClr>
          </a:solidFill>
        </p:spPr>
        <p:txBody>
          <a:bodyPr rtlCol="0">
            <a:normAutofit/>
          </a:bodyPr>
          <a:lstStyle>
            <a:lvl1pPr marL="0" marR="0" indent="0" algn="l" defTabSz="1828709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err="1"/>
              <a:t>Místo</a:t>
            </a:r>
            <a:r>
              <a:rPr lang="en-US" noProof="0" dirty="0"/>
              <a:t> pro </a:t>
            </a:r>
            <a:r>
              <a:rPr lang="en-US" noProof="0" dirty="0" err="1"/>
              <a:t>obrázek</a:t>
            </a:r>
            <a:endParaRPr lang="cs-CZ" noProof="0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5"/>
          </p:nvPr>
        </p:nvSpPr>
        <p:spPr>
          <a:xfrm>
            <a:off x="1335088" y="12712700"/>
            <a:ext cx="5486400" cy="730250"/>
          </a:xfrm>
        </p:spPr>
        <p:txBody>
          <a:bodyPr lIns="0" tIns="0" rIns="0" bIns="0"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E3DE6F-61C0-4281-AAE1-357AAC2C566D}" type="datetime1">
              <a:rPr lang="cs-CZ" smtClean="0"/>
              <a:t>27.11.2024</a:t>
            </a:fld>
            <a:endParaRPr lang="cs-CZ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3DDC263-AC41-4562-887A-46A5B3DFC7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20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_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ogo_CNB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5088" y="1003776"/>
            <a:ext cx="3048000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d_box"/>
          <p:cNvSpPr/>
          <p:nvPr userDrawn="1"/>
        </p:nvSpPr>
        <p:spPr>
          <a:xfrm>
            <a:off x="1335088" y="2890838"/>
            <a:ext cx="1130300" cy="120650"/>
          </a:xfrm>
          <a:prstGeom prst="rect">
            <a:avLst/>
          </a:prstGeom>
          <a:solidFill>
            <a:srgbClr val="DB2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7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317625" y="3224235"/>
            <a:ext cx="10872787" cy="1846659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6000">
                <a:solidFill>
                  <a:srgbClr val="2426A9"/>
                </a:solidFill>
              </a:defRPr>
            </a:lvl1pPr>
          </a:lstStyle>
          <a:p>
            <a:r>
              <a:rPr lang="en-US" dirty="0" err="1"/>
              <a:t>Kliknutím</a:t>
            </a:r>
            <a:r>
              <a:rPr lang="en-US" dirty="0"/>
              <a:t> </a:t>
            </a:r>
            <a:r>
              <a:rPr lang="en-US" dirty="0" err="1"/>
              <a:t>vložíte</a:t>
            </a:r>
            <a:r>
              <a:rPr lang="en-US" dirty="0"/>
              <a:t> text</a:t>
            </a:r>
            <a:endParaRPr lang="cs-CZ" dirty="0"/>
          </a:p>
        </p:txBody>
      </p:sp>
      <p:sp>
        <p:nvSpPr>
          <p:cNvPr id="22" name="Date Placeholder 2"/>
          <p:cNvSpPr>
            <a:spLocks noGrp="1"/>
          </p:cNvSpPr>
          <p:nvPr>
            <p:ph type="dt" sz="half" idx="27"/>
          </p:nvPr>
        </p:nvSpPr>
        <p:spPr>
          <a:xfrm>
            <a:off x="1335088" y="12712700"/>
            <a:ext cx="5486400" cy="73025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620CAED-9053-4AA2-B5BF-52CF7A9683B6}" type="datetime1">
              <a:rPr lang="cs-CZ" smtClean="0"/>
              <a:t>27.11.2024</a:t>
            </a:fld>
            <a:endParaRPr lang="cs-CZ" dirty="0"/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C9003E-EA1C-4C5F-A5D4-5B997D428D0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1335088" y="5283285"/>
            <a:ext cx="10855324" cy="654359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Kliknutím vložíte tex</a:t>
            </a:r>
            <a:r>
              <a:rPr lang="en-GB" dirty="0"/>
              <a:t>t</a:t>
            </a:r>
            <a:endParaRPr lang="cs-CZ" dirty="0"/>
          </a:p>
        </p:txBody>
      </p:sp>
      <p:sp>
        <p:nvSpPr>
          <p:cNvPr id="31" name="Zástupný symbol pro obrázek 3"/>
          <p:cNvSpPr>
            <a:spLocks noGrp="1"/>
          </p:cNvSpPr>
          <p:nvPr>
            <p:ph type="pic" sz="quarter" idx="21" hasCustomPrompt="1"/>
          </p:nvPr>
        </p:nvSpPr>
        <p:spPr>
          <a:xfrm>
            <a:off x="12801600" y="3224213"/>
            <a:ext cx="9615487" cy="860266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Místo pro obrázek</a:t>
            </a:r>
          </a:p>
        </p:txBody>
      </p:sp>
    </p:spTree>
    <p:extLst>
      <p:ext uri="{BB962C8B-B14F-4D97-AF65-F5344CB8AC3E}">
        <p14:creationId xmlns:p14="http://schemas.microsoft.com/office/powerpoint/2010/main" val="22832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_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Logo_CNB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5088" y="1003776"/>
            <a:ext cx="3048000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d_box"/>
          <p:cNvSpPr/>
          <p:nvPr userDrawn="1"/>
        </p:nvSpPr>
        <p:spPr>
          <a:xfrm>
            <a:off x="1335088" y="2890838"/>
            <a:ext cx="1130300" cy="120650"/>
          </a:xfrm>
          <a:prstGeom prst="rect">
            <a:avLst/>
          </a:prstGeom>
          <a:solidFill>
            <a:srgbClr val="DB2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7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1317625" y="3224235"/>
            <a:ext cx="10872787" cy="1846659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6000">
                <a:solidFill>
                  <a:srgbClr val="2426A9"/>
                </a:solidFill>
              </a:defRPr>
            </a:lvl1pPr>
          </a:lstStyle>
          <a:p>
            <a:r>
              <a:rPr lang="en-US" dirty="0" err="1"/>
              <a:t>Kliknutím</a:t>
            </a:r>
            <a:r>
              <a:rPr lang="en-US" dirty="0"/>
              <a:t> </a:t>
            </a:r>
            <a:r>
              <a:rPr lang="en-US" dirty="0" err="1"/>
              <a:t>vložíte</a:t>
            </a:r>
            <a:r>
              <a:rPr lang="en-US" dirty="0"/>
              <a:t> text</a:t>
            </a:r>
            <a:endParaRPr lang="cs-CZ" dirty="0"/>
          </a:p>
        </p:txBody>
      </p:sp>
      <p:sp>
        <p:nvSpPr>
          <p:cNvPr id="22" name="Date Placeholder 2"/>
          <p:cNvSpPr>
            <a:spLocks noGrp="1"/>
          </p:cNvSpPr>
          <p:nvPr>
            <p:ph type="dt" sz="half" idx="27"/>
          </p:nvPr>
        </p:nvSpPr>
        <p:spPr>
          <a:xfrm>
            <a:off x="1335088" y="12712700"/>
            <a:ext cx="5486400" cy="730250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412C1C-6AE6-44B1-A09E-F6B91D64981D}" type="datetime1">
              <a:rPr lang="cs-CZ" smtClean="0"/>
              <a:t>27.11.2024</a:t>
            </a:fld>
            <a:endParaRPr lang="cs-CZ" dirty="0"/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C9003E-EA1C-4C5F-A5D4-5B997D428D0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/>
          </p:nvPr>
        </p:nvSpPr>
        <p:spPr>
          <a:xfrm>
            <a:off x="1335088" y="5283285"/>
            <a:ext cx="10855324" cy="654359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50000"/>
              </a:lnSpc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endParaRPr lang="cs-CZ" dirty="0"/>
          </a:p>
        </p:txBody>
      </p:sp>
      <p:sp>
        <p:nvSpPr>
          <p:cNvPr id="31" name="Zástupný symbol pro obrázek 3"/>
          <p:cNvSpPr>
            <a:spLocks noGrp="1"/>
          </p:cNvSpPr>
          <p:nvPr>
            <p:ph type="pic" sz="quarter" idx="21" hasCustomPrompt="1"/>
          </p:nvPr>
        </p:nvSpPr>
        <p:spPr>
          <a:xfrm>
            <a:off x="12801600" y="3224213"/>
            <a:ext cx="11580813" cy="860266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Místo pro obrázek</a:t>
            </a:r>
          </a:p>
        </p:txBody>
      </p:sp>
    </p:spTree>
    <p:extLst>
      <p:ext uri="{BB962C8B-B14F-4D97-AF65-F5344CB8AC3E}">
        <p14:creationId xmlns:p14="http://schemas.microsoft.com/office/powerpoint/2010/main" val="2872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6493F8-A359-40A0-A030-74B5376A2BB4}" type="datetime1">
              <a:rPr lang="cs-CZ" smtClean="0"/>
              <a:t>27.11.2024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FE15A8-BF6C-43C8-BA22-05B4F8D130E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558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2" r:id="rId1"/>
    <p:sldLayoutId id="2147483979" r:id="rId2"/>
    <p:sldLayoutId id="2147483955" r:id="rId3"/>
    <p:sldLayoutId id="2147483980" r:id="rId4"/>
  </p:sldLayoutIdLst>
  <p:hf hdr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b="1" dirty="0"/>
              <a:t>Tomáš Holub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8"/>
          </p:nvPr>
        </p:nvSpPr>
        <p:spPr>
          <a:xfrm>
            <a:off x="1334708" y="3230562"/>
            <a:ext cx="12675205" cy="5744995"/>
          </a:xfrm>
        </p:spPr>
        <p:txBody>
          <a:bodyPr/>
          <a:lstStyle/>
          <a:p>
            <a:r>
              <a:rPr lang="cs-CZ" sz="6600" dirty="0"/>
              <a:t>Kdy skončí přísná měnová politika?</a:t>
            </a:r>
          </a:p>
          <a:p>
            <a:r>
              <a:rPr lang="cs-CZ" sz="4400" dirty="0"/>
              <a:t>Zpráva o měnové politice – podzim 2024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9"/>
          </p:nvPr>
        </p:nvSpPr>
        <p:spPr>
          <a:xfrm>
            <a:off x="1334709" y="9946638"/>
            <a:ext cx="12312280" cy="2054861"/>
          </a:xfrm>
        </p:spPr>
        <p:txBody>
          <a:bodyPr/>
          <a:lstStyle/>
          <a:p>
            <a:r>
              <a:rPr lang="cs-CZ" dirty="0">
                <a:highlight>
                  <a:srgbClr val="FFFFFF"/>
                </a:highlight>
              </a:rPr>
              <a:t>Exportní fórum</a:t>
            </a:r>
          </a:p>
          <a:p>
            <a:r>
              <a:rPr lang="cs-CZ" dirty="0">
                <a:highlight>
                  <a:srgbClr val="FFFFFF"/>
                </a:highlight>
              </a:rPr>
              <a:t>Mladé Buky, 29. listopadu 2024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59" y="3224234"/>
            <a:ext cx="13293091" cy="1846659"/>
          </a:xfrm>
        </p:spPr>
        <p:txBody>
          <a:bodyPr/>
          <a:lstStyle/>
          <a:p>
            <a:r>
              <a:rPr lang="cs-CZ" dirty="0">
                <a:highlight>
                  <a:srgbClr val="FFFFFF"/>
                </a:highlight>
              </a:rPr>
              <a:t>Zahraniční předpoklady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634362" y="4297680"/>
            <a:ext cx="9993085" cy="811481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3200" dirty="0">
                <a:solidFill>
                  <a:schemeClr val="bg1"/>
                </a:solidFill>
              </a:rPr>
              <a:t>HDP v </a:t>
            </a:r>
            <a:r>
              <a:rPr lang="cs-CZ" sz="3200" b="1" dirty="0">
                <a:solidFill>
                  <a:schemeClr val="bg1"/>
                </a:solidFill>
              </a:rPr>
              <a:t>efektivní eurozóně </a:t>
            </a:r>
            <a:r>
              <a:rPr lang="cs-CZ" sz="3200" dirty="0">
                <a:solidFill>
                  <a:schemeClr val="bg1"/>
                </a:solidFill>
              </a:rPr>
              <a:t>vzroste v letošním roce </a:t>
            </a:r>
            <a:br>
              <a:rPr lang="cs-CZ" sz="3200" dirty="0">
                <a:solidFill>
                  <a:schemeClr val="bg1"/>
                </a:solidFill>
              </a:rPr>
            </a:br>
            <a:r>
              <a:rPr lang="cs-CZ" sz="3200" dirty="0">
                <a:solidFill>
                  <a:schemeClr val="bg1"/>
                </a:solidFill>
              </a:rPr>
              <a:t>o 0,5 % a v příštím roce zrychlí na 1 % s tím, jak postupně oživí německá ekonomika.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32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dirty="0">
                <a:solidFill>
                  <a:schemeClr val="bg1"/>
                </a:solidFill>
              </a:rPr>
              <a:t>P</a:t>
            </a:r>
            <a:r>
              <a:rPr lang="cs-CZ" sz="3200" dirty="0">
                <a:solidFill>
                  <a:schemeClr val="bg1"/>
                </a:solidFill>
              </a:rPr>
              <a:t>okles </a:t>
            </a:r>
            <a:r>
              <a:rPr lang="cs-CZ" sz="3200" b="1" dirty="0">
                <a:solidFill>
                  <a:schemeClr val="bg1"/>
                </a:solidFill>
              </a:rPr>
              <a:t>cen průmyslových výrobců </a:t>
            </a:r>
            <a:r>
              <a:rPr lang="cs-CZ" sz="3200" dirty="0">
                <a:solidFill>
                  <a:schemeClr val="bg1"/>
                </a:solidFill>
              </a:rPr>
              <a:t>v efektivní eurozóně v příštím roce odezní, zejména </a:t>
            </a:r>
            <a:r>
              <a:rPr lang="cs-CZ" dirty="0">
                <a:solidFill>
                  <a:schemeClr val="bg1"/>
                </a:solidFill>
              </a:rPr>
              <a:t>kvůli</a:t>
            </a:r>
            <a:r>
              <a:rPr lang="cs-CZ" sz="3200" dirty="0">
                <a:solidFill>
                  <a:schemeClr val="bg1"/>
                </a:solidFill>
              </a:rPr>
              <a:t> energetické složce. Růst jádrové části PPI zůstane umírněný.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32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b="1" dirty="0">
                <a:solidFill>
                  <a:schemeClr val="bg1"/>
                </a:solidFill>
              </a:rPr>
              <a:t>ECB</a:t>
            </a:r>
            <a:r>
              <a:rPr lang="cs-CZ" dirty="0">
                <a:solidFill>
                  <a:schemeClr val="bg1"/>
                </a:solidFill>
              </a:rPr>
              <a:t> na svém říjnovém zasedání snížila úrokové sazby </a:t>
            </a:r>
            <a:r>
              <a:rPr lang="cs-CZ" sz="3200" dirty="0">
                <a:solidFill>
                  <a:schemeClr val="bg1"/>
                </a:solidFill>
              </a:rPr>
              <a:t>o 25 b. b. na 3,25 % (depozitní sazba). P</a:t>
            </a:r>
            <a:r>
              <a:rPr lang="cs-CZ" dirty="0">
                <a:solidFill>
                  <a:schemeClr val="bg1"/>
                </a:solidFill>
              </a:rPr>
              <a:t>rognóza předpokládá pokračující pokles </a:t>
            </a:r>
            <a:r>
              <a:rPr lang="cs-CZ" b="1" dirty="0">
                <a:solidFill>
                  <a:schemeClr val="bg1"/>
                </a:solidFill>
              </a:rPr>
              <a:t>tržních sazeb</a:t>
            </a:r>
            <a:r>
              <a:rPr lang="cs-CZ" dirty="0">
                <a:solidFill>
                  <a:schemeClr val="bg1"/>
                </a:solidFill>
              </a:rPr>
              <a:t>, který je však </a:t>
            </a:r>
            <a:r>
              <a:rPr lang="cs-CZ" b="1" dirty="0">
                <a:solidFill>
                  <a:schemeClr val="bg1"/>
                </a:solidFill>
              </a:rPr>
              <a:t>v prognóze mírnější než tržní očekávání </a:t>
            </a:r>
            <a:r>
              <a:rPr lang="cs-CZ" dirty="0">
                <a:solidFill>
                  <a:schemeClr val="bg1"/>
                </a:solidFill>
              </a:rPr>
              <a:t>(expertní úprava). Finanční trhy očekávají výraznější pokles sazeb v reakci na pesimistický výhled vývoje reálné ekonomiky eurozóny.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3DDC263-AC41-4562-887A-46A5B3DFC77C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2041A2-0D06-B9EC-32D8-78824E3D2F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6" t="1972" r="-626" b="50811"/>
          <a:stretch/>
        </p:blipFill>
        <p:spPr>
          <a:xfrm>
            <a:off x="-11480" y="4297680"/>
            <a:ext cx="14609647" cy="43891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7B7C84-5526-C678-2A65-AE6C7249D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291" y="8686800"/>
            <a:ext cx="10871668" cy="46962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DBF4E4-6404-7758-5D35-AA4C8E122BEA}"/>
              </a:ext>
            </a:extLst>
          </p:cNvPr>
          <p:cNvSpPr/>
          <p:nvPr/>
        </p:nvSpPr>
        <p:spPr>
          <a:xfrm>
            <a:off x="8948057" y="12964886"/>
            <a:ext cx="2024743" cy="4182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(10</a:t>
            </a:r>
            <a:r>
              <a:rPr lang="cs-CZ" dirty="0"/>
              <a:t>denní průměr)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3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59" y="3224234"/>
            <a:ext cx="13293091" cy="1846659"/>
          </a:xfrm>
        </p:spPr>
        <p:txBody>
          <a:bodyPr/>
          <a:lstStyle/>
          <a:p>
            <a:r>
              <a:rPr lang="cs-CZ" dirty="0">
                <a:highlight>
                  <a:srgbClr val="FFFFFF"/>
                </a:highlight>
              </a:rPr>
              <a:t>Výhled růstu Německa a eurozóny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3060" y="10676432"/>
            <a:ext cx="23016291" cy="264759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b="1" dirty="0"/>
              <a:t>Reálný HDP Německa </a:t>
            </a:r>
            <a:r>
              <a:rPr lang="cs-CZ" dirty="0"/>
              <a:t>jako hlavního obchodního partnera ČR pokračuje v mírném poklesu, ve 3. čtvrtletí 2024 se meziročně snížil o 0,2 %. Německo čelí nejen cyklickým, ale i strukturálním problémům (stejně jako ČR).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dirty="0"/>
              <a:t>Důvěra v </a:t>
            </a:r>
            <a:r>
              <a:rPr lang="cs-CZ" b="1" dirty="0"/>
              <a:t>ekonomický růst Německa </a:t>
            </a:r>
            <a:r>
              <a:rPr lang="cs-CZ" dirty="0"/>
              <a:t>se zhoršuje a </a:t>
            </a:r>
            <a:r>
              <a:rPr lang="cs-CZ" b="1" dirty="0"/>
              <a:t>předstihové indikátory </a:t>
            </a:r>
            <a:r>
              <a:rPr lang="cs-CZ" dirty="0"/>
              <a:t>naznačují riziko dalšího zpomalení (nově zřejmě </a:t>
            </a:r>
            <a:br>
              <a:rPr lang="cs-CZ" dirty="0"/>
            </a:br>
            <a:r>
              <a:rPr lang="cs-CZ" dirty="0"/>
              <a:t>i vlivem vládní krize a výsledků amerických voleb).</a:t>
            </a:r>
            <a:endParaRPr lang="cs-CZ" b="1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b="1" dirty="0"/>
              <a:t>ECB</a:t>
            </a:r>
            <a:r>
              <a:rPr lang="cs-CZ" dirty="0"/>
              <a:t> ve svých prognózách postupně snižuje odhady růstu eurozóny a Německa.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3DDC263-AC41-4562-887A-46A5B3DFC77C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3CAA21-33D0-1804-058D-E6A1A738B0E8}"/>
              </a:ext>
            </a:extLst>
          </p:cNvPr>
          <p:cNvSpPr txBox="1"/>
          <p:nvPr/>
        </p:nvSpPr>
        <p:spPr>
          <a:xfrm>
            <a:off x="10418648" y="103071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</a:t>
            </a:r>
            <a:r>
              <a:rPr lang="en-US" dirty="0"/>
              <a:t>: </a:t>
            </a:r>
            <a:r>
              <a:rPr lang="cs-CZ" dirty="0"/>
              <a:t>ECB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1956F1-8A0F-D47A-9AED-D8D3BDE0F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60" y="4564696"/>
            <a:ext cx="12235004" cy="5738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989AA3-2279-42DA-E636-9B3EF0781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205" y="4753121"/>
            <a:ext cx="11922234" cy="504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0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903E02-B47A-C05D-C7FC-B325ADC65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906A0-C39F-2A5D-EA7C-67BE16D1D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3224234"/>
            <a:ext cx="13293091" cy="1846659"/>
          </a:xfrm>
        </p:spPr>
        <p:txBody>
          <a:bodyPr/>
          <a:lstStyle/>
          <a:p>
            <a:r>
              <a:rPr lang="cs-CZ" dirty="0"/>
              <a:t>Inflace v ČR v říjnu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6B268-DDF1-36A7-F642-1E067083B8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858" y="9124838"/>
            <a:ext cx="11593286" cy="40860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solidFill>
                  <a:schemeClr val="bg1"/>
                </a:solidFill>
              </a:rPr>
              <a:t>Meziroční růst spotřebitelských cen v říjnu </a:t>
            </a:r>
            <a:r>
              <a:rPr lang="cs-CZ" dirty="0">
                <a:solidFill>
                  <a:schemeClr val="bg1"/>
                </a:solidFill>
              </a:rPr>
              <a:t>dále lehce zrychlil zejména z důvodu růstu cen potravin.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chemeClr val="bg1"/>
                </a:solidFill>
              </a:rPr>
              <a:t>Jádrová inflace zůstala přibližně stabilní. V jejím rámci lehce meziročně zpomalila dynamika </a:t>
            </a:r>
            <a:r>
              <a:rPr lang="cs-CZ" b="1" dirty="0">
                <a:solidFill>
                  <a:schemeClr val="bg1"/>
                </a:solidFill>
              </a:rPr>
              <a:t>cen zboží</a:t>
            </a:r>
            <a:r>
              <a:rPr lang="cs-CZ" dirty="0">
                <a:solidFill>
                  <a:schemeClr val="bg1"/>
                </a:solidFill>
              </a:rPr>
              <a:t>, když se snížil růst cen oděvů a prohloubil se meziroční pokles cen léků.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 smtClean="0">
                <a:solidFill>
                  <a:schemeClr val="bg1"/>
                </a:solidFill>
              </a:rPr>
              <a:t>Růst </a:t>
            </a:r>
            <a:r>
              <a:rPr lang="cs-CZ" b="1" dirty="0">
                <a:solidFill>
                  <a:schemeClr val="bg1"/>
                </a:solidFill>
              </a:rPr>
              <a:t>cen služeb </a:t>
            </a:r>
            <a:r>
              <a:rPr lang="cs-CZ" dirty="0">
                <a:solidFill>
                  <a:schemeClr val="bg1"/>
                </a:solidFill>
              </a:rPr>
              <a:t>naopak mírně zrychlila především z důvodu citelného meziměsíčního zdražení v </a:t>
            </a:r>
            <a:r>
              <a:rPr lang="cs-CZ" b="1" dirty="0">
                <a:solidFill>
                  <a:schemeClr val="bg1"/>
                </a:solidFill>
              </a:rPr>
              <a:t>letecké dopravě </a:t>
            </a:r>
            <a:r>
              <a:rPr lang="cs-CZ" dirty="0">
                <a:solidFill>
                  <a:schemeClr val="bg1"/>
                </a:solidFill>
              </a:rPr>
              <a:t>a mírného zrychlení dynamiky </a:t>
            </a:r>
            <a:r>
              <a:rPr lang="cs-CZ" b="1" dirty="0">
                <a:solidFill>
                  <a:schemeClr val="bg1"/>
                </a:solidFill>
              </a:rPr>
              <a:t>imputovaného nájemného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B5D7C-9914-53E3-21C8-D3FE09131A5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3DDC263-AC41-4562-887A-46A5B3DFC77C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062F6C-48DB-F9CE-3D56-011F5B432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37" y="4448191"/>
            <a:ext cx="10335419" cy="43726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26CE35-2ACA-F3B7-863F-2C6EE6EA9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497" y="3703964"/>
            <a:ext cx="11679068" cy="49411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2E5A16-3793-B4B4-35F9-628AB2384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8496" y="8645108"/>
            <a:ext cx="11985745" cy="507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7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DD139D-FF80-CA7F-1FD1-491D4E97F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5F967-639C-3DEC-68AA-9F404286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3224234"/>
            <a:ext cx="13293091" cy="1846659"/>
          </a:xfrm>
        </p:spPr>
        <p:txBody>
          <a:bodyPr/>
          <a:lstStyle/>
          <a:p>
            <a:r>
              <a:rPr lang="cs-CZ" dirty="0"/>
              <a:t>Celková inflace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AFD7B-1511-1219-9C7C-0EA8411649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941052" y="4469854"/>
            <a:ext cx="10963978" cy="778145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3200" b="1" dirty="0">
                <a:solidFill>
                  <a:schemeClr val="bg1"/>
                </a:solidFill>
              </a:rPr>
              <a:t>Inflace</a:t>
            </a:r>
            <a:r>
              <a:rPr lang="cs-CZ" sz="3200" dirty="0">
                <a:solidFill>
                  <a:schemeClr val="bg1"/>
                </a:solidFill>
              </a:rPr>
              <a:t> se bude na přelomu roku nacházet mírně nad horní hranicí tolerančního pásma inflačního cíle, následně se začne postupně snižovat k 2% cíli, v jehož blízkosti se bude nacházet na horizontu měnové politiky.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32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3200" dirty="0">
                <a:solidFill>
                  <a:schemeClr val="bg1"/>
                </a:solidFill>
              </a:rPr>
              <a:t>Za zrychlující inflací na konci roku stojí obnovený meziroční růst </a:t>
            </a:r>
            <a:r>
              <a:rPr lang="cs-CZ" sz="3200" b="1" dirty="0">
                <a:solidFill>
                  <a:schemeClr val="bg1"/>
                </a:solidFill>
              </a:rPr>
              <a:t>cen potravin, nápojů a tabáku</a:t>
            </a:r>
            <a:r>
              <a:rPr lang="cs-CZ" sz="3200" dirty="0">
                <a:solidFill>
                  <a:schemeClr val="bg1"/>
                </a:solidFill>
              </a:rPr>
              <a:t>, který v nejbližších měsících ještě zrychlí. To bude důsledkem efektů základny (touto dobou ceny potravin v minulém roce klesaly), ale též postupného průsaku zvýšených cen některých potravinářských komodit.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3200" b="1" dirty="0">
                <a:solidFill>
                  <a:schemeClr val="bg1"/>
                </a:solidFill>
              </a:rPr>
              <a:t>Celková inflace v říjnu </a:t>
            </a:r>
            <a:r>
              <a:rPr lang="cs-CZ" sz="3200" dirty="0">
                <a:solidFill>
                  <a:schemeClr val="bg1"/>
                </a:solidFill>
              </a:rPr>
              <a:t>(2,8 %) byla v souladu s prognózou.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C1F14-A4D0-826C-483A-4ED3C523CA0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3DDC263-AC41-4562-887A-46A5B3DFC77C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B19425-8E72-262B-F3A2-4B8B020AF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093" y="11014599"/>
            <a:ext cx="11134113" cy="20564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5976CD-EE58-649D-0291-03E2EC54B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89" y="4469854"/>
            <a:ext cx="11660892" cy="592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DE6A49-F985-C6A0-08B8-8705037CA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2B904-9921-088C-A7C4-2822BB824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3224234"/>
            <a:ext cx="13293091" cy="1846659"/>
          </a:xfrm>
        </p:spPr>
        <p:txBody>
          <a:bodyPr/>
          <a:lstStyle/>
          <a:p>
            <a:r>
              <a:rPr lang="cs-CZ" dirty="0">
                <a:highlight>
                  <a:srgbClr val="FFFFFF"/>
                </a:highlight>
              </a:rPr>
              <a:t>Reálná ekonomická aktivita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08354-5070-A56D-296B-3C05201F59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97678" y="3930900"/>
            <a:ext cx="10104348" cy="951205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b="1" dirty="0"/>
              <a:t>Reálný růst </a:t>
            </a:r>
            <a:r>
              <a:rPr lang="cs-CZ" dirty="0"/>
              <a:t>se letos zvolna obnovuje a v příštím roce jeho dynamika citelně zrychlí.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dirty="0"/>
              <a:t>V celoročním úhrnu letos </a:t>
            </a:r>
            <a:r>
              <a:rPr lang="cs-CZ" b="1" dirty="0"/>
              <a:t>reálný HDP </a:t>
            </a:r>
            <a:r>
              <a:rPr lang="cs-CZ" dirty="0"/>
              <a:t>vzroste o 1 % </a:t>
            </a:r>
            <a:br>
              <a:rPr lang="cs-CZ" dirty="0"/>
            </a:br>
            <a:r>
              <a:rPr lang="cs-CZ" dirty="0"/>
              <a:t>a stále se bude nacházet pod svým potenciálem. V příštím roce jeho růst zrychlí na 2,4 %.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dirty="0"/>
              <a:t>K reálnému oživení výrazně přispěje růst </a:t>
            </a:r>
            <a:r>
              <a:rPr lang="cs-CZ" b="1" dirty="0"/>
              <a:t>spotřeby domácností </a:t>
            </a:r>
            <a:r>
              <a:rPr lang="cs-CZ" dirty="0"/>
              <a:t>podpořený solidní dynamikou reálných mezd a postupně i zrychlující růst </a:t>
            </a:r>
            <a:r>
              <a:rPr lang="cs-CZ" b="1" dirty="0"/>
              <a:t>investic</a:t>
            </a:r>
            <a:r>
              <a:rPr lang="cs-CZ" dirty="0"/>
              <a:t>.  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dirty="0"/>
              <a:t>Ekonomická expanze bude naopak dočasně brzděna </a:t>
            </a:r>
            <a:r>
              <a:rPr lang="cs-CZ" b="1" dirty="0"/>
              <a:t>čistým vývozem</a:t>
            </a:r>
            <a:r>
              <a:rPr lang="cs-CZ" dirty="0"/>
              <a:t>, a to i přes oživený růst zahraniční poptávky.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dirty="0"/>
              <a:t>Podle rychlého odhadu vzrostl HDP ve 3. čtvrtletí </a:t>
            </a:r>
            <a:br>
              <a:rPr lang="cs-CZ" dirty="0"/>
            </a:br>
            <a:r>
              <a:rPr lang="cs-CZ" dirty="0" err="1"/>
              <a:t>mzr</a:t>
            </a:r>
            <a:r>
              <a:rPr lang="cs-CZ" dirty="0"/>
              <a:t>. o 1,3 %, a byl tak v souladu s prognózou.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1A673-097B-8A21-1C26-51F9BDE3C8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3DDC263-AC41-4562-887A-46A5B3DFC77C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3518D8-D172-3FB9-BDEF-3E197698971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" t="43459" r="-782" b="1226"/>
          <a:stretch/>
        </p:blipFill>
        <p:spPr>
          <a:xfrm>
            <a:off x="1053625" y="9051539"/>
            <a:ext cx="10327737" cy="43914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D5601F-D6F4-8005-2FBA-F22EF3220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68" y="4147563"/>
            <a:ext cx="11337850" cy="471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9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D393A1-3CF1-6496-823C-FBB4514AE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F9B8B-0025-D6F5-D758-F95D2189D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3224234"/>
            <a:ext cx="13293091" cy="1846659"/>
          </a:xfrm>
        </p:spPr>
        <p:txBody>
          <a:bodyPr/>
          <a:lstStyle/>
          <a:p>
            <a:r>
              <a:rPr lang="cs-CZ" dirty="0">
                <a:highlight>
                  <a:srgbClr val="FFFFFF"/>
                </a:highlight>
              </a:rPr>
              <a:t>Trh práce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45A42-4F3B-FB72-4E3E-9728310D86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09915" y="3125964"/>
            <a:ext cx="9715500" cy="1021871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dirty="0"/>
              <a:t>Napětí na trhu práce se pohledem indikátoru </a:t>
            </a:r>
            <a:r>
              <a:rPr lang="cs-CZ" b="1" dirty="0"/>
              <a:t>LUCI</a:t>
            </a:r>
            <a:r>
              <a:rPr lang="cs-CZ" dirty="0"/>
              <a:t> bude dále snižovat.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b="1" dirty="0"/>
              <a:t>Zaměstnanost</a:t>
            </a:r>
            <a:r>
              <a:rPr lang="cs-CZ" dirty="0"/>
              <a:t> mírně poroste, </a:t>
            </a:r>
            <a:r>
              <a:rPr lang="cs-CZ" b="1" dirty="0"/>
              <a:t>nezaměstnanost</a:t>
            </a:r>
            <a:r>
              <a:rPr lang="cs-CZ" dirty="0"/>
              <a:t> se bude zvyšovat jen pozvolna.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dirty="0"/>
              <a:t>Meziroční růst </a:t>
            </a:r>
            <a:r>
              <a:rPr lang="cs-CZ" b="1" dirty="0"/>
              <a:t>tržních mezd </a:t>
            </a:r>
            <a:r>
              <a:rPr lang="cs-CZ" dirty="0"/>
              <a:t>bude pozvolna zpomalovat směrem k dlouhodobě udržitelnému tempu.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dirty="0"/>
              <a:t>Prognóza počítá se zvýšením </a:t>
            </a:r>
            <a:r>
              <a:rPr lang="cs-CZ" b="1" dirty="0"/>
              <a:t>minimální mzdy </a:t>
            </a:r>
            <a:r>
              <a:rPr lang="cs-CZ" dirty="0"/>
              <a:t>až na 47 % průměrné mzdy v následujících 5 letech, což </a:t>
            </a:r>
            <a:br>
              <a:rPr lang="cs-CZ" dirty="0"/>
            </a:br>
            <a:r>
              <a:rPr lang="cs-CZ" dirty="0"/>
              <a:t>mj. přechodně zvýší mezičtvrtletní růst mezd počátkem let 2025 a 2026.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dirty="0"/>
              <a:t>V </a:t>
            </a:r>
            <a:r>
              <a:rPr lang="cs-CZ" b="1" dirty="0"/>
              <a:t>netržních odvětvích </a:t>
            </a:r>
            <a:r>
              <a:rPr lang="cs-CZ" dirty="0"/>
              <a:t>prognóza zahrnuje zvýšení </a:t>
            </a:r>
            <a:r>
              <a:rPr lang="cs-CZ" b="1" dirty="0"/>
              <a:t>platů</a:t>
            </a:r>
            <a:r>
              <a:rPr lang="cs-CZ" dirty="0"/>
              <a:t> ve veřejné sféře od ledna 2025 a také legislativní změny u kaskády zaručených platů.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50CAF-38AF-23A6-8543-B52F5200ED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3DDC263-AC41-4562-887A-46A5B3DFC77C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3769A-052E-6315-3C6E-2248E259E0B6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56" y="4474722"/>
            <a:ext cx="12175993" cy="88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2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DEFFE0-255E-77A9-8C42-6D3B2B94F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4E95-BBE4-0751-3A04-B7FD3B67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3224234"/>
            <a:ext cx="13293091" cy="1846659"/>
          </a:xfrm>
        </p:spPr>
        <p:txBody>
          <a:bodyPr/>
          <a:lstStyle/>
          <a:p>
            <a:r>
              <a:rPr lang="cs-CZ" dirty="0">
                <a:highlight>
                  <a:srgbClr val="FFFFFF"/>
                </a:highlight>
              </a:rPr>
              <a:t>Sazby a kurz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E37D1-E6AE-F177-B25F-73650FC4C9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1743" y="9682848"/>
            <a:ext cx="22843671" cy="395605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dirty="0"/>
              <a:t>S prognózou je konzistentní zpočátku pokračující </a:t>
            </a:r>
            <a:r>
              <a:rPr lang="cs-CZ" b="1" dirty="0"/>
              <a:t>pokles tržních úrokových sazeb</a:t>
            </a:r>
            <a:r>
              <a:rPr lang="cs-CZ" dirty="0"/>
              <a:t>, po kterém budou od poloviny roku 2025 sazby přibližně stabilní. Sazby v reálném vyjádření zůstávají přísné a prostor pro pokles nominálních sazeb vytváří i pokračující měnové uvolňování ze strany ECB.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b="1" dirty="0"/>
              <a:t>Kurz koruny</a:t>
            </a:r>
            <a:r>
              <a:rPr lang="cs-CZ" dirty="0"/>
              <a:t> bude postupně lehce oslabovat na pozadí klesajícího přebytku obchodní bilance a zpomalení tempa reálného rovnovážného zhodnocování. Ke slabší koruně v první polovině roku 2025 přispěje i snižující se úrokový diferenciál vůči eurozóně.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45E9E-D8AC-BF73-9379-5448788C3A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3DDC263-AC41-4562-887A-46A5B3DFC77C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40E820-521D-5C6B-D691-F128D3654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206" y="3972244"/>
            <a:ext cx="10555060" cy="53840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0A76BC-A9BE-9883-6A3A-E9D042D65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46" y="4147563"/>
            <a:ext cx="10404295" cy="520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2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C62779-0E70-C401-25A8-1953B9952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958BB-7BC7-644D-9B7E-2ACCC23F5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3224234"/>
            <a:ext cx="19440798" cy="1846659"/>
          </a:xfrm>
        </p:spPr>
        <p:txBody>
          <a:bodyPr/>
          <a:lstStyle/>
          <a:p>
            <a:r>
              <a:rPr lang="cs-CZ" dirty="0"/>
              <a:t>Scénář hospodářského útlumu v eurozóně – předpoklady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32D4C-562E-E988-DE81-1DE597D274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464470" y="4637313"/>
            <a:ext cx="10652829" cy="837655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dirty="0"/>
              <a:t>V základním scénáři je trajektorie eurových sazeb oproti očekávání trhu expertně upravena na vyšší úroveň.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dirty="0"/>
              <a:t>Alternativa pracuje s výhledem, který odpovídá </a:t>
            </a:r>
            <a:r>
              <a:rPr lang="cs-CZ" b="1" dirty="0"/>
              <a:t>tržnímu výhledu úrokové sazby 3M EURIBOR </a:t>
            </a:r>
            <a:r>
              <a:rPr lang="cs-CZ" dirty="0"/>
              <a:t>a zároveň konzistentně s tím předpokládá: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nižší hospodářskou aktivitu způsobenou z větší části cyklickými faktory;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jen nepatrně nižší inflaci, jelikož část faktorů za hospodářským útlumem je i strukturálního rázu.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D0DFB-9EEF-7841-708F-B554487246F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3DDC263-AC41-4562-887A-46A5B3DFC77C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D53FDB-974C-E54A-0E9A-FFBE6DDF419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57" y="4637312"/>
            <a:ext cx="11337330" cy="86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2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4295CB-2EB6-D3A4-956F-A723CC568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A3684-99B1-F43E-49DC-40DFDFCEB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3224234"/>
            <a:ext cx="19440798" cy="1846659"/>
          </a:xfrm>
        </p:spPr>
        <p:txBody>
          <a:bodyPr/>
          <a:lstStyle/>
          <a:p>
            <a:r>
              <a:rPr lang="cs-CZ" dirty="0"/>
              <a:t>Scénář hospodářského útlumu v eurozóně – dopady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DBB9C-7CFA-812A-B330-6483A12603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464470" y="4637313"/>
            <a:ext cx="10652829" cy="837655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dirty="0"/>
              <a:t>Vlivem pomalejšího hospodářského růstu v eurozóně se výhled </a:t>
            </a:r>
            <a:r>
              <a:rPr lang="cs-CZ" b="1" dirty="0"/>
              <a:t>domácí ekonomické aktivity </a:t>
            </a:r>
            <a:r>
              <a:rPr lang="cs-CZ" dirty="0"/>
              <a:t>posouvá výrazně níže oproti základnímu scénáři.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dirty="0"/>
              <a:t>Utlumenější poptávkové tlaky ze zahraniční i domácí ekonomiky se projevují v poněkud pomalejším </a:t>
            </a:r>
            <a:r>
              <a:rPr lang="cs-CZ" b="1" dirty="0"/>
              <a:t>domácím cenovém růstu</a:t>
            </a:r>
            <a:r>
              <a:rPr lang="cs-CZ" dirty="0"/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dirty="0"/>
              <a:t>Na to spolu s nižším výhledem úrokových sazeb ECB reaguje domácí měnová politika </a:t>
            </a:r>
            <a:r>
              <a:rPr lang="cs-CZ" b="1" dirty="0"/>
              <a:t>razantnějším poklesem úrokových sazeb až pod jejich neutrální úroveň</a:t>
            </a:r>
            <a:r>
              <a:rPr lang="cs-CZ" dirty="0"/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b="1" dirty="0"/>
              <a:t>Koruna</a:t>
            </a:r>
            <a:r>
              <a:rPr lang="cs-CZ" dirty="0"/>
              <a:t> je v příštích čtvrtletích nepatrně slabší z důvodu nižší zahraniční poptávky.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8771B4-E46C-C0D5-4641-EB886033F6F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3DDC263-AC41-4562-887A-46A5B3DFC77C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AA1D70-AB27-529C-C8E2-1AD539F9D2BB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57" y="4441370"/>
            <a:ext cx="11516944" cy="886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3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Děkuji za pozornost</a:t>
            </a:r>
            <a:endParaRPr lang="cs-CZ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6000" dirty="0">
                <a:solidFill>
                  <a:srgbClr val="2426A9"/>
                </a:solidFill>
                <a:latin typeface="+mj-lt"/>
                <a:ea typeface="+mj-ea"/>
                <a:cs typeface="+mj-cs"/>
              </a:rPr>
              <a:t>To</a:t>
            </a:r>
            <a:r>
              <a:rPr lang="cs-CZ" sz="6000" dirty="0">
                <a:solidFill>
                  <a:srgbClr val="2426A9"/>
                </a:solidFill>
                <a:latin typeface="+mj-lt"/>
                <a:ea typeface="+mj-ea"/>
                <a:cs typeface="+mj-cs"/>
              </a:rPr>
              <a:t>máš Holub</a:t>
            </a:r>
          </a:p>
          <a:p>
            <a:pPr>
              <a:spcBef>
                <a:spcPts val="0"/>
              </a:spcBef>
            </a:pPr>
            <a:r>
              <a:rPr lang="cs-CZ" dirty="0"/>
              <a:t>člen bankovní rady ČNB</a:t>
            </a:r>
          </a:p>
          <a:p>
            <a:r>
              <a:rPr lang="en-US" dirty="0"/>
              <a:t>t</a:t>
            </a:r>
            <a:r>
              <a:rPr lang="cs-CZ" dirty="0"/>
              <a:t>omas.holub</a:t>
            </a:r>
            <a:r>
              <a:rPr lang="en-US" dirty="0"/>
              <a:t>@cnb.cz</a:t>
            </a:r>
            <a:endParaRPr lang="cs-CZ" dirty="0"/>
          </a:p>
          <a:p>
            <a:endParaRPr lang="en-GB" dirty="0"/>
          </a:p>
        </p:txBody>
      </p:sp>
      <p:pic>
        <p:nvPicPr>
          <p:cNvPr id="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6090" y="1441459"/>
            <a:ext cx="6484571" cy="1024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49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5944A-6A6B-222F-CBD6-95A9457DC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F6E97-1CAA-318A-877F-A1FAB201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419" y="9494407"/>
            <a:ext cx="10872787" cy="1846659"/>
          </a:xfrm>
        </p:spPr>
        <p:txBody>
          <a:bodyPr/>
          <a:lstStyle/>
          <a:p>
            <a:r>
              <a:rPr lang="cs-CZ" dirty="0"/>
              <a:t>Post-covidová inflační vlna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A96D2-552B-0D50-8F93-93AE399D71E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pPr>
              <a:defRPr/>
            </a:pPr>
            <a:fld id="{BCC9003E-EA1C-4C5F-A5D4-5B997D428D03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308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457" y="3189065"/>
            <a:ext cx="17406596" cy="1846659"/>
          </a:xfrm>
        </p:spPr>
        <p:txBody>
          <a:bodyPr/>
          <a:lstStyle/>
          <a:p>
            <a:r>
              <a:rPr lang="cs-CZ" dirty="0">
                <a:highlight>
                  <a:srgbClr val="FFFFFF"/>
                </a:highlight>
              </a:rPr>
              <a:t>Inflační vlna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25651" y="10104808"/>
            <a:ext cx="22309069" cy="284343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b="1" dirty="0">
                <a:highlight>
                  <a:srgbClr val="FFFFFF"/>
                </a:highlight>
              </a:rPr>
              <a:t>Inflace</a:t>
            </a:r>
            <a:r>
              <a:rPr lang="cs-CZ" dirty="0">
                <a:highlight>
                  <a:srgbClr val="FFFFFF"/>
                </a:highlight>
              </a:rPr>
              <a:t> se </a:t>
            </a:r>
            <a:r>
              <a:rPr lang="cs-CZ" dirty="0" smtClean="0">
                <a:highlight>
                  <a:srgbClr val="FFFFFF"/>
                </a:highlight>
              </a:rPr>
              <a:t>v roce 2022 </a:t>
            </a:r>
            <a:r>
              <a:rPr lang="cs-CZ" dirty="0">
                <a:highlight>
                  <a:srgbClr val="FFFFFF"/>
                </a:highlight>
              </a:rPr>
              <a:t>dostala na </a:t>
            </a:r>
            <a:r>
              <a:rPr lang="cs-CZ" b="1" dirty="0">
                <a:highlight>
                  <a:srgbClr val="FFFFFF"/>
                </a:highlight>
              </a:rPr>
              <a:t>dvouciferné úrovně </a:t>
            </a:r>
            <a:r>
              <a:rPr lang="cs-CZ" dirty="0">
                <a:highlight>
                  <a:srgbClr val="FFFFFF"/>
                </a:highlight>
              </a:rPr>
              <a:t>v našem regionu naposledy zaznamenané koncem 90</a:t>
            </a:r>
            <a:r>
              <a:rPr lang="cs-CZ" dirty="0"/>
              <a:t>. let minulého století. Vysoká inflace tehdy spustila přehodnocení přístupu k měnové politice a </a:t>
            </a:r>
            <a:r>
              <a:rPr lang="cs-CZ" dirty="0" smtClean="0"/>
              <a:t>zavedení strategie </a:t>
            </a:r>
            <a:r>
              <a:rPr lang="cs-CZ" b="1" dirty="0"/>
              <a:t>cílování inflace </a:t>
            </a:r>
            <a:r>
              <a:rPr lang="cs-CZ" dirty="0"/>
              <a:t>(CNB 1998, NBP 1999, MNB 2001). Změny v </a:t>
            </a:r>
            <a:r>
              <a:rPr lang="cs-CZ" dirty="0" err="1"/>
              <a:t>měnověpolitické</a:t>
            </a:r>
            <a:r>
              <a:rPr lang="cs-CZ" dirty="0"/>
              <a:t> strategii celosvětově přispěly k období </a:t>
            </a:r>
            <a:r>
              <a:rPr lang="cs-CZ" b="1" dirty="0"/>
              <a:t>„Great </a:t>
            </a:r>
            <a:r>
              <a:rPr lang="cs-CZ" b="1" dirty="0" err="1"/>
              <a:t>Moderation</a:t>
            </a:r>
            <a:r>
              <a:rPr lang="cs-CZ" b="1" dirty="0"/>
              <a:t>“</a:t>
            </a:r>
            <a:r>
              <a:rPr lang="cs-CZ" dirty="0"/>
              <a:t>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dirty="0"/>
              <a:t>I přes srovnatelnou nebo dokonce vyšší inflaci než na začátku 90. let centrální banky nezvýšily </a:t>
            </a:r>
            <a:r>
              <a:rPr lang="cs-CZ" b="1" dirty="0"/>
              <a:t>úrokové sazby </a:t>
            </a:r>
            <a:r>
              <a:rPr lang="cs-CZ" dirty="0"/>
              <a:t>na tehdejší úroveň (vyšší kredibilita, nižší rizikové prémie, nižší výchozí úroveň sazeb atd.).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dirty="0"/>
              <a:t>Přesto inflace rychle </a:t>
            </a:r>
            <a:r>
              <a:rPr lang="cs-CZ" dirty="0" smtClean="0"/>
              <a:t>klesla do blízkosti cíle. </a:t>
            </a:r>
            <a:r>
              <a:rPr lang="cs-CZ" dirty="0"/>
              <a:t>Na rozdíl od předchozí zkušenosti se zdá být inflace </a:t>
            </a:r>
            <a:r>
              <a:rPr lang="cs-CZ" u="sng" dirty="0" smtClean="0"/>
              <a:t>méně</a:t>
            </a:r>
            <a:r>
              <a:rPr lang="cs-CZ" dirty="0" smtClean="0"/>
              <a:t> </a:t>
            </a:r>
            <a:r>
              <a:rPr lang="cs-CZ" b="1" dirty="0"/>
              <a:t>perzistentní</a:t>
            </a:r>
            <a:r>
              <a:rPr lang="cs-CZ" dirty="0"/>
              <a:t>.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dirty="0" smtClean="0"/>
              <a:t> </a:t>
            </a:r>
            <a:endParaRPr lang="cs-CZ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21521057" y="12712701"/>
            <a:ext cx="1185065" cy="730250"/>
          </a:xfrm>
        </p:spPr>
        <p:txBody>
          <a:bodyPr/>
          <a:lstStyle/>
          <a:p>
            <a:pPr>
              <a:defRPr/>
            </a:pPr>
            <a:fld id="{B3DDC263-AC41-4562-887A-46A5B3DFC77C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F0357F-5371-FB6B-12F7-9AA3011AFDCF}"/>
              </a:ext>
            </a:extLst>
          </p:cNvPr>
          <p:cNvSpPr txBox="1"/>
          <p:nvPr/>
        </p:nvSpPr>
        <p:spPr>
          <a:xfrm>
            <a:off x="20379844" y="9287556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</a:t>
            </a:r>
            <a:r>
              <a:rPr lang="en-US" dirty="0"/>
              <a:t>: </a:t>
            </a:r>
            <a:r>
              <a:rPr lang="cs-CZ" dirty="0" err="1"/>
              <a:t>Eurostat</a:t>
            </a:r>
            <a:r>
              <a:rPr lang="cs-CZ" dirty="0"/>
              <a:t> a BIS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6B2167-FA65-8A48-4BD8-773BC6429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27990"/>
            <a:ext cx="12417955" cy="5253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69F82C-95F5-5A9B-BF1E-281368237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4867" y="4218472"/>
            <a:ext cx="12204088" cy="516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3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457" y="3189065"/>
            <a:ext cx="18366510" cy="1846659"/>
          </a:xfrm>
        </p:spPr>
        <p:txBody>
          <a:bodyPr/>
          <a:lstStyle/>
          <a:p>
            <a:r>
              <a:rPr lang="cs-CZ" dirty="0">
                <a:highlight>
                  <a:srgbClr val="FFFFFF"/>
                </a:highlight>
              </a:rPr>
              <a:t>Je inflace bezpečně na cíli?</a:t>
            </a:r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82457" y="10154165"/>
            <a:ext cx="22341153" cy="275574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800" dirty="0">
                <a:highlight>
                  <a:srgbClr val="FFFFFF"/>
                </a:highlight>
              </a:rPr>
              <a:t>Pokles inflace začátkem letošního roku byl umožněn výrazným meziročním zpomalením růstu </a:t>
            </a:r>
            <a:r>
              <a:rPr lang="cs-CZ" sz="2800" b="1" dirty="0">
                <a:highlight>
                  <a:srgbClr val="FFFFFF"/>
                </a:highlight>
              </a:rPr>
              <a:t>regulovaných cen </a:t>
            </a:r>
            <a:r>
              <a:rPr lang="cs-CZ" sz="2800" dirty="0">
                <a:highlight>
                  <a:srgbClr val="FFFFFF"/>
                </a:highlight>
              </a:rPr>
              <a:t>(cen energií). K poklesu inflace do blízkosti cíle přispěly i nižší </a:t>
            </a:r>
            <a:r>
              <a:rPr lang="cs-CZ" sz="2800" b="1" dirty="0">
                <a:highlight>
                  <a:srgbClr val="FFFFFF"/>
                </a:highlight>
              </a:rPr>
              <a:t>ceny potravin </a:t>
            </a:r>
            <a:r>
              <a:rPr lang="cs-CZ" sz="2800" dirty="0">
                <a:highlight>
                  <a:srgbClr val="FFFFFF"/>
                </a:highlight>
              </a:rPr>
              <a:t>a zpomalení </a:t>
            </a:r>
            <a:r>
              <a:rPr lang="cs-CZ" sz="2800" b="1" dirty="0">
                <a:highlight>
                  <a:srgbClr val="FFFFFF"/>
                </a:highlight>
              </a:rPr>
              <a:t>jádrové inflace</a:t>
            </a:r>
            <a:r>
              <a:rPr lang="cs-CZ" sz="2800" dirty="0">
                <a:highlight>
                  <a:srgbClr val="FFFFFF"/>
                </a:highlight>
              </a:rPr>
              <a:t>, které odráží mimo jiné i přísnou měnovou politiku.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800" dirty="0" smtClean="0"/>
              <a:t>Růst </a:t>
            </a:r>
            <a:r>
              <a:rPr lang="cs-CZ" sz="2800" b="1" dirty="0" smtClean="0"/>
              <a:t>cen </a:t>
            </a:r>
            <a:r>
              <a:rPr lang="cs-CZ" sz="2800" b="1" dirty="0"/>
              <a:t>služeb </a:t>
            </a:r>
            <a:r>
              <a:rPr lang="cs-CZ" sz="2800" dirty="0" smtClean="0"/>
              <a:t>(bez imputovaného nájemného) zůstává </a:t>
            </a:r>
            <a:r>
              <a:rPr lang="cs-CZ" sz="2800" dirty="0"/>
              <a:t>výše než inflační cíl pro celkovou </a:t>
            </a:r>
            <a:r>
              <a:rPr lang="cs-CZ" sz="2800" dirty="0" smtClean="0"/>
              <a:t>inflaci (což není neobvyklé).</a:t>
            </a:r>
            <a:endParaRPr lang="cs-CZ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800" dirty="0"/>
              <a:t>Relativní cena služeb oproti zboží se během nedávné inflační periody propadla přibližně o 10 %. Jejich nynější rychlejší růst tak lze považovat za součást návratu k dlouhodobým </a:t>
            </a:r>
            <a:r>
              <a:rPr lang="cs-CZ" sz="2800" dirty="0" smtClean="0"/>
              <a:t>trendům, a to </a:t>
            </a:r>
            <a:r>
              <a:rPr lang="cs-CZ" sz="2800" dirty="0"/>
              <a:t>spolu s návratem reálných mezd k rovnovážné úrovni. 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800" dirty="0"/>
              <a:t>Klíčové však bude, zda v blízké budoucnosti (ideálně během roku 2025) jejich </a:t>
            </a:r>
            <a:r>
              <a:rPr lang="cs-CZ" sz="2800" dirty="0" smtClean="0"/>
              <a:t>růst dále </a:t>
            </a:r>
            <a:r>
              <a:rPr lang="cs-CZ" sz="2800" dirty="0"/>
              <a:t>zpomalí k dlouhodobě normální hodnotě.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cs-CZ" sz="2800" b="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cs-CZ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3DDC263-AC41-4562-887A-46A5B3DFC77C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F0357F-5371-FB6B-12F7-9AA3011AFDCF}"/>
              </a:ext>
            </a:extLst>
          </p:cNvPr>
          <p:cNvSpPr txBox="1"/>
          <p:nvPr/>
        </p:nvSpPr>
        <p:spPr>
          <a:xfrm>
            <a:off x="21857171" y="9490582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</a:t>
            </a:r>
            <a:r>
              <a:rPr lang="en-US" dirty="0"/>
              <a:t>: </a:t>
            </a:r>
            <a:r>
              <a:rPr lang="cs-CZ" dirty="0" err="1"/>
              <a:t>Eurostat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6D0540-0390-3B04-C42B-7D3740428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4127" y="4407495"/>
            <a:ext cx="12191206" cy="51578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63F06F-511B-19A7-E372-6278D89B7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18" y="4247329"/>
            <a:ext cx="12454818" cy="526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2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457" y="3189065"/>
            <a:ext cx="17406596" cy="1846659"/>
          </a:xfrm>
        </p:spPr>
        <p:txBody>
          <a:bodyPr/>
          <a:lstStyle/>
          <a:p>
            <a:r>
              <a:rPr lang="cs-CZ" dirty="0">
                <a:highlight>
                  <a:srgbClr val="FFFFFF"/>
                </a:highlight>
              </a:rPr>
              <a:t>Měnová politika</a:t>
            </a:r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3DDC263-AC41-4562-887A-46A5B3DFC77C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17A5BB3-82EA-E4AE-D124-B45023EB82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9714" y="9666513"/>
            <a:ext cx="22435457" cy="360861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b="1" dirty="0"/>
              <a:t>ČNB</a:t>
            </a:r>
            <a:r>
              <a:rPr lang="cs-CZ" dirty="0"/>
              <a:t> začala v reakci na přicházející inflační vlnu zvyšovat sazby jako jedna z prvních centrálních bank rozvinutých zemí. Od prosince 2023 naopak sazby snižuje, a to</a:t>
            </a:r>
            <a:r>
              <a:rPr lang="cs-CZ" b="1" dirty="0"/>
              <a:t> </a:t>
            </a:r>
            <a:r>
              <a:rPr lang="cs-CZ" dirty="0"/>
              <a:t>na každém měnovém zasedání. Jejich diferenciál oproti eurozóně se tak snižuje.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b="1" dirty="0"/>
              <a:t>ECB</a:t>
            </a:r>
            <a:r>
              <a:rPr lang="cs-CZ" dirty="0"/>
              <a:t> v letošním roce snížila sazby prozatím třikrát – v červnu, září a v říjnu.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dirty="0"/>
              <a:t>I přes návrat inflace do blízkosti cíle a pokles nominálních sazeb však zůstává </a:t>
            </a:r>
            <a:r>
              <a:rPr lang="cs-CZ" b="1" dirty="0"/>
              <a:t>nastavení měnové politiky nadále přísné</a:t>
            </a:r>
            <a:r>
              <a:rPr lang="cs-CZ" dirty="0"/>
              <a:t> – reálné sazby v ex post vyjádření jsou zřetelně kladné a stále pravděpodobně nad úrovní přirozené reálné úrokové sazby. Přešly centrální banky z </a:t>
            </a:r>
            <a:r>
              <a:rPr lang="cs-CZ" b="1" dirty="0"/>
              <a:t>„</a:t>
            </a:r>
            <a:r>
              <a:rPr lang="cs-CZ" b="1" dirty="0" err="1"/>
              <a:t>Low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Long“ </a:t>
            </a:r>
            <a:r>
              <a:rPr lang="cs-CZ" dirty="0"/>
              <a:t>na „</a:t>
            </a:r>
            <a:r>
              <a:rPr lang="cs-CZ" b="1" dirty="0" err="1"/>
              <a:t>High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Long“</a:t>
            </a:r>
            <a:r>
              <a:rPr lang="cs-CZ" dirty="0"/>
              <a:t>?</a:t>
            </a:r>
            <a:endParaRPr lang="en-US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1F5F2A70-47D1-4E54-C270-EC8A38FC1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6237" y="4245683"/>
            <a:ext cx="11772220" cy="4780215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B9A120AA-CA69-5C46-216F-B43D0BF0A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10" y="4358028"/>
            <a:ext cx="11347961" cy="466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0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457" y="3189065"/>
            <a:ext cx="17406596" cy="1846659"/>
          </a:xfrm>
        </p:spPr>
        <p:txBody>
          <a:bodyPr/>
          <a:lstStyle/>
          <a:p>
            <a:r>
              <a:rPr lang="cs-CZ" dirty="0">
                <a:highlight>
                  <a:srgbClr val="FFFFFF"/>
                </a:highlight>
              </a:rPr>
              <a:t>Moje působení v ČNB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0320665"/>
            <a:ext cx="22106020" cy="284343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dirty="0" err="1" smtClean="0">
                <a:highlight>
                  <a:srgbClr val="FFFFFF"/>
                </a:highlight>
              </a:rPr>
              <a:t>ChatGDT</a:t>
            </a:r>
            <a:r>
              <a:rPr lang="cs-CZ" dirty="0">
                <a:highlight>
                  <a:srgbClr val="FFFFFF"/>
                </a:highlight>
              </a:rPr>
              <a:t> </a:t>
            </a:r>
            <a:r>
              <a:rPr lang="cs-CZ" dirty="0" smtClean="0">
                <a:highlight>
                  <a:srgbClr val="FFFFFF"/>
                </a:highlight>
              </a:rPr>
              <a:t>:       </a:t>
            </a:r>
            <a:r>
              <a:rPr lang="cs-CZ" i="1" dirty="0" smtClean="0">
                <a:highlight>
                  <a:srgbClr val="FFFFFF"/>
                </a:highlight>
              </a:rPr>
              <a:t>„Tomáš </a:t>
            </a:r>
            <a:r>
              <a:rPr lang="cs-CZ" i="1" dirty="0">
                <a:highlight>
                  <a:srgbClr val="FFFFFF"/>
                </a:highlight>
              </a:rPr>
              <a:t>Holub působil v České národní bance jako člen bankovní rady, kde se zaměřoval na měnovou politiku </a:t>
            </a:r>
            <a:r>
              <a:rPr lang="cs-CZ" i="1" dirty="0" smtClean="0">
                <a:highlight>
                  <a:srgbClr val="FFFFFF"/>
                </a:highlight>
              </a:rPr>
              <a:t>a </a:t>
            </a:r>
            <a:r>
              <a:rPr lang="cs-CZ" i="1" dirty="0">
                <a:highlight>
                  <a:srgbClr val="FFFFFF"/>
                </a:highlight>
              </a:rPr>
              <a:t>přispěl k rozhodnutím o úrokových sazbách a dalších nástrojích k zajištění cenové stability. Díky svým zkušenostem </a:t>
            </a:r>
            <a:r>
              <a:rPr lang="cs-CZ" i="1" dirty="0" smtClean="0">
                <a:highlight>
                  <a:srgbClr val="FFFFFF"/>
                </a:highlight>
              </a:rPr>
              <a:t>a </a:t>
            </a:r>
            <a:r>
              <a:rPr lang="cs-CZ" i="1" dirty="0">
                <a:highlight>
                  <a:srgbClr val="FFFFFF"/>
                </a:highlight>
              </a:rPr>
              <a:t>odbornosti v oblasti makroekonomických analýz výrazně přispěl k formulaci strategie ČNB během turbulentních ekonomických období, včetně pandemie COVID-19. Jeho působení bylo charakterizováno důrazem na </a:t>
            </a:r>
            <a:r>
              <a:rPr lang="cs-CZ" i="1" dirty="0" smtClean="0">
                <a:highlight>
                  <a:srgbClr val="FFFFFF"/>
                </a:highlight>
              </a:rPr>
              <a:t>transparentnost a </a:t>
            </a:r>
            <a:r>
              <a:rPr lang="cs-CZ" i="1" dirty="0">
                <a:highlight>
                  <a:srgbClr val="FFFFFF"/>
                </a:highlight>
              </a:rPr>
              <a:t>komunikaci politik ČNB s veřejností i trhy</a:t>
            </a:r>
            <a:r>
              <a:rPr lang="cs-CZ" i="1" dirty="0" smtClean="0">
                <a:highlight>
                  <a:srgbClr val="FFFFFF"/>
                </a:highlight>
              </a:rPr>
              <a:t>.“ </a:t>
            </a:r>
            <a:endParaRPr lang="cs-CZ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3DDC263-AC41-4562-887A-46A5B3DFC77C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F0357F-5371-FB6B-12F7-9AA3011AFDCF}"/>
              </a:ext>
            </a:extLst>
          </p:cNvPr>
          <p:cNvSpPr txBox="1"/>
          <p:nvPr/>
        </p:nvSpPr>
        <p:spPr>
          <a:xfrm>
            <a:off x="22043120" y="978538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Zdroj</a:t>
            </a:r>
            <a:r>
              <a:rPr lang="en-US" dirty="0"/>
              <a:t>: </a:t>
            </a:r>
            <a:r>
              <a:rPr lang="cs-CZ" dirty="0"/>
              <a:t>ČNB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C3B246-D7A3-A68B-81D5-54A2ED6CA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344286"/>
            <a:ext cx="12664669" cy="5358129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91D0C469-24D7-C967-B4B2-58AC57ECD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9897" y="4250257"/>
            <a:ext cx="10300523" cy="545215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1170" y="10320665"/>
            <a:ext cx="651669" cy="50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78971-2982-9FAD-B181-BF62D47F4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419" y="9494407"/>
            <a:ext cx="10872787" cy="1846659"/>
          </a:xfrm>
        </p:spPr>
        <p:txBody>
          <a:bodyPr/>
          <a:lstStyle/>
          <a:p>
            <a:r>
              <a:rPr lang="cs-CZ" dirty="0"/>
              <a:t>Prognóza podzim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91961-F8E7-39F7-6282-34C9077471B7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pPr>
              <a:defRPr/>
            </a:pPr>
            <a:fld id="{BCC9003E-EA1C-4C5F-A5D4-5B997D428D03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721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691" y="3224234"/>
            <a:ext cx="12539052" cy="1846659"/>
          </a:xfrm>
        </p:spPr>
        <p:txBody>
          <a:bodyPr/>
          <a:lstStyle/>
          <a:p>
            <a:r>
              <a:rPr lang="cs-CZ" dirty="0"/>
              <a:t>Měnověpolitické rozhodnutí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760961" y="4539343"/>
            <a:ext cx="12075784" cy="721860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b="1" dirty="0"/>
              <a:t>Bankovní rada ČNB </a:t>
            </a:r>
            <a:r>
              <a:rPr lang="cs-CZ" dirty="0"/>
              <a:t>na svém jednání 7. listopadu 2024 </a:t>
            </a:r>
            <a:r>
              <a:rPr lang="cs-CZ" b="1" dirty="0"/>
              <a:t>snížila  </a:t>
            </a:r>
            <a:r>
              <a:rPr lang="cs-CZ" b="1" dirty="0" err="1">
                <a:effectLst/>
                <a:latin typeface="Arial" panose="020B0604020202020204" pitchFamily="34" charset="0"/>
              </a:rPr>
              <a:t>měnověpolitické</a:t>
            </a:r>
            <a:r>
              <a:rPr lang="cs-CZ" b="1" dirty="0">
                <a:effectLst/>
                <a:latin typeface="Arial" panose="020B0604020202020204" pitchFamily="34" charset="0"/>
              </a:rPr>
              <a:t> sazby o </a:t>
            </a:r>
            <a:r>
              <a:rPr lang="cs-CZ" b="1" dirty="0">
                <a:latin typeface="Arial" panose="020B0604020202020204" pitchFamily="34" charset="0"/>
              </a:rPr>
              <a:t>2</a:t>
            </a:r>
            <a:r>
              <a:rPr lang="cs-CZ" b="1" dirty="0">
                <a:effectLst/>
                <a:latin typeface="Arial" panose="020B0604020202020204" pitchFamily="34" charset="0"/>
              </a:rPr>
              <a:t>5 b. b.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dirty="0">
                <a:effectLst/>
                <a:latin typeface="Arial" panose="020B0604020202020204" pitchFamily="34" charset="0"/>
              </a:rPr>
              <a:t>Pro toto rozhodnutí hlasovalo </a:t>
            </a:r>
            <a:r>
              <a:rPr lang="cs-CZ" b="1" dirty="0">
                <a:latin typeface="Arial" panose="020B0604020202020204" pitchFamily="34" charset="0"/>
              </a:rPr>
              <a:t>5</a:t>
            </a:r>
            <a:r>
              <a:rPr lang="cs-CZ" b="1" dirty="0">
                <a:effectLst/>
                <a:latin typeface="Arial" panose="020B0604020202020204" pitchFamily="34" charset="0"/>
              </a:rPr>
              <a:t> členů</a:t>
            </a:r>
            <a:r>
              <a:rPr lang="cs-CZ" dirty="0">
                <a:effectLst/>
                <a:latin typeface="Arial" panose="020B0604020202020204" pitchFamily="34" charset="0"/>
              </a:rPr>
              <a:t> bankovní rady, </a:t>
            </a:r>
            <a:r>
              <a:rPr lang="cs-CZ" b="1" dirty="0">
                <a:effectLst/>
                <a:latin typeface="Arial" panose="020B0604020202020204" pitchFamily="34" charset="0"/>
              </a:rPr>
              <a:t>jeden hlasoval pro snížení o 50 b. b. </a:t>
            </a:r>
            <a:r>
              <a:rPr lang="cs-CZ" dirty="0">
                <a:effectLst/>
                <a:latin typeface="Arial" panose="020B0604020202020204" pitchFamily="34" charset="0"/>
              </a:rPr>
              <a:t>a </a:t>
            </a:r>
            <a:r>
              <a:rPr lang="cs-CZ" b="1" dirty="0">
                <a:effectLst/>
                <a:latin typeface="Arial" panose="020B0604020202020204" pitchFamily="34" charset="0"/>
              </a:rPr>
              <a:t>jeden</a:t>
            </a:r>
            <a:r>
              <a:rPr lang="cs-CZ" dirty="0">
                <a:effectLst/>
                <a:latin typeface="Arial" panose="020B0604020202020204" pitchFamily="34" charset="0"/>
              </a:rPr>
              <a:t> pro ponechání sazeb.</a:t>
            </a:r>
            <a:endParaRPr lang="cs-CZ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dirty="0"/>
              <a:t>Přijaté rozhodnutí bankovní rady se opírá o </a:t>
            </a:r>
            <a:r>
              <a:rPr lang="cs-CZ" b="1" dirty="0"/>
              <a:t>podzimní prognózu – </a:t>
            </a:r>
            <a:r>
              <a:rPr lang="cs-CZ" b="1" dirty="0" err="1"/>
              <a:t>ZoMP</a:t>
            </a:r>
            <a:r>
              <a:rPr lang="cs-CZ" b="1" dirty="0"/>
              <a:t> podzim 2024</a:t>
            </a:r>
            <a:r>
              <a:rPr lang="cs-CZ" dirty="0"/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dirty="0">
                <a:effectLst/>
                <a:latin typeface="Arial" panose="020B0604020202020204" pitchFamily="34" charset="0"/>
              </a:rPr>
              <a:t>Poslední MP jednání v letošním roce bude 19. prosince již </a:t>
            </a:r>
            <a:br>
              <a:rPr lang="cs-CZ" dirty="0">
                <a:effectLst/>
                <a:latin typeface="Arial" panose="020B0604020202020204" pitchFamily="34" charset="0"/>
              </a:rPr>
            </a:br>
            <a:r>
              <a:rPr lang="cs-CZ" dirty="0">
                <a:effectLst/>
                <a:latin typeface="Arial" panose="020B0604020202020204" pitchFamily="34" charset="0"/>
              </a:rPr>
              <a:t>v obměněném složení.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3DDC263-AC41-4562-887A-46A5B3DFC77C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5CA9CD-BFC6-4F57-DBF7-569980E8B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45" y="4539343"/>
            <a:ext cx="10088726" cy="28248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3FFE9F-5CAD-13FD-BC54-56071AD5D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45" y="8645108"/>
            <a:ext cx="10378242" cy="2393006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9268376" y="9841611"/>
            <a:ext cx="1136628" cy="12899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58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456" y="3189065"/>
            <a:ext cx="10376143" cy="1846659"/>
          </a:xfrm>
        </p:spPr>
        <p:txBody>
          <a:bodyPr/>
          <a:lstStyle/>
          <a:p>
            <a:r>
              <a:rPr lang="cs-CZ" dirty="0"/>
              <a:t>Rizika prognózy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82456" y="4252210"/>
            <a:ext cx="14899158" cy="885613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800" b="1" dirty="0">
                <a:latin typeface="+mj-lt"/>
              </a:rPr>
              <a:t>Bankovní rada vyhodnotila rizika a nejistoty výhledu plnění inflačního cíle v souhrnu jako mírně proinflační.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cs-CZ" sz="28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800" b="1" dirty="0">
                <a:latin typeface="+mj-lt"/>
              </a:rPr>
              <a:t>Proinflační rizika: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800" dirty="0">
                <a:latin typeface="+mj-lt"/>
              </a:rPr>
              <a:t>• větší než předpokládaná setrvačnost růstu cen služeb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800" dirty="0">
                <a:latin typeface="+mj-lt"/>
              </a:rPr>
              <a:t>• případný nadměrný růst celkových výdajů veřejného sektoru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800" dirty="0">
                <a:latin typeface="+mj-lt"/>
              </a:rPr>
              <a:t>• zvýšené mzdové požadavky v soukromém i veřejném sektoru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800" dirty="0">
                <a:latin typeface="+mj-lt"/>
              </a:rPr>
              <a:t>• možné zrychlení tvorby peněz v ekonomice plynoucí z případného výrazného oživení úvěrové aktivity, a to zejména na </a:t>
            </a:r>
            <a:r>
              <a:rPr lang="cs-CZ" sz="2800" u="sng" dirty="0">
                <a:latin typeface="+mj-lt"/>
              </a:rPr>
              <a:t>realitním trhu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cs-CZ" sz="28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800" b="1" dirty="0">
                <a:latin typeface="+mj-lt"/>
              </a:rPr>
              <a:t>Protiinflační riziko: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800" dirty="0">
                <a:latin typeface="+mj-lt"/>
              </a:rPr>
              <a:t>• </a:t>
            </a:r>
            <a:r>
              <a:rPr lang="cs-CZ" sz="2800" u="sng" dirty="0">
                <a:latin typeface="+mj-lt"/>
              </a:rPr>
              <a:t>zhoršení globální hospodářské aktivity a slabší výkon německé a potažmo české ekonomiky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cs-CZ" sz="2800" b="1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800" b="1" dirty="0">
                <a:solidFill>
                  <a:schemeClr val="bg1"/>
                </a:solidFill>
                <a:latin typeface="+mj-lt"/>
              </a:rPr>
              <a:t>Moje hodnocení rizik prognózy je lehce protiinflační.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800" dirty="0">
                <a:solidFill>
                  <a:schemeClr val="bg1"/>
                </a:solidFill>
                <a:latin typeface="+mj-lt"/>
              </a:rPr>
              <a:t>Nová nejistota: potenciálně stagflační dopady výsledků amerických voleb. </a:t>
            </a:r>
            <a:endParaRPr lang="cs-CZ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3DDC263-AC41-4562-887A-46A5B3DFC77C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27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_CNB">
  <a:themeElements>
    <a:clrScheme name="Vlastní 55">
      <a:dk1>
        <a:sysClr val="windowText" lastClr="000000"/>
      </a:dk1>
      <a:lt1>
        <a:srgbClr val="000000"/>
      </a:lt1>
      <a:dk2>
        <a:srgbClr val="6C6F70"/>
      </a:dk2>
      <a:lt2>
        <a:srgbClr val="9DABE2"/>
      </a:lt2>
      <a:accent1>
        <a:srgbClr val="2426A9"/>
      </a:accent1>
      <a:accent2>
        <a:srgbClr val="D52B1E"/>
      </a:accent2>
      <a:accent3>
        <a:srgbClr val="FFBB00"/>
      </a:accent3>
      <a:accent4>
        <a:srgbClr val="9ACD32"/>
      </a:accent4>
      <a:accent5>
        <a:srgbClr val="00CED1"/>
      </a:accent5>
      <a:accent6>
        <a:srgbClr val="6C6F70"/>
      </a:accent6>
      <a:hlink>
        <a:srgbClr val="2426A9"/>
      </a:hlink>
      <a:folHlink>
        <a:srgbClr val="2426A9"/>
      </a:folHlink>
    </a:clrScheme>
    <a:fontScheme name="CN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motiv_CNB</Template>
  <TotalTime>43807</TotalTime>
  <Words>1514</Words>
  <Application>Microsoft Office PowerPoint</Application>
  <PresentationFormat>Vlastní</PresentationFormat>
  <Paragraphs>134</Paragraphs>
  <Slides>19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Calibri</vt:lpstr>
      <vt:lpstr>motiv_CNB</vt:lpstr>
      <vt:lpstr>Prezentace aplikace PowerPoint</vt:lpstr>
      <vt:lpstr>Post-covidová inflační vlna</vt:lpstr>
      <vt:lpstr>Inflační vlna</vt:lpstr>
      <vt:lpstr>Je inflace bezpečně na cíli?</vt:lpstr>
      <vt:lpstr>Měnová politika</vt:lpstr>
      <vt:lpstr>Moje působení v ČNB</vt:lpstr>
      <vt:lpstr>Prognóza podzim 2024</vt:lpstr>
      <vt:lpstr>Měnověpolitické rozhodnutí</vt:lpstr>
      <vt:lpstr>Rizika prognózy</vt:lpstr>
      <vt:lpstr>Zahraniční předpoklady</vt:lpstr>
      <vt:lpstr>Výhled růstu Německa a eurozóny</vt:lpstr>
      <vt:lpstr>Inflace v ČR v říjnu 2024</vt:lpstr>
      <vt:lpstr>Celková inflace</vt:lpstr>
      <vt:lpstr>Reálná ekonomická aktivita</vt:lpstr>
      <vt:lpstr>Trh práce</vt:lpstr>
      <vt:lpstr>Sazby a kurz</vt:lpstr>
      <vt:lpstr>Scénář hospodářského útlumu v eurozóně – předpoklady</vt:lpstr>
      <vt:lpstr>Scénář hospodářského útlumu v eurozóně – dopady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Michal Sada</dc:creator>
  <cp:lastModifiedBy>Holub Tomáš</cp:lastModifiedBy>
  <cp:revision>1022</cp:revision>
  <dcterms:created xsi:type="dcterms:W3CDTF">2020-01-08T08:09:07Z</dcterms:created>
  <dcterms:modified xsi:type="dcterms:W3CDTF">2024-11-27T11:25:07Z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