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334" r:id="rId3"/>
    <p:sldId id="320" r:id="rId4"/>
    <p:sldId id="333" r:id="rId5"/>
    <p:sldId id="335" r:id="rId6"/>
    <p:sldId id="332" r:id="rId7"/>
    <p:sldId id="331" r:id="rId8"/>
    <p:sldId id="330" r:id="rId9"/>
    <p:sldId id="329" r:id="rId10"/>
    <p:sldId id="328" r:id="rId11"/>
    <p:sldId id="327" r:id="rId12"/>
    <p:sldId id="325" r:id="rId13"/>
    <p:sldId id="326" r:id="rId14"/>
    <p:sldId id="324" r:id="rId15"/>
    <p:sldId id="323" r:id="rId16"/>
    <p:sldId id="322" r:id="rId17"/>
    <p:sldId id="344" r:id="rId18"/>
    <p:sldId id="357" r:id="rId19"/>
    <p:sldId id="359" r:id="rId20"/>
    <p:sldId id="360" r:id="rId21"/>
    <p:sldId id="358" r:id="rId22"/>
    <p:sldId id="356" r:id="rId23"/>
    <p:sldId id="321" r:id="rId24"/>
    <p:sldId id="343" r:id="rId25"/>
    <p:sldId id="340" r:id="rId26"/>
    <p:sldId id="345" r:id="rId27"/>
    <p:sldId id="346" r:id="rId28"/>
    <p:sldId id="347" r:id="rId29"/>
    <p:sldId id="348" r:id="rId30"/>
    <p:sldId id="339" r:id="rId31"/>
    <p:sldId id="338" r:id="rId32"/>
    <p:sldId id="336" r:id="rId33"/>
    <p:sldId id="337" r:id="rId34"/>
    <p:sldId id="350" r:id="rId35"/>
    <p:sldId id="351" r:id="rId36"/>
    <p:sldId id="355" r:id="rId37"/>
    <p:sldId id="352" r:id="rId38"/>
    <p:sldId id="354" r:id="rId39"/>
    <p:sldId id="353" r:id="rId40"/>
    <p:sldId id="313" r:id="rId4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ěk Otto" initials="DO" lastIdx="1" clrIdx="0">
    <p:extLst>
      <p:ext uri="{19B8F6BF-5375-455C-9EA6-DF929625EA0E}">
        <p15:presenceInfo xmlns:p15="http://schemas.microsoft.com/office/powerpoint/2012/main" userId="S-1-5-21-1004336348-1993962763-839522115-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FD8EE"/>
    <a:srgbClr val="212B7A"/>
    <a:srgbClr val="C70020"/>
    <a:srgbClr val="DE4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5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Dotazn&#237;kov&#225;%20akce\EURo%20ano%20&#269;i%20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Dotazn&#237;kov&#225;%20akce\EURo%20ano%20&#269;i%20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Dotazn&#237;kov&#225;%20akce\EURo%20ano%20&#269;i%20n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Dotazn&#237;kov&#225;%20akce\EURo%20ano%20&#269;i%20n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Dotazn&#237;kov&#225;%20akce\EURo%20ano%20&#269;i%20n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Dotazn&#237;kov&#225;%20akce\EURo%20ano%20&#269;i%20n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4-%2004%20Pardubice\Pr&#367;zku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4-%2004%20Pardubice\Pr&#367;zku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Dle počtu firem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0F-42BE-8922-AD1D96D0020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0F-42BE-8922-AD1D96D002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List1!$E$8:$F$8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List1!$E$10:$F$10</c:f>
              <c:numCache>
                <c:formatCode>0</c:formatCode>
                <c:ptCount val="2"/>
                <c:pt idx="0">
                  <c:v>80.950847457627106</c:v>
                </c:pt>
                <c:pt idx="1">
                  <c:v>19.049152542372894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0F-42BE-8922-AD1D96D00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Dle tržeb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16093342072473"/>
          <c:y val="0.28565653621126791"/>
          <c:w val="0.80957385451579611"/>
          <c:h val="0.429322287149510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D6-4A5D-B0E7-D6FF3871F64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D6-4A5D-B0E7-D6FF3871F641}"/>
              </c:ext>
            </c:extLst>
          </c:dPt>
          <c:dLbls>
            <c:dLbl>
              <c:idx val="0"/>
              <c:layout>
                <c:manualLayout>
                  <c:x val="0.11793521270773784"/>
                  <c:y val="-4.6782676828661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D6-4A5D-B0E7-D6FF3871F641}"/>
                </c:ext>
              </c:extLst>
            </c:dLbl>
            <c:dLbl>
              <c:idx val="1"/>
              <c:layout>
                <c:manualLayout>
                  <c:x val="-6.3803567122920374E-2"/>
                  <c:y val="2.886457057061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D6-4A5D-B0E7-D6FF3871F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List1!$G$8:$H$8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List1!$G$10:$H$10</c:f>
              <c:numCache>
                <c:formatCode>0</c:formatCode>
                <c:ptCount val="2"/>
                <c:pt idx="0" formatCode="General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D6-4A5D-B0E7-D6FF3871F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Mikropodniky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35-47E5-A077-C8B02DFD4E8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35-47E5-A077-C8B02DFD4E80}"/>
              </c:ext>
            </c:extLst>
          </c:dPt>
          <c:dLbls>
            <c:dLbl>
              <c:idx val="0"/>
              <c:layout>
                <c:manualLayout>
                  <c:x val="1.7716203932898869E-2"/>
                  <c:y val="-0.11499690775444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35-47E5-A077-C8B02DFD4E80}"/>
                </c:ext>
              </c:extLst>
            </c:dLbl>
            <c:dLbl>
              <c:idx val="1"/>
              <c:layout>
                <c:manualLayout>
                  <c:x val="-7.0556416728211209E-4"/>
                  <c:y val="-0.12522386569346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35-47E5-A077-C8B02DFD4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List1!$I$8:$J$8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List1!$I$10:$J$10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35-47E5-A077-C8B02DFD4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Malé podniky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68-4B99-B7AB-471E851B70B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68-4B99-B7AB-471E851B70B9}"/>
              </c:ext>
            </c:extLst>
          </c:dPt>
          <c:dLbls>
            <c:dLbl>
              <c:idx val="0"/>
              <c:layout>
                <c:manualLayout>
                  <c:x val="9.9758683444103505E-2"/>
                  <c:y val="-0.10061140314982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68-4B99-B7AB-471E851B70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List1!$K$8:$L$8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List1!$K$10:$L$10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68-4B99-B7AB-471E851B7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Střední podniky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5EC-4AD9-882A-DF3D96D60C3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5EC-4AD9-882A-DF3D96D60C30}"/>
              </c:ext>
            </c:extLst>
          </c:dPt>
          <c:dLbls>
            <c:dLbl>
              <c:idx val="0"/>
              <c:layout>
                <c:manualLayout>
                  <c:x val="0.15133384424677118"/>
                  <c:y val="-0.12988158142277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EC-4AD9-882A-DF3D96D60C30}"/>
                </c:ext>
              </c:extLst>
            </c:dLbl>
            <c:dLbl>
              <c:idx val="1"/>
              <c:layout>
                <c:manualLayout>
                  <c:x val="-0.10179841863620129"/>
                  <c:y val="1.1210805510004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EC-4AD9-882A-DF3D96D60C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List1!$M$8:$N$8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List1!$M$10:$N$10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EC-4AD9-882A-DF3D96D60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Velké podniky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53-4C67-87D2-29BE795B6BC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53-4C67-87D2-29BE795B6BC2}"/>
              </c:ext>
            </c:extLst>
          </c:dPt>
          <c:dLbls>
            <c:dLbl>
              <c:idx val="0"/>
              <c:layout>
                <c:manualLayout>
                  <c:x val="3.8296860564003041E-2"/>
                  <c:y val="-0.16532494004263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53-4C67-87D2-29BE795B6BC2}"/>
                </c:ext>
              </c:extLst>
            </c:dLbl>
            <c:dLbl>
              <c:idx val="1"/>
              <c:layout>
                <c:manualLayout>
                  <c:x val="-2.2604984423514815E-2"/>
                  <c:y val="-1.960928091155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53-4C67-87D2-29BE795B6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List1!$O$8:$P$8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List1!$O$10:$P$10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53-4C67-87D2-29BE795B6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SP - Chcete aby ČR přijala euro?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F8-4DEC-9237-D56CEB54153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F8-4DEC-9237-D56CEB54153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F8-4DEC-9237-D56CEB54153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F8-4DEC-9237-D56CEB541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'Svaz průmyslu'!$B$1:$C$1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'Svaz průmyslu'!$B$3:$C$3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F8-4DEC-9237-D56CEB541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 b="1"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SP - Za</a:t>
            </a:r>
            <a:r>
              <a:rPr lang="cs-CZ" baseline="0" dirty="0"/>
              <a:t> jak dlouho</a:t>
            </a:r>
            <a:r>
              <a:rPr lang="cs-CZ" dirty="0"/>
              <a:t>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39-451F-A55A-C007E608C54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39-451F-A55A-C007E608C54D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39-451F-A55A-C007E608C5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'Svaz průmyslu'!$A$4:$A$6</c:f>
              <c:strCache>
                <c:ptCount val="3"/>
                <c:pt idx="0">
                  <c:v>do 5 let</c:v>
                </c:pt>
                <c:pt idx="1">
                  <c:v>za 5-10 let</c:v>
                </c:pt>
                <c:pt idx="2">
                  <c:v>za 10 let</c:v>
                </c:pt>
              </c:strCache>
            </c:strRef>
          </c:cat>
          <c:val>
            <c:numRef>
              <c:f>'Svaz průmyslu'!$B$4:$B$6</c:f>
              <c:numCache>
                <c:formatCode>General</c:formatCode>
                <c:ptCount val="3"/>
                <c:pt idx="0">
                  <c:v>88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39-451F-A55A-C007E608C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 b="1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F740B-BA3C-45D1-ACB8-62F9BA711EEF}" type="datetimeFigureOut">
              <a:rPr lang="cs-CZ" smtClean="0"/>
              <a:t>24.04.2024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F14F-6F97-4EC7-A007-76764C34DF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45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D6744-38C4-4792-A1A9-39489995E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CC02A3-CFB3-40D4-B08A-1A1DE68D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4B6645-EE62-4832-94BF-DC2B35A5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BD89-E58C-4433-83CB-719092BF8ABC}" type="datetime1">
              <a:rPr lang="cs-CZ" smtClean="0"/>
              <a:t>24.04.2024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63147-4EC7-4A5D-B818-2B55FB5B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B082BD-68D0-4AE2-92F9-ABB641C0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46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E3B08-CDD0-48DF-B0C8-8511DBD4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527EF2-DF83-4C9A-B662-95510C1C7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2DAC47-11D5-459F-8499-FB91466E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3D64-B53B-4394-8926-E9EEA8FB5AC0}" type="datetime1">
              <a:rPr lang="cs-CZ" smtClean="0"/>
              <a:t>24.04.2024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B01973-1978-4588-8A18-625A3364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952237-5FDF-4ECF-BAE8-6C4E930D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7E1EC0-0A9D-4A2A-95AF-29447572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99A684-B1BA-43BC-823A-8AD54E9A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CFED7-3BFA-451E-8657-D611ECB7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828-A5F5-41E3-9F76-CE273AE6E3C3}" type="datetime1">
              <a:rPr lang="cs-CZ" smtClean="0"/>
              <a:t>24.04.2024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B689F-3F21-4640-A579-503512BF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51F5C8-B720-4CCC-BA03-60D24B88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4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7626A-E372-4659-9E09-C357429C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89462A-F174-4C6D-8B31-0B72C62B3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385D6E-89BE-4F4F-97F9-D4886FB4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E42F-F7B0-42E0-B019-3C70306F6E49}" type="datetime1">
              <a:rPr lang="cs-CZ" smtClean="0"/>
              <a:t>24.04.2024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8F3A6-99DF-455F-A14F-76082E33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C4CB99-ACC2-4290-8895-65299C4B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1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ECFCF-88B3-4539-82C7-6DC04FAB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64AB58-C69D-49A1-9D5F-874FE1584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E111E7-976F-407E-83EA-18202DAB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F19-3627-48C9-9382-152768034A5D}" type="datetime1">
              <a:rPr lang="cs-CZ" smtClean="0"/>
              <a:t>24.04.2024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F3C4CE-ED6C-49D3-80C7-5D4E5086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A032D4-058A-4790-A537-A120295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53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86CD8-2635-43EE-94E3-5A73904D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E06C5-62EF-4DA9-BB6E-86A498632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33D2A4-4E37-4B9B-9DA6-64340A285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21FD41-D2BC-4853-AFAD-FF82A699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D7E8-2C85-4F57-ADD2-7EC5E3C40367}" type="datetime1">
              <a:rPr lang="cs-CZ" smtClean="0"/>
              <a:t>24.04.2024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A85175-DA48-434E-9582-8BD5A76E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C74939-5082-4BB1-85EA-F311071E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6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97B57-B2F8-4F99-99A3-FABF660E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4D3A53-89F6-4B71-9BBE-6A65DAE0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2ADAD2-5201-404B-8620-EAAE533CD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97A0F7-0309-4E7B-BE50-1CF052423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81361C-5691-4712-80A9-4B72C140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C81695F-DD11-43B9-94F9-A45152D9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8D6F-5FF2-4482-95D3-31A6BD8DC329}" type="datetime1">
              <a:rPr lang="cs-CZ" smtClean="0"/>
              <a:t>24.04.2024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3D995C-F16E-4EE8-A729-92694EF8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3CDA83-B5E8-45F4-B7C8-40E96556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1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4547A-8E4E-4EB5-8845-422144F2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DE36D6-AAFC-43C6-A80D-6A189E75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C295-9E30-4991-8ECC-27F311977C7C}" type="datetime1">
              <a:rPr lang="cs-CZ" smtClean="0"/>
              <a:t>24.04.2024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7C033D-BEFC-462D-B2B9-F408E921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9ACE70-3C99-467E-A938-A5A2FC8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7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037EFD-FD5E-411D-ACFF-864B9072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94-BE47-46C3-99DF-1D531A04CD5F}" type="datetime1">
              <a:rPr lang="cs-CZ" smtClean="0"/>
              <a:t>24.04.2024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6C0EEE-5910-4F68-8D9A-BD8E9A7D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8CD97D-0BC9-4A91-BDCF-8E318D00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66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7EABF-941E-4808-A65B-5B725055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B624C-A963-45DC-BEAC-38582F01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F681F0-7051-49FE-855C-B68DCA6F4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EC83C9-11DD-4509-BFD6-5EE32EC2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908-3D7E-41F4-A237-21275E179EAE}" type="datetime1">
              <a:rPr lang="cs-CZ" smtClean="0"/>
              <a:t>24.04.2024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F1D0AB-65E5-4084-8727-7341CBC4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FA32AF-8DF5-4B19-8D8B-385C26DD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56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3B559-88C4-4DA0-94B1-B30F5780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3A2068-9C95-4BB3-BC0F-4156F820A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B3E04D-57C6-4F43-A4B7-4EA037F4A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EAA31F-3A5E-4976-B986-C6C27243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BB54-0F3B-473C-AC2E-FEEBB5A7E9FB}" type="datetime1">
              <a:rPr lang="cs-CZ" smtClean="0"/>
              <a:t>24.04.2024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2D0560-3417-479C-9CE6-230D261B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0E5F5C-784B-4F49-A665-1E6B6527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80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3E2E1F-712B-4CB7-BA9F-B3F5000D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F7B17A-BD8A-45F4-8DFA-322F96295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CC9651-7A9C-40AF-9772-DF4FF09C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38E6-78FF-47E4-B7F7-A546D5FA0F72}" type="datetime1">
              <a:rPr lang="cs-CZ" smtClean="0"/>
              <a:t>24.04.2024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775E4-C936-4E41-80BE-8B6B35176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0B84C-7B9C-4832-A29A-98BA490E8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9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lse.rs/hamle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eativecommons.org/licenses/by-nc-sa/3.0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so.net/zvirata-a-mladata/06DB4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fr/euros-monnaie-union-europ%C3%A9enne-38742/" TargetMode="Externa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Europa_202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visitavirtual.info/republica-checa/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eativecommons.org/licenses/by-nc-sa/3.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tx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A0ADE-A415-4180-8649-B3B89305C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357" y="319329"/>
            <a:ext cx="5109643" cy="4367720"/>
          </a:xfrm>
        </p:spPr>
        <p:txBody>
          <a:bodyPr anchor="b"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br>
              <a:rPr lang="cs-CZ" sz="72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72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 či NE 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A20B7A-5948-4A93-AB87-7F88DCD63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2903" y="5343806"/>
            <a:ext cx="5509098" cy="1540011"/>
          </a:xfrm>
        </p:spPr>
        <p:txBody>
          <a:bodyPr anchor="t">
            <a:noAutofit/>
          </a:bodyPr>
          <a:lstStyle/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Otto Daněk, MBE</a:t>
            </a:r>
          </a:p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2024 - 04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471DD-3B9B-43AA-9390-D1DB3AD88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r="15875"/>
          <a:stretch/>
        </p:blipFill>
        <p:spPr>
          <a:xfrm>
            <a:off x="0" y="-10192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6642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10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ED6000A-1801-87F6-5D8D-620634180E6F}"/>
              </a:ext>
            </a:extLst>
          </p:cNvPr>
          <p:cNvSpPr txBox="1"/>
          <p:nvPr/>
        </p:nvSpPr>
        <p:spPr>
          <a:xfrm>
            <a:off x="0" y="92413"/>
            <a:ext cx="12120664" cy="481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IV.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nelze se nepoučit ze zkušeností zejména Slovenska, kam euro přineslo zvýšení inflace, problémy průmyslu z důvodu výrazně silnějšího konverzního kurzu koruny než by odpovídalo realitě a střednědobou ztrátu konkurenceschopnosti.</a:t>
            </a:r>
          </a:p>
          <a:p>
            <a:pPr algn="ctr">
              <a:lnSpc>
                <a:spcPct val="2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0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11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D181E86-64FB-4385-D67B-33E7DB3357D8}"/>
              </a:ext>
            </a:extLst>
          </p:cNvPr>
          <p:cNvSpPr txBox="1"/>
          <p:nvPr/>
        </p:nvSpPr>
        <p:spPr>
          <a:xfrm>
            <a:off x="0" y="136525"/>
            <a:ext cx="12003932" cy="573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</a:t>
            </a:r>
          </a:p>
          <a:p>
            <a:pPr algn="ctr">
              <a:lnSpc>
                <a:spcPct val="200000"/>
              </a:lnSpc>
            </a:pPr>
            <a:r>
              <a:rPr lang="cs-CZ" sz="2400" b="1" u="sng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Asociace exportérů doporučuje s přijetím eura počkat do okamžiku, kdy se stabilizuje ekonomická situace u nás doma a ekonomika se dostane na růstovou trajektorii. Pak budeme moci vstoupit do eurozóny jako hrdý a rovnocenný partner členů tohoto klubu, ale rozhodnutí musí padnout pouze a jenom na základě odborné diskuse ekonomů a odborníků, kteří jsou znalí problému.</a:t>
            </a:r>
            <a:endParaRPr lang="cs-CZ" sz="24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01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12</a:t>
            </a:fld>
            <a:endParaRPr lang="cs-CZ" dirty="0"/>
          </a:p>
        </p:txBody>
      </p:sp>
      <p:pic>
        <p:nvPicPr>
          <p:cNvPr id="2052" name="Picture 4" descr="Maastricht view from the bridge to the city with monumental buildings.">
            <a:extLst>
              <a:ext uri="{FF2B5EF4-FFF2-40B4-BE49-F238E27FC236}">
                <a16:creationId xmlns:a16="http://schemas.microsoft.com/office/drawing/2014/main" id="{104158DE-7381-1827-010E-A85D23A1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756"/>
            <a:ext cx="12192000" cy="69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20774BF-39CD-F6C9-BDC1-D3E09AD80D34}"/>
              </a:ext>
            </a:extLst>
          </p:cNvPr>
          <p:cNvSpPr txBox="1"/>
          <p:nvPr/>
        </p:nvSpPr>
        <p:spPr>
          <a:xfrm>
            <a:off x="9315186" y="136525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  <a:latin typeface="Algerian" panose="04020705040A02060702" pitchFamily="82" charset="0"/>
              </a:rPr>
              <a:t>MAASTRICHT</a:t>
            </a:r>
          </a:p>
        </p:txBody>
      </p:sp>
    </p:spTree>
    <p:extLst>
      <p:ext uri="{BB962C8B-B14F-4D97-AF65-F5344CB8AC3E}">
        <p14:creationId xmlns:p14="http://schemas.microsoft.com/office/powerpoint/2010/main" val="125344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13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38980D-80CC-E63F-9FEF-CBCF3861C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394943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1806DC9-65B4-6C27-838E-31ED19725B9C}"/>
              </a:ext>
            </a:extLst>
          </p:cNvPr>
          <p:cNvSpPr txBox="1"/>
          <p:nvPr/>
        </p:nvSpPr>
        <p:spPr>
          <a:xfrm>
            <a:off x="1342417" y="262647"/>
            <a:ext cx="8081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Kritérium cenové stability – průměrná míra inflace 2023/12 (%)</a:t>
            </a:r>
          </a:p>
          <a:p>
            <a:endParaRPr lang="cs-CZ" b="1" dirty="0">
              <a:latin typeface="Arial Black" panose="020B0A04020102020204" pitchFamily="34" charset="0"/>
            </a:endParaRPr>
          </a:p>
          <a:p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(CZ neplní)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7EE23A-83AF-8FAF-FEEA-48D045DD2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49431"/>
            <a:ext cx="12191999" cy="26986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449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14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E67B0E5-4D8D-567E-7831-096192A4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85997"/>
            <a:ext cx="12072025" cy="2672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6229614-8222-E204-7DEE-D39121524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18599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19F0F52-0ACA-A303-7590-196C4F16E6EE}"/>
              </a:ext>
            </a:extLst>
          </p:cNvPr>
          <p:cNvSpPr txBox="1"/>
          <p:nvPr/>
        </p:nvSpPr>
        <p:spPr>
          <a:xfrm>
            <a:off x="3894659" y="79681"/>
            <a:ext cx="4809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Saldo ČR do r. 2023 </a:t>
            </a:r>
            <a:r>
              <a:rPr lang="cs-CZ" dirty="0">
                <a:solidFill>
                  <a:srgbClr val="FF0000"/>
                </a:solidFill>
                <a:latin typeface="Arial Black" panose="020B0A04020102020204" pitchFamily="34" charset="0"/>
              </a:rPr>
              <a:t>neplní</a:t>
            </a:r>
            <a:r>
              <a:rPr lang="cs-CZ" dirty="0">
                <a:latin typeface="Arial Black" panose="020B0A04020102020204" pitchFamily="34" charset="0"/>
              </a:rPr>
              <a:t>, dluh </a:t>
            </a:r>
            <a:r>
              <a:rPr lang="cs-CZ" dirty="0">
                <a:solidFill>
                  <a:srgbClr val="FF0000"/>
                </a:solidFill>
                <a:latin typeface="Arial Black" panose="020B0A04020102020204" pitchFamily="34" charset="0"/>
              </a:rPr>
              <a:t>plní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0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15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E69961-FD4D-2960-FE7E-88BACF71E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07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31A4F04-4792-BB3B-6937-48B82274B640}"/>
              </a:ext>
            </a:extLst>
          </p:cNvPr>
          <p:cNvSpPr txBox="1"/>
          <p:nvPr/>
        </p:nvSpPr>
        <p:spPr>
          <a:xfrm>
            <a:off x="1264595" y="248215"/>
            <a:ext cx="938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Dlouhodobé úrokové sazby 2022 – výnosy 10ti letých stát. dluhopisů (%)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1F22F89-397F-5274-BEBA-780CA9C313C1}"/>
              </a:ext>
            </a:extLst>
          </p:cNvPr>
          <p:cNvSpPr txBox="1"/>
          <p:nvPr/>
        </p:nvSpPr>
        <p:spPr>
          <a:xfrm>
            <a:off x="1538296" y="61754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(ČR neplnila)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FB77F1A-6126-F125-FBB4-6E9D7AD69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4576"/>
            <a:ext cx="12192000" cy="2813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1728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16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FFC7DD-6577-D027-3793-14514AD3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BE6E850-B0AD-929C-DB29-5D73A1A9BC99}"/>
              </a:ext>
            </a:extLst>
          </p:cNvPr>
          <p:cNvSpPr txBox="1"/>
          <p:nvPr/>
        </p:nvSpPr>
        <p:spPr>
          <a:xfrm>
            <a:off x="1206229" y="272375"/>
            <a:ext cx="868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Nominální kurz CZK/EUR – lze vyhodnocovat až po vstupu do ERM II</a:t>
            </a:r>
          </a:p>
        </p:txBody>
      </p:sp>
    </p:spTree>
    <p:extLst>
      <p:ext uri="{BB962C8B-B14F-4D97-AF65-F5344CB8AC3E}">
        <p14:creationId xmlns:p14="http://schemas.microsoft.com/office/powerpoint/2010/main" val="2485759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17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B479377-D7AA-B913-EC9A-EBD2FD5BED20}"/>
              </a:ext>
            </a:extLst>
          </p:cNvPr>
          <p:cNvSpPr txBox="1"/>
          <p:nvPr/>
        </p:nvSpPr>
        <p:spPr>
          <a:xfrm>
            <a:off x="2906601" y="207377"/>
            <a:ext cx="6378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dirty="0">
                <a:latin typeface="Arial Black" panose="020B0A04020102020204" pitchFamily="34" charset="0"/>
              </a:rPr>
              <a:t>Jak to vidí: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208A59-330F-9F65-3D1C-EA8B9E3E7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630" y="1445927"/>
            <a:ext cx="3686783" cy="51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59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18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C3EE9B5-C01F-A303-1475-D15766113762}"/>
              </a:ext>
            </a:extLst>
          </p:cNvPr>
          <p:cNvSpPr txBox="1"/>
          <p:nvPr/>
        </p:nvSpPr>
        <p:spPr>
          <a:xfrm>
            <a:off x="45395" y="827189"/>
            <a:ext cx="1210120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24.04.2023 byly zveřejněny výsledky průzkumu společnosti Deloitte mezi českými podniky, z něhož vyplývá, že České firmy by většinou uvítaly zavedení společné evropské měny v Česku. </a:t>
            </a:r>
          </a:p>
          <a:p>
            <a:endParaRPr lang="cs-CZ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cs-CZ" sz="2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ýhody přijetí eura: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odstranění kurzového rizika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snížení transakčních nákladů. Používám slovo „údajně“, protože </a:t>
            </a:r>
          </a:p>
          <a:p>
            <a:endParaRPr lang="cs-CZ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tento průzkum nekoresponduje s jinými průzkumy, podle kterých zhruba 80 % české veřejnosti euro naopak nechce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1877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19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8E8597F-2E34-1AC6-E785-7D61D5BA38E8}"/>
              </a:ext>
            </a:extLst>
          </p:cNvPr>
          <p:cNvSpPr txBox="1"/>
          <p:nvPr/>
        </p:nvSpPr>
        <p:spPr>
          <a:xfrm>
            <a:off x="239948" y="797510"/>
            <a:ext cx="1171210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Nevýhody přijetí eura (1):</a:t>
            </a:r>
            <a:endParaRPr lang="cs-CZ" sz="2800" b="0" i="0" u="sng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zvýšení cen způsobené „zaokrouhlováním“. </a:t>
            </a:r>
          </a:p>
          <a:p>
            <a:endParaRPr lang="cs-CZ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. c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 80% obyvatel euro odmítá. </a:t>
            </a:r>
          </a:p>
          <a:p>
            <a:endParaRPr lang="cs-CZ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existují 2 hlavní konvergenční kanály: cenová hladina a kurz. Zrušením jednoho (kurz) přeneseme transmisi plně na druhý (cenová hladina). Tím v řádu 1-2 desetiletí vytvoříme chronicky zvýšenou inflaci neboli jakýsi syndrom jižanských zemí. </a:t>
            </a:r>
          </a:p>
          <a:p>
            <a:endParaRPr lang="cs-CZ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důsledkem chronicky zvýšené inflace je potřeba vyšší úrovně úrokových sazeb než ve zbytku eurozóny. Vyšší úrokové sazby jsou ale nedosažitelné, protože se s eurem vzdáme autonomní monetární politiky. Nižší než optimální úroveň úrokových sazeb výrazně usnadňuje vládě zadlužení, takže dochází k chronickému zhoršování veřejných financí</a:t>
            </a:r>
          </a:p>
        </p:txBody>
      </p:sp>
    </p:spTree>
    <p:extLst>
      <p:ext uri="{BB962C8B-B14F-4D97-AF65-F5344CB8AC3E}">
        <p14:creationId xmlns:p14="http://schemas.microsoft.com/office/powerpoint/2010/main" val="76934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63E0B8-DD34-4443-C093-6C4CE7621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90720"/>
            <a:ext cx="12192000" cy="694872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24B2C57-11E9-4F4D-32C6-7CF89A49DD87}"/>
              </a:ext>
            </a:extLst>
          </p:cNvPr>
          <p:cNvSpPr txBox="1"/>
          <p:nvPr/>
        </p:nvSpPr>
        <p:spPr>
          <a:xfrm>
            <a:off x="6322978" y="29521"/>
            <a:ext cx="52052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i="1" dirty="0">
                <a:solidFill>
                  <a:srgbClr val="FFFF00"/>
                </a:solidFill>
                <a:latin typeface="Blackadder ITC" panose="04020505051007020D02" pitchFamily="82" charset="0"/>
              </a:rPr>
              <a:t>To be or not to be,</a:t>
            </a:r>
          </a:p>
          <a:p>
            <a:r>
              <a:rPr lang="cs-CZ" sz="4800" b="1" i="1" dirty="0">
                <a:solidFill>
                  <a:srgbClr val="FFFF00"/>
                </a:solidFill>
                <a:latin typeface="Blackadder ITC" panose="04020505051007020D02" pitchFamily="82" charset="0"/>
              </a:rPr>
              <a:t> that is the question ?</a:t>
            </a:r>
          </a:p>
          <a:p>
            <a:r>
              <a:rPr lang="cs-CZ" sz="3600" b="1" dirty="0">
                <a:solidFill>
                  <a:srgbClr val="FFFF00"/>
                </a:solidFill>
                <a:latin typeface="Arial Nova Light" panose="020B0304020202020204" pitchFamily="34" charset="0"/>
              </a:rPr>
              <a:t>Přijmout či nepřijmout € ?</a:t>
            </a:r>
          </a:p>
        </p:txBody>
      </p:sp>
    </p:spTree>
    <p:extLst>
      <p:ext uri="{BB962C8B-B14F-4D97-AF65-F5344CB8AC3E}">
        <p14:creationId xmlns:p14="http://schemas.microsoft.com/office/powerpoint/2010/main" val="304671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20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8E8597F-2E34-1AC6-E785-7D61D5BA38E8}"/>
              </a:ext>
            </a:extLst>
          </p:cNvPr>
          <p:cNvSpPr txBox="1"/>
          <p:nvPr/>
        </p:nvSpPr>
        <p:spPr>
          <a:xfrm>
            <a:off x="239948" y="992221"/>
            <a:ext cx="11712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Nevýhody přijetí eura (2):</a:t>
            </a:r>
          </a:p>
          <a:p>
            <a:endParaRPr lang="cs-CZ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tím, že se zruší kurzový transmisní kanál, rozejde se produktivita práce a mzdový vývoj. Produktivita roste stále stejně, ale nominální mzdy zrychlí. V důsledku klesá konkurenceschopnost. Pokles konkurenceschopnosti nutí firmy konkurovat nikoliv kvalitou a vysokou přidanou hodnotou, ale nízkou cenou. 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eboli dojde k přechodu od ekonomiky švýcarského typu (nízká inflace, vysoká přidaná hodnota, hi-tech, kvalifikovaná práce) k ekonomice jižanského až balkánského typu (vysoká inflace, nízká přidaná hodnota, využití nekvalifikované lidské práce). Takže v horizontu 1-2 desetiletí dojde k naprosté likvidaci naší tradiční průmyslové vyspělosti a neblahé strukturální změně české ekonomiky. </a:t>
            </a:r>
          </a:p>
        </p:txBody>
      </p:sp>
    </p:spTree>
    <p:extLst>
      <p:ext uri="{BB962C8B-B14F-4D97-AF65-F5344CB8AC3E}">
        <p14:creationId xmlns:p14="http://schemas.microsoft.com/office/powerpoint/2010/main" val="4075920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21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8E8597F-2E34-1AC6-E785-7D61D5BA38E8}"/>
              </a:ext>
            </a:extLst>
          </p:cNvPr>
          <p:cNvSpPr txBox="1"/>
          <p:nvPr/>
        </p:nvSpPr>
        <p:spPr>
          <a:xfrm>
            <a:off x="239948" y="1001948"/>
            <a:ext cx="117121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Nevýhody přijetí eura (3):</a:t>
            </a:r>
          </a:p>
          <a:p>
            <a:endParaRPr lang="cs-CZ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přijetím eura podstupujeme téměř jisté riziko zrušení hotovostního eura. A bezhotovostní euro je předstupněm k CBDC, tedy velmi nebezpečné digitální měně centrální banky.</a:t>
            </a:r>
          </a:p>
          <a:p>
            <a:r>
              <a:rPr lang="cs-CZ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7.</a:t>
            </a:r>
            <a:r>
              <a:rPr lang="cs-CZ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přijetí eura v podstatě znamená přijetí CBDC, které připravuje ECB. Jedná se o extrémně zneužitelnou technologii odpovídající logice čínských sociálních kreditů, která umožňuje absolutní elektronickou kontrolu nad identitou jednotlivce.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923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22</a:t>
            </a:fld>
            <a:endParaRPr lang="cs-CZ" dirty="0"/>
          </a:p>
        </p:txBody>
      </p:sp>
      <p:pic>
        <p:nvPicPr>
          <p:cNvPr id="2" name="Picture 6" descr="C:\Users\danek\AppData\Local\Microsoft\Windows\Temporary Internet Files\Content.IE5\AM1I8PN9\MC900391172[1].wmf">
            <a:extLst>
              <a:ext uri="{FF2B5EF4-FFF2-40B4-BE49-F238E27FC236}">
                <a16:creationId xmlns:a16="http://schemas.microsoft.com/office/drawing/2014/main" id="{B5656EBE-D0B3-58E8-4766-082F1255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10" y="2424193"/>
            <a:ext cx="3511685" cy="35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B479377-D7AA-B913-EC9A-EBD2FD5BED20}"/>
              </a:ext>
            </a:extLst>
          </p:cNvPr>
          <p:cNvSpPr txBox="1"/>
          <p:nvPr/>
        </p:nvSpPr>
        <p:spPr>
          <a:xfrm>
            <a:off x="2403138" y="845176"/>
            <a:ext cx="7556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latin typeface="Arial Black" panose="020B0A04020102020204" pitchFamily="34" charset="0"/>
              </a:rPr>
              <a:t>Několik zajímavostí</a:t>
            </a:r>
          </a:p>
        </p:txBody>
      </p:sp>
    </p:spTree>
    <p:extLst>
      <p:ext uri="{BB962C8B-B14F-4D97-AF65-F5344CB8AC3E}">
        <p14:creationId xmlns:p14="http://schemas.microsoft.com/office/powerpoint/2010/main" val="1453561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23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2A0CCAE-5C67-8AF8-48C2-F9AB01EE1EA5}"/>
              </a:ext>
            </a:extLst>
          </p:cNvPr>
          <p:cNvSpPr txBox="1"/>
          <p:nvPr/>
        </p:nvSpPr>
        <p:spPr>
          <a:xfrm>
            <a:off x="1038112" y="432670"/>
            <a:ext cx="10413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Arial Black" panose="020B0A04020102020204" pitchFamily="34" charset="0"/>
              </a:rPr>
              <a:t>Kdy bylo Euro poprvé použito pro hotovostní platby?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D11DAAE-1152-FF19-803E-EE125DE0F731}"/>
              </a:ext>
            </a:extLst>
          </p:cNvPr>
          <p:cNvSpPr txBox="1"/>
          <p:nvPr/>
        </p:nvSpPr>
        <p:spPr>
          <a:xfrm>
            <a:off x="4387840" y="2743200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>
                <a:latin typeface="Arial Black" panose="020B0A04020102020204" pitchFamily="34" charset="0"/>
              </a:rPr>
              <a:t>1.1.2002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532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24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17A4440-0951-4605-3CAB-D4778B14773C}"/>
              </a:ext>
            </a:extLst>
          </p:cNvPr>
          <p:cNvSpPr txBox="1"/>
          <p:nvPr/>
        </p:nvSpPr>
        <p:spPr>
          <a:xfrm>
            <a:off x="3125010" y="442768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latin typeface="Arial Black" panose="020B0A04020102020204" pitchFamily="34" charset="0"/>
              </a:rPr>
              <a:t>Co symbolizuje znak EURa ?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5E3069D-8640-1D04-0149-E83E09C3A5EA}"/>
              </a:ext>
            </a:extLst>
          </p:cNvPr>
          <p:cNvSpPr txBox="1"/>
          <p:nvPr/>
        </p:nvSpPr>
        <p:spPr>
          <a:xfrm>
            <a:off x="198994" y="2064802"/>
            <a:ext cx="112497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 Black" panose="020B0A04020102020204" pitchFamily="34" charset="0"/>
              </a:rPr>
              <a:t>Řecké písmeno epsilon jako odkaz na kolébku evropské civilizace</a:t>
            </a:r>
          </a:p>
          <a:p>
            <a:endParaRPr lang="cs-CZ" sz="2400" dirty="0">
              <a:latin typeface="Arial Black" panose="020B0A04020102020204" pitchFamily="34" charset="0"/>
            </a:endParaRPr>
          </a:p>
          <a:p>
            <a:r>
              <a:rPr lang="cs-CZ" sz="2400" dirty="0">
                <a:latin typeface="Arial Black" panose="020B0A04020102020204" pitchFamily="34" charset="0"/>
              </a:rPr>
              <a:t>Dvě rovnoběžné linie symbolizující stabilitu EURa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8501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25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853769-D71A-2AC9-4A6A-AF04F08B0634}"/>
              </a:ext>
            </a:extLst>
          </p:cNvPr>
          <p:cNvSpPr txBox="1"/>
          <p:nvPr/>
        </p:nvSpPr>
        <p:spPr>
          <a:xfrm>
            <a:off x="2149812" y="136525"/>
            <a:ext cx="9077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Arial Black" panose="020B0A04020102020204" pitchFamily="34" charset="0"/>
              </a:rPr>
              <a:t>Státy EU – eurozóna </a:t>
            </a:r>
            <a:r>
              <a:rPr lang="cs-CZ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(20 zemí - 343 mil. obyv.)</a:t>
            </a:r>
          </a:p>
        </p:txBody>
      </p:sp>
      <p:pic>
        <p:nvPicPr>
          <p:cNvPr id="3074" name="Picture 2" descr="vlajka Belgie">
            <a:extLst>
              <a:ext uri="{FF2B5EF4-FFF2-40B4-BE49-F238E27FC236}">
                <a16:creationId xmlns:a16="http://schemas.microsoft.com/office/drawing/2014/main" id="{EBB0237C-9E9D-E66D-B697-31A71E98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0" y="1056261"/>
            <a:ext cx="1566964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lajka Estonska">
            <a:extLst>
              <a:ext uri="{FF2B5EF4-FFF2-40B4-BE49-F238E27FC236}">
                <a16:creationId xmlns:a16="http://schemas.microsoft.com/office/drawing/2014/main" id="{1285C419-8511-6417-FA69-D9D89BE0A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83" y="1056262"/>
            <a:ext cx="1450232" cy="990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lajka Finska">
            <a:extLst>
              <a:ext uri="{FF2B5EF4-FFF2-40B4-BE49-F238E27FC236}">
                <a16:creationId xmlns:a16="http://schemas.microsoft.com/office/drawing/2014/main" id="{EF5ED012-71E2-A67E-7C3D-DEEB8B2F1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00" y="1056262"/>
            <a:ext cx="1536971" cy="990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lajka Francie">
            <a:extLst>
              <a:ext uri="{FF2B5EF4-FFF2-40B4-BE49-F238E27FC236}">
                <a16:creationId xmlns:a16="http://schemas.microsoft.com/office/drawing/2014/main" id="{9CE90548-1892-B925-0B6A-C4DDD6226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17" y="1056263"/>
            <a:ext cx="1536970" cy="9905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lajka Chorvatska">
            <a:extLst>
              <a:ext uri="{FF2B5EF4-FFF2-40B4-BE49-F238E27FC236}">
                <a16:creationId xmlns:a16="http://schemas.microsoft.com/office/drawing/2014/main" id="{D3CC53B5-5BFA-82E3-185F-E1E7AAC3B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56261"/>
            <a:ext cx="1536971" cy="990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lajka Irska">
            <a:extLst>
              <a:ext uri="{FF2B5EF4-FFF2-40B4-BE49-F238E27FC236}">
                <a16:creationId xmlns:a16="http://schemas.microsoft.com/office/drawing/2014/main" id="{F86D1D17-CACA-D00D-CC77-1DE53954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0" y="2588773"/>
            <a:ext cx="1566964" cy="8402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vlajka Itálie">
            <a:extLst>
              <a:ext uri="{FF2B5EF4-FFF2-40B4-BE49-F238E27FC236}">
                <a16:creationId xmlns:a16="http://schemas.microsoft.com/office/drawing/2014/main" id="{1870CC20-6057-83A4-EECC-1CC942A6A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83" y="2509736"/>
            <a:ext cx="1430380" cy="919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vlajka Kypru">
            <a:extLst>
              <a:ext uri="{FF2B5EF4-FFF2-40B4-BE49-F238E27FC236}">
                <a16:creationId xmlns:a16="http://schemas.microsoft.com/office/drawing/2014/main" id="{78480F8D-F757-EA20-31FF-E47EF8424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81" y="2438399"/>
            <a:ext cx="1536971" cy="990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vlajka Litvy">
            <a:extLst>
              <a:ext uri="{FF2B5EF4-FFF2-40B4-BE49-F238E27FC236}">
                <a16:creationId xmlns:a16="http://schemas.microsoft.com/office/drawing/2014/main" id="{6513C629-206A-BBA0-25AB-142C09B3C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16" y="2438399"/>
            <a:ext cx="1536969" cy="9905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vlajka Lotyšska">
            <a:extLst>
              <a:ext uri="{FF2B5EF4-FFF2-40B4-BE49-F238E27FC236}">
                <a16:creationId xmlns:a16="http://schemas.microsoft.com/office/drawing/2014/main" id="{643AC6B1-60BE-163F-0875-D8FD3260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249" y="2437385"/>
            <a:ext cx="1467922" cy="9905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vlajka Lucemburska">
            <a:extLst>
              <a:ext uri="{FF2B5EF4-FFF2-40B4-BE49-F238E27FC236}">
                <a16:creationId xmlns:a16="http://schemas.microsoft.com/office/drawing/2014/main" id="{75AF0770-935F-1231-28D5-AB73A0B34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0" y="3970912"/>
            <a:ext cx="1566964" cy="840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vlajka Malty">
            <a:extLst>
              <a:ext uri="{FF2B5EF4-FFF2-40B4-BE49-F238E27FC236}">
                <a16:creationId xmlns:a16="http://schemas.microsoft.com/office/drawing/2014/main" id="{A4B469B0-4D0A-E509-D6EB-F98B4959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83" y="3970911"/>
            <a:ext cx="1450232" cy="8402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vlajka Německa">
            <a:extLst>
              <a:ext uri="{FF2B5EF4-FFF2-40B4-BE49-F238E27FC236}">
                <a16:creationId xmlns:a16="http://schemas.microsoft.com/office/drawing/2014/main" id="{CC5803F3-C3C6-DE81-1F49-19016378A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82" y="3970908"/>
            <a:ext cx="1536970" cy="8402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vlajka Nizozemska">
            <a:extLst>
              <a:ext uri="{FF2B5EF4-FFF2-40B4-BE49-F238E27FC236}">
                <a16:creationId xmlns:a16="http://schemas.microsoft.com/office/drawing/2014/main" id="{60C383BB-EF9B-2007-008B-77E3A6597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09" y="3970907"/>
            <a:ext cx="1614076" cy="8402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vlajka Portugalska">
            <a:extLst>
              <a:ext uri="{FF2B5EF4-FFF2-40B4-BE49-F238E27FC236}">
                <a16:creationId xmlns:a16="http://schemas.microsoft.com/office/drawing/2014/main" id="{8FAE444F-C4DE-C292-00BE-9430434E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5" y="3970907"/>
            <a:ext cx="1375046" cy="8402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vlajka Rakouska">
            <a:extLst>
              <a:ext uri="{FF2B5EF4-FFF2-40B4-BE49-F238E27FC236}">
                <a16:creationId xmlns:a16="http://schemas.microsoft.com/office/drawing/2014/main" id="{F6BA4817-1512-DE27-629C-13302331A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0" y="5420739"/>
            <a:ext cx="1495646" cy="840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vlajka Řecka">
            <a:extLst>
              <a:ext uri="{FF2B5EF4-FFF2-40B4-BE49-F238E27FC236}">
                <a16:creationId xmlns:a16="http://schemas.microsoft.com/office/drawing/2014/main" id="{D175BB7E-24B0-C7D2-56EC-E62DE997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83" y="5420738"/>
            <a:ext cx="1430380" cy="840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vlajka Slovenska">
            <a:extLst>
              <a:ext uri="{FF2B5EF4-FFF2-40B4-BE49-F238E27FC236}">
                <a16:creationId xmlns:a16="http://schemas.microsoft.com/office/drawing/2014/main" id="{BBE00473-B40F-74FA-3641-132C75F7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81" y="5420736"/>
            <a:ext cx="1536969" cy="8402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vlajka Slovinska">
            <a:extLst>
              <a:ext uri="{FF2B5EF4-FFF2-40B4-BE49-F238E27FC236}">
                <a16:creationId xmlns:a16="http://schemas.microsoft.com/office/drawing/2014/main" id="{8F9B1091-5ED9-456B-9575-6E8F4FA8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09" y="5420735"/>
            <a:ext cx="1614076" cy="8402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vlajka Španělska">
            <a:extLst>
              <a:ext uri="{FF2B5EF4-FFF2-40B4-BE49-F238E27FC236}">
                <a16:creationId xmlns:a16="http://schemas.microsoft.com/office/drawing/2014/main" id="{1DF32A1E-5CC7-DEA2-B280-242CC0B2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965" y="5354062"/>
            <a:ext cx="1394206" cy="906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ovéPole 70">
            <a:extLst>
              <a:ext uri="{FF2B5EF4-FFF2-40B4-BE49-F238E27FC236}">
                <a16:creationId xmlns:a16="http://schemas.microsoft.com/office/drawing/2014/main" id="{EFFB0F20-8509-8284-D07B-E27B1D919455}"/>
              </a:ext>
            </a:extLst>
          </p:cNvPr>
          <p:cNvSpPr txBox="1"/>
          <p:nvPr/>
        </p:nvSpPr>
        <p:spPr>
          <a:xfrm>
            <a:off x="990271" y="2099308"/>
            <a:ext cx="1013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B                            EST                          FIN                          F                            HR</a:t>
            </a: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18C99805-429E-E924-FBD3-D10E543E8486}"/>
              </a:ext>
            </a:extLst>
          </p:cNvPr>
          <p:cNvSpPr txBox="1"/>
          <p:nvPr/>
        </p:nvSpPr>
        <p:spPr>
          <a:xfrm>
            <a:off x="897905" y="3520434"/>
            <a:ext cx="1022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IRL                            I                            CY                            LT                           LV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85CA01EB-93E1-7058-E104-79C3B6E3A86A}"/>
              </a:ext>
            </a:extLst>
          </p:cNvPr>
          <p:cNvSpPr txBox="1"/>
          <p:nvPr/>
        </p:nvSpPr>
        <p:spPr>
          <a:xfrm>
            <a:off x="1021074" y="4892286"/>
            <a:ext cx="1002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L                              M                            D                             NL                           P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7584EB98-E547-817E-16DE-E6BEBCCBF6E7}"/>
              </a:ext>
            </a:extLst>
          </p:cNvPr>
          <p:cNvSpPr txBox="1"/>
          <p:nvPr/>
        </p:nvSpPr>
        <p:spPr>
          <a:xfrm>
            <a:off x="990271" y="6352143"/>
            <a:ext cx="992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A                             GR                         SK                            SLO                        E</a:t>
            </a:r>
          </a:p>
        </p:txBody>
      </p:sp>
    </p:spTree>
    <p:extLst>
      <p:ext uri="{BB962C8B-B14F-4D97-AF65-F5344CB8AC3E}">
        <p14:creationId xmlns:p14="http://schemas.microsoft.com/office/powerpoint/2010/main" val="3075583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26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853769-D71A-2AC9-4A6A-AF04F08B0634}"/>
              </a:ext>
            </a:extLst>
          </p:cNvPr>
          <p:cNvSpPr txBox="1"/>
          <p:nvPr/>
        </p:nvSpPr>
        <p:spPr>
          <a:xfrm>
            <a:off x="4348263" y="141504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Arial Black" panose="020B0A04020102020204" pitchFamily="34" charset="0"/>
              </a:rPr>
              <a:t>Státy EU – ERM II</a:t>
            </a:r>
          </a:p>
        </p:txBody>
      </p:sp>
      <p:pic>
        <p:nvPicPr>
          <p:cNvPr id="4098" name="Picture 2" descr="vlajka Dánska">
            <a:extLst>
              <a:ext uri="{FF2B5EF4-FFF2-40B4-BE49-F238E27FC236}">
                <a16:creationId xmlns:a16="http://schemas.microsoft.com/office/drawing/2014/main" id="{D4BA2E5C-11D1-3940-A6B3-E196925F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611" y="1609421"/>
            <a:ext cx="4019189" cy="2588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lajka Bulharska">
            <a:extLst>
              <a:ext uri="{FF2B5EF4-FFF2-40B4-BE49-F238E27FC236}">
                <a16:creationId xmlns:a16="http://schemas.microsoft.com/office/drawing/2014/main" id="{12CA950B-D490-A663-FE3B-718D3EF3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4" y="1682123"/>
            <a:ext cx="3708061" cy="24616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574DF38-5A4E-1C9B-BD6E-99FC0B32AF47}"/>
              </a:ext>
            </a:extLst>
          </p:cNvPr>
          <p:cNvSpPr txBox="1"/>
          <p:nvPr/>
        </p:nvSpPr>
        <p:spPr>
          <a:xfrm>
            <a:off x="2791838" y="4319081"/>
            <a:ext cx="693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BG                                                                            DK</a:t>
            </a:r>
          </a:p>
        </p:txBody>
      </p:sp>
    </p:spTree>
    <p:extLst>
      <p:ext uri="{BB962C8B-B14F-4D97-AF65-F5344CB8AC3E}">
        <p14:creationId xmlns:p14="http://schemas.microsoft.com/office/powerpoint/2010/main" val="4165515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27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853769-D71A-2AC9-4A6A-AF04F08B0634}"/>
              </a:ext>
            </a:extLst>
          </p:cNvPr>
          <p:cNvSpPr txBox="1"/>
          <p:nvPr/>
        </p:nvSpPr>
        <p:spPr>
          <a:xfrm>
            <a:off x="1327458" y="87718"/>
            <a:ext cx="930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Arial Black" panose="020B0A04020102020204" pitchFamily="34" charset="0"/>
              </a:rPr>
              <a:t>Státy EU – vlastní měna </a:t>
            </a:r>
            <a:r>
              <a:rPr lang="cs-CZ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(7 zemí - 68 mil. obyv.)</a:t>
            </a:r>
          </a:p>
        </p:txBody>
      </p:sp>
      <p:pic>
        <p:nvPicPr>
          <p:cNvPr id="3" name="Picture 2" descr="vlajka Dánska">
            <a:extLst>
              <a:ext uri="{FF2B5EF4-FFF2-40B4-BE49-F238E27FC236}">
                <a16:creationId xmlns:a16="http://schemas.microsoft.com/office/drawing/2014/main" id="{BCE6854F-FEC8-E6FA-3719-5E017CD3C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14" y="1361364"/>
            <a:ext cx="2359954" cy="15015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lajka Bulharska">
            <a:extLst>
              <a:ext uri="{FF2B5EF4-FFF2-40B4-BE49-F238E27FC236}">
                <a16:creationId xmlns:a16="http://schemas.microsoft.com/office/drawing/2014/main" id="{B48E0453-7881-5DC1-2FC0-C6C05917B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9" y="1361365"/>
            <a:ext cx="2359954" cy="15666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lajka Česka">
            <a:extLst>
              <a:ext uri="{FF2B5EF4-FFF2-40B4-BE49-F238E27FC236}">
                <a16:creationId xmlns:a16="http://schemas.microsoft.com/office/drawing/2014/main" id="{BD8A7B1B-35D2-2A79-3000-47D309EE7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96" y="1361363"/>
            <a:ext cx="2359954" cy="15015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lajka Maďarska">
            <a:extLst>
              <a:ext uri="{FF2B5EF4-FFF2-40B4-BE49-F238E27FC236}">
                <a16:creationId xmlns:a16="http://schemas.microsoft.com/office/drawing/2014/main" id="{C156309C-3672-7C4B-0303-3E21B7D04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94" y="1361364"/>
            <a:ext cx="2096716" cy="15015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lajka Polska">
            <a:extLst>
              <a:ext uri="{FF2B5EF4-FFF2-40B4-BE49-F238E27FC236}">
                <a16:creationId xmlns:a16="http://schemas.microsoft.com/office/drawing/2014/main" id="{DCE9F64E-C6AD-0BB8-63DE-10F6817A0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9" y="3905656"/>
            <a:ext cx="2359954" cy="15666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lajka Rumunska">
            <a:extLst>
              <a:ext uri="{FF2B5EF4-FFF2-40B4-BE49-F238E27FC236}">
                <a16:creationId xmlns:a16="http://schemas.microsoft.com/office/drawing/2014/main" id="{CCFCC448-DE58-43DD-BFAB-436804FD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95" y="3905656"/>
            <a:ext cx="2359953" cy="15666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lajka Švédska">
            <a:extLst>
              <a:ext uri="{FF2B5EF4-FFF2-40B4-BE49-F238E27FC236}">
                <a16:creationId xmlns:a16="http://schemas.microsoft.com/office/drawing/2014/main" id="{20D59E54-5B4E-6AEC-AFF8-583A02E6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09" y="3905656"/>
            <a:ext cx="2359953" cy="15666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A45BE07-9F2A-FC98-4FFB-A3EDDE7DC5CB}"/>
              </a:ext>
            </a:extLst>
          </p:cNvPr>
          <p:cNvSpPr txBox="1"/>
          <p:nvPr/>
        </p:nvSpPr>
        <p:spPr>
          <a:xfrm>
            <a:off x="416382" y="2952344"/>
            <a:ext cx="1036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            BG                                                  CZ                                                         DK                                                     HU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48DF70B-3BC4-D21F-7701-47C8CC4C53E4}"/>
              </a:ext>
            </a:extLst>
          </p:cNvPr>
          <p:cNvSpPr txBox="1"/>
          <p:nvPr/>
        </p:nvSpPr>
        <p:spPr>
          <a:xfrm>
            <a:off x="1031132" y="5496635"/>
            <a:ext cx="646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PL                                                        RO                                                 SE</a:t>
            </a:r>
          </a:p>
        </p:txBody>
      </p:sp>
    </p:spTree>
    <p:extLst>
      <p:ext uri="{BB962C8B-B14F-4D97-AF65-F5344CB8AC3E}">
        <p14:creationId xmlns:p14="http://schemas.microsoft.com/office/powerpoint/2010/main" val="154459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28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853769-D71A-2AC9-4A6A-AF04F08B0634}"/>
              </a:ext>
            </a:extLst>
          </p:cNvPr>
          <p:cNvSpPr txBox="1"/>
          <p:nvPr/>
        </p:nvSpPr>
        <p:spPr>
          <a:xfrm>
            <a:off x="12264" y="136525"/>
            <a:ext cx="11909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Arial Black" panose="020B0A04020102020204" pitchFamily="34" charset="0"/>
              </a:rPr>
              <a:t>Státy a územní celky mimo EU – platící € </a:t>
            </a:r>
            <a:r>
              <a:rPr lang="cs-CZ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(9 zemí 1,3 mil. obyv.)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8C07AA-7213-8F82-BC88-FF17CF6B5B5C}"/>
              </a:ext>
            </a:extLst>
          </p:cNvPr>
          <p:cNvSpPr txBox="1"/>
          <p:nvPr/>
        </p:nvSpPr>
        <p:spPr>
          <a:xfrm>
            <a:off x="359923" y="1799618"/>
            <a:ext cx="117007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 Black" panose="020B0A04020102020204" pitchFamily="34" charset="0"/>
              </a:rPr>
              <a:t>Monako     San Marino     Vatikán     Andorra     Kosovo     Černá Hora</a:t>
            </a:r>
          </a:p>
          <a:p>
            <a:endParaRPr lang="cs-CZ" sz="2400" dirty="0">
              <a:latin typeface="Arial Black" panose="020B0A04020102020204" pitchFamily="34" charset="0"/>
            </a:endParaRPr>
          </a:p>
          <a:p>
            <a:endParaRPr lang="cs-CZ" sz="2400" dirty="0">
              <a:latin typeface="Arial Black" panose="020B0A04020102020204" pitchFamily="34" charset="0"/>
            </a:endParaRPr>
          </a:p>
          <a:p>
            <a:r>
              <a:rPr lang="cs-CZ" sz="2400" dirty="0">
                <a:latin typeface="Arial Black" panose="020B0A04020102020204" pitchFamily="34" charset="0"/>
              </a:rPr>
              <a:t>Svatý Bartoloměj (FR)     Saint Pierre Miquelon (FR)</a:t>
            </a:r>
          </a:p>
          <a:p>
            <a:endParaRPr lang="cs-CZ" sz="2400" dirty="0">
              <a:latin typeface="Arial Black" panose="020B0A04020102020204" pitchFamily="34" charset="0"/>
            </a:endParaRPr>
          </a:p>
          <a:p>
            <a:endParaRPr lang="cs-CZ" sz="2400" dirty="0">
              <a:latin typeface="Arial Black" panose="020B0A04020102020204" pitchFamily="34" charset="0"/>
            </a:endParaRPr>
          </a:p>
          <a:p>
            <a:r>
              <a:rPr lang="cs-CZ" sz="2400" dirty="0">
                <a:latin typeface="Arial Black" panose="020B0A04020102020204" pitchFamily="34" charset="0"/>
              </a:rPr>
              <a:t>Akrotiny a Dekalia (CY, GB)</a:t>
            </a:r>
          </a:p>
        </p:txBody>
      </p:sp>
    </p:spTree>
    <p:extLst>
      <p:ext uri="{BB962C8B-B14F-4D97-AF65-F5344CB8AC3E}">
        <p14:creationId xmlns:p14="http://schemas.microsoft.com/office/powerpoint/2010/main" val="2087020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29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853769-D71A-2AC9-4A6A-AF04F08B0634}"/>
              </a:ext>
            </a:extLst>
          </p:cNvPr>
          <p:cNvSpPr txBox="1"/>
          <p:nvPr/>
        </p:nvSpPr>
        <p:spPr>
          <a:xfrm>
            <a:off x="398834" y="240040"/>
            <a:ext cx="1157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Arial Black" panose="020B0A04020102020204" pitchFamily="34" charset="0"/>
              </a:rPr>
              <a:t>Státy s měnami navázanými na € </a:t>
            </a:r>
            <a:r>
              <a:rPr lang="cs-CZ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(22 zemí - 104 mil. obyv.)</a:t>
            </a:r>
            <a:endParaRPr lang="cs-CZ" sz="2800" b="1" dirty="0">
              <a:latin typeface="Arial Black" panose="020B0A040201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8C07AA-7213-8F82-BC88-FF17CF6B5B5C}"/>
              </a:ext>
            </a:extLst>
          </p:cNvPr>
          <p:cNvSpPr txBox="1"/>
          <p:nvPr/>
        </p:nvSpPr>
        <p:spPr>
          <a:xfrm>
            <a:off x="398834" y="1720840"/>
            <a:ext cx="118903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 Black" panose="020B0A04020102020204" pitchFamily="34" charset="0"/>
              </a:rPr>
              <a:t>Bosna a Hercegovina</a:t>
            </a:r>
          </a:p>
          <a:p>
            <a:endParaRPr lang="cs-CZ" sz="2400" dirty="0">
              <a:latin typeface="Arial Black" panose="020B0A04020102020204" pitchFamily="34" charset="0"/>
            </a:endParaRPr>
          </a:p>
          <a:p>
            <a:r>
              <a:rPr lang="cs-CZ" sz="2400" dirty="0">
                <a:latin typeface="Arial Black" panose="020B0A04020102020204" pitchFamily="34" charset="0"/>
              </a:rPr>
              <a:t>ČAD,  Benin,  Burkina Faso,  Gabon, Guinea Bissau,  Kamerun,  Kongo</a:t>
            </a:r>
          </a:p>
          <a:p>
            <a:r>
              <a:rPr lang="cs-CZ" sz="2400" dirty="0">
                <a:latin typeface="Arial Black" panose="020B0A04020102020204" pitchFamily="34" charset="0"/>
              </a:rPr>
              <a:t>Mali,  Niger,  Pobřeží slonoviny,  Rovníková Guinea,   Senegal,</a:t>
            </a:r>
          </a:p>
          <a:p>
            <a:r>
              <a:rPr lang="cs-CZ" sz="2400" dirty="0">
                <a:latin typeface="Arial Black" panose="020B0A04020102020204" pitchFamily="34" charset="0"/>
              </a:rPr>
              <a:t>Středoafrická republika, Togo</a:t>
            </a:r>
          </a:p>
          <a:p>
            <a:endParaRPr lang="cs-CZ" sz="2400" dirty="0">
              <a:latin typeface="Arial Black" panose="020B0A04020102020204" pitchFamily="34" charset="0"/>
            </a:endParaRPr>
          </a:p>
          <a:p>
            <a:r>
              <a:rPr lang="cs-CZ" sz="2400" dirty="0">
                <a:latin typeface="Arial Black" panose="020B0A04020102020204" pitchFamily="34" charset="0"/>
              </a:rPr>
              <a:t>Francouzská Polynésie,  Nová Kaledonie,  Walis a Futuna</a:t>
            </a:r>
          </a:p>
          <a:p>
            <a:endParaRPr lang="cs-CZ" sz="2400" dirty="0">
              <a:latin typeface="Arial Black" panose="020B0A04020102020204" pitchFamily="34" charset="0"/>
            </a:endParaRPr>
          </a:p>
          <a:p>
            <a:r>
              <a:rPr lang="cs-CZ" sz="2400" dirty="0">
                <a:latin typeface="Arial Black" panose="020B0A04020102020204" pitchFamily="34" charset="0"/>
              </a:rPr>
              <a:t>Komory,   Kapverdy,  Svatý Tomáš,  Princův ostrov</a:t>
            </a:r>
          </a:p>
        </p:txBody>
      </p:sp>
    </p:spTree>
    <p:extLst>
      <p:ext uri="{BB962C8B-B14F-4D97-AF65-F5344CB8AC3E}">
        <p14:creationId xmlns:p14="http://schemas.microsoft.com/office/powerpoint/2010/main" val="280833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</a:t>
            </a:fld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93524F5-509C-DB71-0689-779D591568BD}"/>
              </a:ext>
            </a:extLst>
          </p:cNvPr>
          <p:cNvSpPr txBox="1"/>
          <p:nvPr/>
        </p:nvSpPr>
        <p:spPr>
          <a:xfrm>
            <a:off x="4914088" y="4363454"/>
            <a:ext cx="3696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hlinkClick r:id="rId2" tooltip="https://creativecommons.org/licenses/by-nc-sa/3.0/"/>
              </a:rPr>
              <a:t>C</a:t>
            </a:r>
            <a:endParaRPr lang="cs-CZ" sz="9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889FF22-B6C9-458B-7000-54FD74E02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2003034"/>
            <a:ext cx="4482829" cy="4925461"/>
          </a:xfrm>
          <a:prstGeom prst="rect">
            <a:avLst/>
          </a:prstGeom>
        </p:spPr>
      </p:pic>
      <p:sp>
        <p:nvSpPr>
          <p:cNvPr id="17" name="Řečová bublina: oválný bublinový popisek 16">
            <a:extLst>
              <a:ext uri="{FF2B5EF4-FFF2-40B4-BE49-F238E27FC236}">
                <a16:creationId xmlns:a16="http://schemas.microsoft.com/office/drawing/2014/main" id="{EF571BCD-BB0B-F5D3-30D6-A67E7276726E}"/>
              </a:ext>
            </a:extLst>
          </p:cNvPr>
          <p:cNvSpPr/>
          <p:nvPr/>
        </p:nvSpPr>
        <p:spPr>
          <a:xfrm>
            <a:off x="3998068" y="116732"/>
            <a:ext cx="3774331" cy="163424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Špatně položená otázka !!!</a:t>
            </a:r>
          </a:p>
        </p:txBody>
      </p:sp>
    </p:spTree>
    <p:extLst>
      <p:ext uri="{BB962C8B-B14F-4D97-AF65-F5344CB8AC3E}">
        <p14:creationId xmlns:p14="http://schemas.microsoft.com/office/powerpoint/2010/main" val="919147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30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6CE68ED-A89B-FADD-2DBF-B4B23D687D26}"/>
              </a:ext>
            </a:extLst>
          </p:cNvPr>
          <p:cNvSpPr txBox="1"/>
          <p:nvPr/>
        </p:nvSpPr>
        <p:spPr>
          <a:xfrm>
            <a:off x="0" y="1498060"/>
            <a:ext cx="12003927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200" b="1" dirty="0"/>
              <a:t>Nejslabší koruna: 25.03.1999 hodnota 38,600 Kč/€</a:t>
            </a:r>
          </a:p>
          <a:p>
            <a:endParaRPr lang="cs-CZ" sz="4200" b="1" dirty="0"/>
          </a:p>
          <a:p>
            <a:endParaRPr lang="cs-CZ" sz="4200" b="1" dirty="0"/>
          </a:p>
          <a:p>
            <a:r>
              <a:rPr lang="cs-CZ" sz="4200" b="1" dirty="0"/>
              <a:t>Nejsilnější koruna: 21.07.2008 hodnota 22,970 CZK/€</a:t>
            </a:r>
          </a:p>
          <a:p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577107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31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CF3F72-ECE6-17FE-AF86-278E05C0E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06162" y="2405365"/>
            <a:ext cx="3714953" cy="371495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E23EE5E-3B04-F060-E5C3-A2E4B6C91BF8}"/>
              </a:ext>
            </a:extLst>
          </p:cNvPr>
          <p:cNvSpPr txBox="1"/>
          <p:nvPr/>
        </p:nvSpPr>
        <p:spPr>
          <a:xfrm>
            <a:off x="2237362" y="118677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44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A8ECDC-FC68-7AC8-CA38-2FB1FAE4CB0F}"/>
              </a:ext>
            </a:extLst>
          </p:cNvPr>
          <p:cNvSpPr txBox="1"/>
          <p:nvPr/>
        </p:nvSpPr>
        <p:spPr>
          <a:xfrm>
            <a:off x="3822970" y="408562"/>
            <a:ext cx="51360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b="1" dirty="0"/>
              <a:t>Chcete mě?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CF00482-3DA5-D069-416E-A39D4F1EA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70887" y="2328992"/>
            <a:ext cx="3793351" cy="378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99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32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8CF517A-356F-8D07-F84F-781FB84A4D28}"/>
              </a:ext>
            </a:extLst>
          </p:cNvPr>
          <p:cNvSpPr txBox="1"/>
          <p:nvPr/>
        </p:nvSpPr>
        <p:spPr>
          <a:xfrm>
            <a:off x="700819" y="107680"/>
            <a:ext cx="112171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/>
              <a:t>Průzkum AE k přijetí €: 2023 – 02 (59 firem)</a:t>
            </a:r>
          </a:p>
          <a:p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3995825-B9C5-A4BC-1D1D-21EB057CF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646008"/>
              </p:ext>
            </p:extLst>
          </p:nvPr>
        </p:nvGraphicFramePr>
        <p:xfrm>
          <a:off x="1" y="1164239"/>
          <a:ext cx="3998068" cy="248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241F43D-2EBF-68A6-0979-3A146F8C15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823868"/>
              </p:ext>
            </p:extLst>
          </p:nvPr>
        </p:nvGraphicFramePr>
        <p:xfrm>
          <a:off x="4124528" y="1164238"/>
          <a:ext cx="3998068" cy="248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BF9C2FE-EEB3-E96F-5C41-0DD559FEA6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952042"/>
              </p:ext>
            </p:extLst>
          </p:nvPr>
        </p:nvGraphicFramePr>
        <p:xfrm>
          <a:off x="8249055" y="1164239"/>
          <a:ext cx="3942944" cy="248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EA7FCC3-B68F-30E9-8290-8E9C172814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789428"/>
              </p:ext>
            </p:extLst>
          </p:nvPr>
        </p:nvGraphicFramePr>
        <p:xfrm>
          <a:off x="1" y="3893606"/>
          <a:ext cx="3998068" cy="267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F6C530E0-10DA-D0F1-3BC0-4A4D7E6FE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157837"/>
              </p:ext>
            </p:extLst>
          </p:nvPr>
        </p:nvGraphicFramePr>
        <p:xfrm>
          <a:off x="4124528" y="3893606"/>
          <a:ext cx="3998068" cy="270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3FDCEDE3-126B-5796-C3BF-F172FE2116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890718"/>
              </p:ext>
            </p:extLst>
          </p:nvPr>
        </p:nvGraphicFramePr>
        <p:xfrm>
          <a:off x="8326877" y="3893606"/>
          <a:ext cx="3865121" cy="270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52506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33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4830BA3-A212-E3F7-FC7F-CF6AC382FD7B}"/>
              </a:ext>
            </a:extLst>
          </p:cNvPr>
          <p:cNvSpPr txBox="1"/>
          <p:nvPr/>
        </p:nvSpPr>
        <p:spPr>
          <a:xfrm>
            <a:off x="2105486" y="136525"/>
            <a:ext cx="8388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/>
              <a:t>Průzkum SP k přijetí €: 2024 - 02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72EBD4F9-5E28-F46F-5A60-B6768E1B9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224414"/>
              </p:ext>
            </p:extLst>
          </p:nvPr>
        </p:nvGraphicFramePr>
        <p:xfrm>
          <a:off x="356680" y="1571018"/>
          <a:ext cx="5363183" cy="478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EE57DA1-FD4E-4768-A745-994AADCFD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145444"/>
              </p:ext>
            </p:extLst>
          </p:nvPr>
        </p:nvGraphicFramePr>
        <p:xfrm>
          <a:off x="6472139" y="1571018"/>
          <a:ext cx="5287533" cy="478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2354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34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4830BA3-A212-E3F7-FC7F-CF6AC382FD7B}"/>
              </a:ext>
            </a:extLst>
          </p:cNvPr>
          <p:cNvSpPr txBox="1"/>
          <p:nvPr/>
        </p:nvSpPr>
        <p:spPr>
          <a:xfrm>
            <a:off x="1648285" y="136525"/>
            <a:ext cx="8442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/>
              <a:t>Průzkum AE k přijetí €: 2024 - 04</a:t>
            </a:r>
          </a:p>
        </p:txBody>
      </p:sp>
    </p:spTree>
    <p:extLst>
      <p:ext uri="{BB962C8B-B14F-4D97-AF65-F5344CB8AC3E}">
        <p14:creationId xmlns:p14="http://schemas.microsoft.com/office/powerpoint/2010/main" val="4112643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945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36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EB07171-88FB-DFAE-DC60-1422076D4F56}"/>
              </a:ext>
            </a:extLst>
          </p:cNvPr>
          <p:cNvSpPr txBox="1"/>
          <p:nvPr/>
        </p:nvSpPr>
        <p:spPr>
          <a:xfrm>
            <a:off x="2069160" y="428178"/>
            <a:ext cx="805368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9600" b="1" dirty="0"/>
              <a:t>Industrial Deal</a:t>
            </a:r>
          </a:p>
          <a:p>
            <a:pPr algn="ctr"/>
            <a:r>
              <a:rPr lang="cs-CZ" sz="9600" b="1" dirty="0"/>
              <a:t>a  </a:t>
            </a:r>
          </a:p>
          <a:p>
            <a:pPr algn="ctr"/>
            <a:r>
              <a:rPr lang="cs-CZ" sz="9600" b="1" dirty="0"/>
              <a:t>Green Deal</a:t>
            </a:r>
          </a:p>
          <a:p>
            <a:pPr algn="ctr"/>
            <a:r>
              <a:rPr lang="cs-CZ" sz="2800" b="1" dirty="0"/>
              <a:t>(při moudrém rozhodování se to nemusí vylučovat)</a:t>
            </a:r>
            <a:r>
              <a:rPr lang="cs-CZ" sz="9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422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37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B16D0FC-46A7-4B51-09DB-AF51A9E2708B}"/>
              </a:ext>
            </a:extLst>
          </p:cNvPr>
          <p:cNvSpPr txBox="1"/>
          <p:nvPr/>
        </p:nvSpPr>
        <p:spPr>
          <a:xfrm>
            <a:off x="0" y="223101"/>
            <a:ext cx="12115800" cy="8032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Industrial Deal</a:t>
            </a:r>
            <a:endParaRPr lang="cs-CZ" sz="2800" dirty="0"/>
          </a:p>
          <a:p>
            <a:pPr algn="ctr"/>
            <a:r>
              <a:rPr lang="cs-CZ" sz="4000" b="1" kern="1800" spc="-35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Antverpské deklaraci o evropské průmyslové dohodě</a:t>
            </a:r>
          </a:p>
          <a:p>
            <a:endParaRPr lang="cs-CZ" sz="2800" b="1" kern="1800" spc="-35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">
              <a:lnSpc>
                <a:spcPct val="107000"/>
              </a:lnSpc>
              <a:spcAft>
                <a:spcPts val="800"/>
              </a:spcAft>
            </a:pPr>
            <a:r>
              <a:rPr lang="cs-CZ" sz="2400" kern="0" spc="-35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Výzvu podporuje</a:t>
            </a:r>
            <a:r>
              <a:rPr lang="cs-CZ" sz="2400" b="1" kern="0" spc="-35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cs-CZ" sz="2400" kern="1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b="1" kern="0" spc="-35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1 047</a:t>
            </a:r>
            <a:r>
              <a:rPr lang="cs-CZ" sz="24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organizací, </a:t>
            </a:r>
            <a:r>
              <a:rPr lang="cs-CZ" sz="2400" b="1" kern="0" spc="-35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25 </a:t>
            </a:r>
            <a:r>
              <a:rPr lang="cs-CZ" sz="24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sektorů, </a:t>
            </a:r>
            <a:r>
              <a:rPr lang="cs-CZ" sz="2400" b="1" kern="0" spc="-35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729</a:t>
            </a:r>
            <a:r>
              <a:rPr lang="cs-CZ" sz="24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Společností, </a:t>
            </a:r>
            <a:r>
              <a:rPr lang="cs-CZ" sz="2400" b="1" kern="0" spc="-35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279</a:t>
            </a:r>
            <a:r>
              <a:rPr lang="cs-CZ" sz="24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Asociací a svazů, </a:t>
            </a:r>
            <a:r>
              <a:rPr lang="cs-CZ" sz="2400" b="1" kern="0" spc="-35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39</a:t>
            </a:r>
            <a:r>
              <a:rPr lang="cs-CZ" sz="24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kern="0" dirty="0">
                <a:ea typeface="Times New Roman" panose="02020603050405020304" pitchFamily="18" charset="0"/>
                <a:cs typeface="Arial" panose="020B0604020202020204" pitchFamily="34" charset="0"/>
              </a:rPr>
              <a:t>ostatní</a:t>
            </a:r>
            <a:endParaRPr lang="cs-CZ" sz="2400" kern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kern="0" spc="-35" dirty="0">
                <a:ea typeface="Times New Roman" panose="02020603050405020304" pitchFamily="18" charset="0"/>
                <a:cs typeface="Arial" panose="020B0604020202020204" pitchFamily="34" charset="0"/>
              </a:rPr>
              <a:t>Společnosti a organizace </a:t>
            </a:r>
            <a:r>
              <a:rPr lang="cs-CZ" sz="2800" kern="0" spc="-35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vyjadřují svou plnou podporu evropské průmyslové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kern="0" spc="-35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dohodě, která doplní zelenou dohodu a udrží vysoce kvalitní pracovní místa pro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kern="0" spc="-35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evropské pracovníky v Evropě.</a:t>
            </a:r>
            <a:endParaRPr lang="cs-CZ" sz="2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Existuje naléhavá potřeba jasnosti, předvídatelnosti a důvěry v Evropu a její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průmyslovou politiku</a:t>
            </a:r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Jak velmi jasně uvedl belgický premiér Alexander De Croo: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„Potřebujeme náš průmysl pro jeho inovační kapacitu. Přijít s klimatickými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řešeními zítřka. </a:t>
            </a:r>
            <a:r>
              <a:rPr lang="cs-CZ" sz="2800" b="1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 je důvod, proč by Evropa neměla být pouze kontinentem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b="1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průmyslových inovací, ale měla by zůstat kontinentem průmyslové výroby “.</a:t>
            </a:r>
            <a:endParaRPr lang="cs-CZ" sz="2800" b="1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">
              <a:lnSpc>
                <a:spcPct val="107000"/>
              </a:lnSpc>
              <a:spcAft>
                <a:spcPts val="800"/>
              </a:spcAft>
            </a:pPr>
            <a:endParaRPr lang="cs-CZ" sz="2800" kern="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064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38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48BD537-6666-EC72-3554-54A5701C3249}"/>
              </a:ext>
            </a:extLst>
          </p:cNvPr>
          <p:cNvSpPr txBox="1"/>
          <p:nvPr/>
        </p:nvSpPr>
        <p:spPr>
          <a:xfrm>
            <a:off x="149087" y="274490"/>
            <a:ext cx="59458097" cy="533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Aby byla do roku 2050 splněna klimatická neutralita </a:t>
            </a:r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nedávno oznámený cíl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 roku 2040, </a:t>
            </a:r>
            <a:r>
              <a:rPr lang="cs-CZ" sz="2800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bude se muset evropská výroba elektřiny znásobit </a:t>
            </a:r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cs-CZ" sz="2800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průmyslové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investice budou muset být </a:t>
            </a:r>
            <a:r>
              <a:rPr lang="cs-CZ" sz="2800" b="1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šestkrát vyšší </a:t>
            </a:r>
            <a:r>
              <a:rPr lang="cs-CZ" sz="2800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než v předchozím desetiletí</a:t>
            </a:r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Tato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obrovská výzva přichází právě v době, kdy </a:t>
            </a:r>
            <a:r>
              <a:rPr lang="cs-CZ" sz="2800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velké společnosti i malé a střední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podniky čelí nejvážnějšímu hospodářskému poklesu za posledních deset let</a:t>
            </a:r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poptávka klesá, výrobní náklady se zvyšují a investice se přesouvají do jiných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regionů.</a:t>
            </a:r>
            <a:endParaRPr lang="cs-CZ" sz="2800" u="sng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Americká ekonomika, která těží z finanční podpory ze zákona o snižování inflace </a:t>
            </a:r>
          </a:p>
          <a:p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(IRA) a její snadná dostupnost, nadměrná čínská kapacita a rostoucí export </a:t>
            </a:r>
          </a:p>
          <a:p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 Evropy, to vše ještě více zvyšuje tlak na evropský průmysl. </a:t>
            </a:r>
            <a:endParaRPr lang="cs-CZ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50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39</a:t>
            </a:fld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133685-4034-0C7E-42DB-DB5B29F3932E}"/>
              </a:ext>
            </a:extLst>
          </p:cNvPr>
          <p:cNvSpPr txBox="1"/>
          <p:nvPr/>
        </p:nvSpPr>
        <p:spPr>
          <a:xfrm>
            <a:off x="233463" y="228263"/>
            <a:ext cx="11585643" cy="675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Naše společnosti čelí této výzvě každý den. </a:t>
            </a:r>
            <a:r>
              <a:rPr lang="cs-CZ" sz="2800" b="1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Pracovní místa se ruší, výroba se zastavuje, lidé jsou propouštěni. Evropa naléhavě potřebuje zakázky.</a:t>
            </a:r>
            <a:endParaRPr lang="cs-CZ" sz="2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Otevřená strategická autonomie pro </a:t>
            </a:r>
            <a:r>
              <a:rPr lang="cs-CZ" sz="2800" b="1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konkurenceschopnou a odolnou EU </a:t>
            </a:r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je zásadní pro přechod Evropy ve stále se měnícím geopolitickém prostředí. Toho lze však dosáhnout pouze tehdy, pokud také </a:t>
            </a:r>
            <a:r>
              <a:rPr lang="cs-CZ" sz="2800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základní a energeticky náročná průmyslová odvětví zůstanou a bude se do nich investovat v Evropě.</a:t>
            </a:r>
            <a:r>
              <a:rPr lang="cs-CZ" sz="28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Bez cílené průmyslové politiky hrozí, že se Evropa stane závislou dokonce i na základním zboží a chemikáliích. Evropa si to nemůže dovolit.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200" b="1" i="1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Alexander De Croo – Valné shromáždění OSN78, New York, 20. září 2023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200" b="1" i="1" kern="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200" b="1" kern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Green </a:t>
            </a:r>
            <a:r>
              <a:rPr lang="cs-CZ" sz="2200" b="1" kern="0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Deal</a:t>
            </a:r>
            <a:r>
              <a:rPr lang="cs-CZ" sz="2200" b="1" kern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ČR vyproduje tč. 118 mld.tun CO</a:t>
            </a:r>
            <a:r>
              <a:rPr lang="cs-CZ" sz="2200" b="1" kern="0" baseline="-25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cs-CZ" sz="2200" b="1" kern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– cíl 2050: 20 mld.tun CO</a:t>
            </a:r>
            <a:r>
              <a:rPr lang="cs-CZ" sz="2200" b="1" kern="0" baseline="-25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cs-CZ" sz="2200" b="1" kern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(tj. cca 17 %)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200" b="1" kern="0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Náklady s tím související: 1,2 bil. Kč do r. 2030, 3,2 bil. Kč do r. 2050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200" b="1" kern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Státní rozpo</a:t>
            </a:r>
            <a:r>
              <a:rPr lang="cs-CZ" sz="2200" b="1" kern="0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čet 2024 počítá s 2,2 bil. Kč nákladů</a:t>
            </a:r>
            <a:endParaRPr lang="cs-CZ" sz="2200" b="1" kern="100" dirty="0">
              <a:solidFill>
                <a:srgbClr val="00B05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9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C5E20A-5354-F098-2079-E92146233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471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70EEF59-4922-3C0C-3BDC-D445F0B1D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67757" y="2071991"/>
            <a:ext cx="3649050" cy="24346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37A23C3-B3C6-6F30-7AA5-F993CE2B0129}"/>
              </a:ext>
            </a:extLst>
          </p:cNvPr>
          <p:cNvSpPr txBox="1"/>
          <p:nvPr/>
        </p:nvSpPr>
        <p:spPr>
          <a:xfrm>
            <a:off x="7042826" y="4657733"/>
            <a:ext cx="12291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hlinkClick r:id="rId5" tooltip="https://visitavirtual.info/republica-checa/"/>
              </a:rPr>
              <a:t>Tato fotka</a:t>
            </a:r>
            <a:r>
              <a:rPr lang="cs-CZ" sz="900" dirty="0"/>
              <a:t> od autora Neznámý autor s licencí </a:t>
            </a:r>
            <a:r>
              <a:rPr lang="cs-CZ" sz="900" dirty="0">
                <a:hlinkClick r:id="rId6" tooltip="https://creativecommons.org/licenses/by-sa/3.0/"/>
              </a:rPr>
              <a:t>CC BY-SA</a:t>
            </a:r>
            <a:endParaRPr lang="cs-CZ" sz="9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0A2F867-9CBF-2C4D-0C72-B804D3ADE704}"/>
              </a:ext>
            </a:extLst>
          </p:cNvPr>
          <p:cNvSpPr txBox="1"/>
          <p:nvPr/>
        </p:nvSpPr>
        <p:spPr>
          <a:xfrm>
            <a:off x="5626059" y="227627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 Black" panose="020B0A04020102020204" pitchFamily="34" charset="0"/>
              </a:rPr>
              <a:t>01.04.2004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4A77268-E58F-87E7-DFC4-40BF7C52C07D}"/>
              </a:ext>
            </a:extLst>
          </p:cNvPr>
          <p:cNvSpPr txBox="1"/>
          <p:nvPr/>
        </p:nvSpPr>
        <p:spPr>
          <a:xfrm>
            <a:off x="8919499" y="136525"/>
            <a:ext cx="2631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 Black" panose="020B0A04020102020204" pitchFamily="34" charset="0"/>
              </a:rPr>
              <a:t>Již tehdy byl přijat </a:t>
            </a:r>
          </a:p>
          <a:p>
            <a:pPr algn="ctr"/>
            <a:r>
              <a:rPr lang="cs-CZ" b="1" dirty="0">
                <a:solidFill>
                  <a:schemeClr val="bg1"/>
                </a:solidFill>
                <a:latin typeface="Arial Black" panose="020B0A04020102020204" pitchFamily="34" charset="0"/>
              </a:rPr>
              <a:t>závazek přijmout €</a:t>
            </a:r>
          </a:p>
        </p:txBody>
      </p:sp>
    </p:spTree>
    <p:extLst>
      <p:ext uri="{BB962C8B-B14F-4D97-AF65-F5344CB8AC3E}">
        <p14:creationId xmlns:p14="http://schemas.microsoft.com/office/powerpoint/2010/main" val="2144407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40</a:t>
            </a:fld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36845C3-289B-D826-CDC3-70E8D7B54B6C}"/>
              </a:ext>
            </a:extLst>
          </p:cNvPr>
          <p:cNvSpPr txBox="1"/>
          <p:nvPr/>
        </p:nvSpPr>
        <p:spPr>
          <a:xfrm>
            <a:off x="515567" y="170041"/>
            <a:ext cx="114980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  <a:p>
            <a:pPr algn="l"/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 Daněk</a:t>
            </a:r>
          </a:p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Předseda představenstva ATAS a.s. </a:t>
            </a:r>
          </a:p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Místopředseda Asociace exportérů ČR</a:t>
            </a:r>
          </a:p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Místopředseda Elektrotechnické asociace ČR</a:t>
            </a:r>
          </a:p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danek@atas.cz</a:t>
            </a:r>
          </a:p>
          <a:p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46520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5</a:t>
            </a:fld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93524F5-509C-DB71-0689-779D591568BD}"/>
              </a:ext>
            </a:extLst>
          </p:cNvPr>
          <p:cNvSpPr txBox="1"/>
          <p:nvPr/>
        </p:nvSpPr>
        <p:spPr>
          <a:xfrm>
            <a:off x="4914088" y="4363454"/>
            <a:ext cx="3696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hlinkClick r:id="rId2" tooltip="https://creativecommons.org/licenses/by-nc-sa/3.0/"/>
              </a:rPr>
              <a:t>C</a:t>
            </a:r>
            <a:endParaRPr lang="cs-CZ" sz="9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889FF22-B6C9-458B-7000-54FD74E02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2003034"/>
            <a:ext cx="4482829" cy="4925461"/>
          </a:xfrm>
          <a:prstGeom prst="rect">
            <a:avLst/>
          </a:prstGeom>
        </p:spPr>
      </p:pic>
      <p:sp>
        <p:nvSpPr>
          <p:cNvPr id="17" name="Řečová bublina: oválný bublinový popisek 16">
            <a:extLst>
              <a:ext uri="{FF2B5EF4-FFF2-40B4-BE49-F238E27FC236}">
                <a16:creationId xmlns:a16="http://schemas.microsoft.com/office/drawing/2014/main" id="{EF571BCD-BB0B-F5D3-30D6-A67E7276726E}"/>
              </a:ext>
            </a:extLst>
          </p:cNvPr>
          <p:cNvSpPr/>
          <p:nvPr/>
        </p:nvSpPr>
        <p:spPr>
          <a:xfrm>
            <a:off x="3998068" y="116732"/>
            <a:ext cx="3774331" cy="163424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Správná otázka:</a:t>
            </a:r>
          </a:p>
          <a:p>
            <a:pPr algn="ctr"/>
            <a:r>
              <a:rPr lang="cs-CZ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KDY ?</a:t>
            </a:r>
          </a:p>
        </p:txBody>
      </p:sp>
    </p:spTree>
    <p:extLst>
      <p:ext uri="{BB962C8B-B14F-4D97-AF65-F5344CB8AC3E}">
        <p14:creationId xmlns:p14="http://schemas.microsoft.com/office/powerpoint/2010/main" val="234507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6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6472329-8B4C-FC61-1D7E-8203E9BB2D0F}"/>
              </a:ext>
            </a:extLst>
          </p:cNvPr>
          <p:cNvSpPr txBox="1"/>
          <p:nvPr/>
        </p:nvSpPr>
        <p:spPr>
          <a:xfrm>
            <a:off x="752261" y="1468876"/>
            <a:ext cx="1068747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8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Stanovisko Asociace exportérů</a:t>
            </a:r>
          </a:p>
          <a:p>
            <a:pPr algn="ctr"/>
            <a:r>
              <a:rPr lang="cs-CZ" sz="48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 přijetí eura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77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7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B2BCA4-E2C5-7FF7-7439-BBFD87497322}"/>
              </a:ext>
            </a:extLst>
          </p:cNvPr>
          <p:cNvSpPr txBox="1"/>
          <p:nvPr/>
        </p:nvSpPr>
        <p:spPr>
          <a:xfrm>
            <a:off x="0" y="-14625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</a:t>
            </a:r>
          </a:p>
          <a:p>
            <a:pPr algn="ctr">
              <a:lnSpc>
                <a:spcPct val="150000"/>
              </a:lnSpc>
            </a:pPr>
            <a:r>
              <a:rPr lang="cs-CZ" sz="32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Asociace exportérů je dlouhodobě příznivcem </a:t>
            </a:r>
            <a:r>
              <a:rPr lang="cs-CZ" sz="28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přijetí eura, což má racionální důvody. Členství v eurozóně přinese významné úspory na konverzních poplatcích, výsledky společností nebudou ovlivňovány kurzovými vlivy ani ataky spekulantů, plánování bude snadnější a předvídatelnější, zjednoduší se účetnictví firem a usnadní cestování do zahraničí. Výše uvedené zvyšuje náklady firem a to krátí daňové příjmy státu.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2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8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3637289-B163-E154-397A-89CF390B239E}"/>
              </a:ext>
            </a:extLst>
          </p:cNvPr>
          <p:cNvSpPr txBox="1"/>
          <p:nvPr/>
        </p:nvSpPr>
        <p:spPr>
          <a:xfrm>
            <a:off x="127501" y="0"/>
            <a:ext cx="12169485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druhé straně je třeba mít na zřeteli i negativa, která přinese euro. 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Obecně známou skutečností je fakt, že členové eurozóny se v případě 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krachu ekonomiky některého z příslušníků tohoto uskupení se budou 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podílet více než ostatní členové EU na pokrytí jeho dluhu. A Řecko není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zdaleka jediným ekonomickým potížistou. Ohroženy jsou i mnohem 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větší ekonomiky na jihu i západě EU.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04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9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8E9B893-FB84-9D8C-0ACD-B3B5FC47D5A2}"/>
              </a:ext>
            </a:extLst>
          </p:cNvPr>
          <p:cNvSpPr txBox="1"/>
          <p:nvPr/>
        </p:nvSpPr>
        <p:spPr>
          <a:xfrm>
            <a:off x="-130000" y="0"/>
            <a:ext cx="12451999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400" b="1" dirty="0">
                <a:latin typeface="Arial Black" panose="020B0A04020102020204" pitchFamily="34" charset="0"/>
              </a:rPr>
              <a:t>III.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Minimálně stejně významný argument v tuto chvíli je ztráta 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„pojišťovacího ventilu“ v případě růstu ekonomických problému u nás 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doma. ČR je výrazně proexportní zemí a kurz nebude možno použít jako 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regulační prvek zejména při oslabování ekonomiky. A v této situaci, 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 které se ČR nachází (ceny energetických komodit, přehřátý trh práce,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slábnoucí poptávka, válečné konflikty) by se jednalo o zásadní problém,</a:t>
            </a:r>
          </a:p>
          <a:p>
            <a:pPr algn="ctr">
              <a:lnSpc>
                <a:spcPct val="200000"/>
              </a:lnSpc>
            </a:pPr>
            <a:r>
              <a:rPr lang="cs-CZ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který by mohl přinést fatální dopady.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4761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109031</TotalTime>
  <Words>1597</Words>
  <Application>Microsoft Office PowerPoint</Application>
  <PresentationFormat>Širokoúhlá obrazovka</PresentationFormat>
  <Paragraphs>215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9" baseType="lpstr">
      <vt:lpstr>Algerian</vt:lpstr>
      <vt:lpstr>Arial</vt:lpstr>
      <vt:lpstr>Arial Black</vt:lpstr>
      <vt:lpstr>Arial Nova Light</vt:lpstr>
      <vt:lpstr>Blackadder ITC</vt:lpstr>
      <vt:lpstr>Calibri</vt:lpstr>
      <vt:lpstr>Calibri Light</vt:lpstr>
      <vt:lpstr>Times New Roman</vt:lpstr>
      <vt:lpstr>Motiv Office</vt:lpstr>
      <vt:lpstr>€ ANO či NE 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Kramperová - HATcom</dc:creator>
  <cp:lastModifiedBy>Daněk Otto</cp:lastModifiedBy>
  <cp:revision>203</cp:revision>
  <cp:lastPrinted>2024-04-24T10:29:11Z</cp:lastPrinted>
  <dcterms:created xsi:type="dcterms:W3CDTF">2021-01-13T10:03:13Z</dcterms:created>
  <dcterms:modified xsi:type="dcterms:W3CDTF">2024-04-24T13:41:05Z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2021-07-14T06:06:14Z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>7ebb09fe-0cdc-44d4-b7c6-6ab271a80c33</vt:lpwstr>
  </property>
  <property fmtid="{D5CDD505-2E9C-101B-9397-08002B2CF9AE}" pid="8" name="MSIP_Label_2a6524ed-fb1a-49fd-bafe-15c5e5ffd047_ContentBits">
    <vt:lpwstr>0</vt:lpwstr>
  </property>
</Properties>
</file>