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304" r:id="rId1"/>
  </p:sldMasterIdLst>
  <p:notesMasterIdLst>
    <p:notesMasterId r:id="rId13"/>
  </p:notesMasterIdLst>
  <p:handoutMasterIdLst>
    <p:handoutMasterId r:id="rId14"/>
  </p:handoutMasterIdLst>
  <p:sldIdLst>
    <p:sldId id="473" r:id="rId2"/>
    <p:sldId id="503" r:id="rId3"/>
    <p:sldId id="523" r:id="rId4"/>
    <p:sldId id="517" r:id="rId5"/>
    <p:sldId id="518" r:id="rId6"/>
    <p:sldId id="526" r:id="rId7"/>
    <p:sldId id="522" r:id="rId8"/>
    <p:sldId id="524" r:id="rId9"/>
    <p:sldId id="527" r:id="rId10"/>
    <p:sldId id="525" r:id="rId11"/>
    <p:sldId id="478" r:id="rId12"/>
  </p:sldIdLst>
  <p:sldSz cx="10691813" cy="8064500"/>
  <p:notesSz cx="6797675" cy="9926638"/>
  <p:defaultTextStyle>
    <a:defPPr>
      <a:defRPr lang="en-US"/>
    </a:defPPr>
    <a:lvl1pPr algn="l" defTabSz="53588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535884" algn="l" defTabSz="53588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071768" algn="l" defTabSz="53588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607652" algn="l" defTabSz="53588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143536" algn="l" defTabSz="53588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679421" algn="l" defTabSz="1071768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3215305" algn="l" defTabSz="1071768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751189" algn="l" defTabSz="1071768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4287073" algn="l" defTabSz="1071768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796" userDrawn="1">
          <p15:clr>
            <a:srgbClr val="A4A3A4"/>
          </p15:clr>
        </p15:guide>
        <p15:guide id="2" orient="horz" pos="855" userDrawn="1">
          <p15:clr>
            <a:srgbClr val="A4A3A4"/>
          </p15:clr>
        </p15:guide>
        <p15:guide id="3" orient="horz" pos="215" userDrawn="1">
          <p15:clr>
            <a:srgbClr val="A4A3A4"/>
          </p15:clr>
        </p15:guide>
        <p15:guide id="4" orient="horz" pos="901" userDrawn="1">
          <p15:clr>
            <a:srgbClr val="A4A3A4"/>
          </p15:clr>
        </p15:guide>
        <p15:guide id="5" pos="185" userDrawn="1">
          <p15:clr>
            <a:srgbClr val="A4A3A4"/>
          </p15:clr>
        </p15:guide>
        <p15:guide id="6" pos="2993" userDrawn="1">
          <p15:clr>
            <a:srgbClr val="A4A3A4"/>
          </p15:clr>
        </p15:guide>
        <p15:guide id="7" pos="6548" userDrawn="1">
          <p15:clr>
            <a:srgbClr val="A4A3A4"/>
          </p15:clr>
        </p15:guide>
        <p15:guide id="8" pos="357" userDrawn="1">
          <p15:clr>
            <a:srgbClr val="A4A3A4"/>
          </p15:clr>
        </p15:guide>
        <p15:guide id="9" pos="640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2B1E"/>
    <a:srgbClr val="004A9B"/>
    <a:srgbClr val="24559D"/>
    <a:srgbClr val="E41B13"/>
    <a:srgbClr val="970000"/>
    <a:srgbClr val="7F7F7F"/>
    <a:srgbClr val="FFFFFF"/>
    <a:srgbClr val="301515"/>
    <a:srgbClr val="FF7900"/>
    <a:srgbClr val="D0D0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0" autoAdjust="0"/>
    <p:restoredTop sz="96144" autoAdjust="0"/>
  </p:normalViewPr>
  <p:slideViewPr>
    <p:cSldViewPr snapToGrid="0">
      <p:cViewPr varScale="1">
        <p:scale>
          <a:sx n="85" d="100"/>
          <a:sy n="85" d="100"/>
        </p:scale>
        <p:origin x="288" y="96"/>
      </p:cViewPr>
      <p:guideLst>
        <p:guide orient="horz" pos="3796"/>
        <p:guide orient="horz" pos="855"/>
        <p:guide orient="horz" pos="215"/>
        <p:guide orient="horz" pos="901"/>
        <p:guide pos="185"/>
        <p:guide pos="2993"/>
        <p:guide pos="6548"/>
        <p:guide pos="357"/>
        <p:guide pos="6402"/>
      </p:guideLst>
    </p:cSldViewPr>
  </p:slideViewPr>
  <p:outlineViewPr>
    <p:cViewPr>
      <p:scale>
        <a:sx n="33" d="100"/>
        <a:sy n="33" d="100"/>
      </p:scale>
      <p:origin x="0" y="-31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4" d="100"/>
        <a:sy n="44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2148" y="60"/>
      </p:cViewPr>
      <p:guideLst>
        <p:guide orient="horz" pos="3127"/>
        <p:guide pos="214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Objem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1"/>
            <c:invertIfNegative val="0"/>
            <c:bubble3D val="0"/>
            <c:spPr>
              <a:gradFill>
                <a:gsLst>
                  <a:gs pos="0">
                    <a:schemeClr val="accent2">
                      <a:lumMod val="40000"/>
                      <a:lumOff val="60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3055-4DE6-BDEA-31B19B1EF627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List1!$A$2:$A$13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List1!$B$2:$B$13</c:f>
              <c:numCache>
                <c:formatCode>General</c:formatCode>
                <c:ptCount val="12"/>
                <c:pt idx="0">
                  <c:v>72.099999999999994</c:v>
                </c:pt>
                <c:pt idx="1">
                  <c:v>63.4</c:v>
                </c:pt>
                <c:pt idx="2">
                  <c:v>47.2</c:v>
                </c:pt>
                <c:pt idx="3">
                  <c:v>40.5</c:v>
                </c:pt>
                <c:pt idx="4">
                  <c:v>31.9</c:v>
                </c:pt>
                <c:pt idx="5">
                  <c:v>42.8</c:v>
                </c:pt>
                <c:pt idx="6">
                  <c:v>35.799999999999997</c:v>
                </c:pt>
                <c:pt idx="7">
                  <c:v>40.200000000000003</c:v>
                </c:pt>
                <c:pt idx="8">
                  <c:v>35</c:v>
                </c:pt>
                <c:pt idx="9">
                  <c:v>34.1</c:v>
                </c:pt>
                <c:pt idx="10">
                  <c:v>41.2</c:v>
                </c:pt>
                <c:pt idx="11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EC-4D28-9AD3-38D698960E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056384"/>
        <c:axId val="45057920"/>
      </c:barChart>
      <c:catAx>
        <c:axId val="45056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5057920"/>
        <c:crosses val="autoZero"/>
        <c:auto val="1"/>
        <c:lblAlgn val="ctr"/>
        <c:lblOffset val="100"/>
        <c:noMultiLvlLbl val="0"/>
      </c:catAx>
      <c:valAx>
        <c:axId val="45057920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V mld. Kč</a:t>
                </a:r>
              </a:p>
            </c:rich>
          </c:tx>
          <c:layout>
            <c:manualLayout>
              <c:xMode val="edge"/>
              <c:yMode val="edge"/>
              <c:x val="7.9127824458348241E-3"/>
              <c:y val="0.3425684662671005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5056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 b="1">
          <a:solidFill>
            <a:schemeClr val="tx1">
              <a:lumMod val="50000"/>
            </a:schemeClr>
          </a:solidFill>
        </a:defRPr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0C86CF-94F2-4E4B-A23C-3BDBA866ED8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1CA946E-298C-47D2-AE48-CB23CF8A7463}">
      <dgm:prSet phldrT="[Text]"/>
      <dgm:spPr/>
      <dgm:t>
        <a:bodyPr anchor="ctr"/>
        <a:lstStyle/>
        <a:p>
          <a:r>
            <a:rPr lang="cs-CZ" dirty="0"/>
            <a:t>Bankovní záruky</a:t>
          </a:r>
        </a:p>
      </dgm:t>
    </dgm:pt>
    <dgm:pt modelId="{3BA4A1DF-4118-49C8-958D-81C1FC7FC7F6}" type="parTrans" cxnId="{D27A7DA6-5D59-4F21-8E27-481113BF5C19}">
      <dgm:prSet/>
      <dgm:spPr/>
      <dgm:t>
        <a:bodyPr/>
        <a:lstStyle/>
        <a:p>
          <a:endParaRPr lang="cs-CZ"/>
        </a:p>
      </dgm:t>
    </dgm:pt>
    <dgm:pt modelId="{16EA4D82-74A7-44E8-A9C1-615614F87BD3}" type="sibTrans" cxnId="{D27A7DA6-5D59-4F21-8E27-481113BF5C19}">
      <dgm:prSet/>
      <dgm:spPr/>
      <dgm:t>
        <a:bodyPr/>
        <a:lstStyle/>
        <a:p>
          <a:endParaRPr lang="cs-CZ"/>
        </a:p>
      </dgm:t>
    </dgm:pt>
    <dgm:pt modelId="{1A53FCF8-F71E-4A4F-A00F-7E1736A84E40}">
      <dgm:prSet phldrT="[Text]"/>
      <dgm:spPr/>
      <dgm:t>
        <a:bodyPr/>
        <a:lstStyle/>
        <a:p>
          <a:r>
            <a:rPr lang="cs-CZ" dirty="0"/>
            <a:t>Výrobní riziko</a:t>
          </a:r>
        </a:p>
      </dgm:t>
    </dgm:pt>
    <dgm:pt modelId="{82F893A5-7A1C-483E-BF17-806AC29261EE}" type="parTrans" cxnId="{5C339AA1-4716-4261-B014-225F47A5BD66}">
      <dgm:prSet/>
      <dgm:spPr/>
      <dgm:t>
        <a:bodyPr/>
        <a:lstStyle/>
        <a:p>
          <a:endParaRPr lang="cs-CZ"/>
        </a:p>
      </dgm:t>
    </dgm:pt>
    <dgm:pt modelId="{DB19D445-4FD9-4C66-A74C-29894AA5EC06}" type="sibTrans" cxnId="{5C339AA1-4716-4261-B014-225F47A5BD66}">
      <dgm:prSet/>
      <dgm:spPr/>
      <dgm:t>
        <a:bodyPr/>
        <a:lstStyle/>
        <a:p>
          <a:endParaRPr lang="cs-CZ"/>
        </a:p>
      </dgm:t>
    </dgm:pt>
    <dgm:pt modelId="{5D5FDEFD-947E-4D1B-8B8B-DDDDB33E89EE}">
      <dgm:prSet phldrT="[Text]"/>
      <dgm:spPr/>
      <dgm:t>
        <a:bodyPr/>
        <a:lstStyle/>
        <a:p>
          <a:r>
            <a:rPr lang="cs-CZ" dirty="0"/>
            <a:t>Vývozní úvěr</a:t>
          </a:r>
        </a:p>
      </dgm:t>
    </dgm:pt>
    <dgm:pt modelId="{ABBE4AB5-3693-4785-9BAF-1A136080EE89}" type="parTrans" cxnId="{DD9CC438-B97C-410B-80D3-A331939E295C}">
      <dgm:prSet/>
      <dgm:spPr/>
      <dgm:t>
        <a:bodyPr/>
        <a:lstStyle/>
        <a:p>
          <a:endParaRPr lang="cs-CZ"/>
        </a:p>
      </dgm:t>
    </dgm:pt>
    <dgm:pt modelId="{DE597687-811C-4BA6-A995-E086B42E14D6}" type="sibTrans" cxnId="{DD9CC438-B97C-410B-80D3-A331939E295C}">
      <dgm:prSet/>
      <dgm:spPr/>
      <dgm:t>
        <a:bodyPr/>
        <a:lstStyle/>
        <a:p>
          <a:endParaRPr lang="cs-CZ"/>
        </a:p>
      </dgm:t>
    </dgm:pt>
    <dgm:pt modelId="{420420C5-A10A-43E2-AEBE-CB82EA1685F1}">
      <dgm:prSet phldrT="[Text]"/>
      <dgm:spPr/>
      <dgm:t>
        <a:bodyPr/>
        <a:lstStyle/>
        <a:p>
          <a:r>
            <a:rPr lang="cs-CZ" dirty="0" err="1"/>
            <a:t>Předexportní</a:t>
          </a:r>
          <a:r>
            <a:rPr lang="cs-CZ" dirty="0"/>
            <a:t> financování</a:t>
          </a:r>
        </a:p>
      </dgm:t>
    </dgm:pt>
    <dgm:pt modelId="{6EE07AB0-4429-4B86-8D94-00870F2F5B75}" type="parTrans" cxnId="{8D850B80-2A34-4B80-AF27-7362C60C2037}">
      <dgm:prSet/>
      <dgm:spPr/>
      <dgm:t>
        <a:bodyPr/>
        <a:lstStyle/>
        <a:p>
          <a:endParaRPr lang="cs-CZ"/>
        </a:p>
      </dgm:t>
    </dgm:pt>
    <dgm:pt modelId="{4C2FCD58-ED96-4C84-A07F-8B67197A1529}" type="sibTrans" cxnId="{8D850B80-2A34-4B80-AF27-7362C60C2037}">
      <dgm:prSet/>
      <dgm:spPr/>
      <dgm:t>
        <a:bodyPr/>
        <a:lstStyle/>
        <a:p>
          <a:endParaRPr lang="cs-CZ"/>
        </a:p>
      </dgm:t>
    </dgm:pt>
    <dgm:pt modelId="{08452394-139F-4CDF-8C16-A2B259E3B896}">
      <dgm:prSet phldrT="[Text]"/>
      <dgm:spPr/>
      <dgm:t>
        <a:bodyPr anchor="ctr"/>
        <a:lstStyle/>
        <a:p>
          <a:r>
            <a:rPr lang="cs-CZ" dirty="0"/>
            <a:t>Bankovní záruky</a:t>
          </a:r>
        </a:p>
      </dgm:t>
    </dgm:pt>
    <dgm:pt modelId="{B59AA37F-7E2B-4863-9D03-90099597A354}" type="parTrans" cxnId="{39318D24-25AA-443A-8209-61E771FE3EFA}">
      <dgm:prSet/>
      <dgm:spPr/>
      <dgm:t>
        <a:bodyPr/>
        <a:lstStyle/>
        <a:p>
          <a:endParaRPr lang="cs-CZ"/>
        </a:p>
      </dgm:t>
    </dgm:pt>
    <dgm:pt modelId="{987468D4-64B9-43A2-B3BD-D9658AD3B292}" type="sibTrans" cxnId="{39318D24-25AA-443A-8209-61E771FE3EFA}">
      <dgm:prSet/>
      <dgm:spPr/>
      <dgm:t>
        <a:bodyPr/>
        <a:lstStyle/>
        <a:p>
          <a:endParaRPr lang="cs-CZ"/>
        </a:p>
      </dgm:t>
    </dgm:pt>
    <dgm:pt modelId="{B2928FD5-73D8-43FD-B508-81ECA572EA18}">
      <dgm:prSet phldrT="[Text]"/>
      <dgm:spPr/>
      <dgm:t>
        <a:bodyPr anchor="ctr"/>
        <a:lstStyle/>
        <a:p>
          <a:r>
            <a:rPr lang="cs-CZ" dirty="0" err="1"/>
            <a:t>Bid</a:t>
          </a:r>
          <a:r>
            <a:rPr lang="cs-CZ" dirty="0"/>
            <a:t> Bond</a:t>
          </a:r>
        </a:p>
      </dgm:t>
    </dgm:pt>
    <dgm:pt modelId="{A2D0B4D2-1AF1-40A3-9E74-47707C631377}" type="parTrans" cxnId="{52636AFD-2811-4064-8A1E-9A10161CE888}">
      <dgm:prSet/>
      <dgm:spPr/>
      <dgm:t>
        <a:bodyPr/>
        <a:lstStyle/>
        <a:p>
          <a:endParaRPr lang="cs-CZ"/>
        </a:p>
      </dgm:t>
    </dgm:pt>
    <dgm:pt modelId="{16EB4620-9CC3-4D13-9698-3B854F4D5F56}" type="sibTrans" cxnId="{52636AFD-2811-4064-8A1E-9A10161CE888}">
      <dgm:prSet/>
      <dgm:spPr/>
      <dgm:t>
        <a:bodyPr/>
        <a:lstStyle/>
        <a:p>
          <a:endParaRPr lang="cs-CZ"/>
        </a:p>
      </dgm:t>
    </dgm:pt>
    <dgm:pt modelId="{B2654AA5-0B6A-4603-B3EB-9BDCB358F9D4}">
      <dgm:prSet phldrT="[Text]"/>
      <dgm:spPr/>
      <dgm:t>
        <a:bodyPr anchor="ctr"/>
        <a:lstStyle/>
        <a:p>
          <a:r>
            <a:rPr lang="cs-CZ" dirty="0" err="1"/>
            <a:t>Advance</a:t>
          </a:r>
          <a:r>
            <a:rPr lang="cs-CZ" dirty="0"/>
            <a:t> </a:t>
          </a:r>
          <a:r>
            <a:rPr lang="cs-CZ" dirty="0" err="1"/>
            <a:t>Payment</a:t>
          </a:r>
          <a:endParaRPr lang="cs-CZ" dirty="0"/>
        </a:p>
      </dgm:t>
    </dgm:pt>
    <dgm:pt modelId="{A5D725E3-ECB5-42DC-A6DF-E6FD6BD27224}" type="parTrans" cxnId="{6D59854A-F4D3-4820-8D27-645C210E82F9}">
      <dgm:prSet/>
      <dgm:spPr/>
      <dgm:t>
        <a:bodyPr/>
        <a:lstStyle/>
        <a:p>
          <a:endParaRPr lang="cs-CZ"/>
        </a:p>
      </dgm:t>
    </dgm:pt>
    <dgm:pt modelId="{7994AF73-620B-4538-95D8-9772F78F2544}" type="sibTrans" cxnId="{6D59854A-F4D3-4820-8D27-645C210E82F9}">
      <dgm:prSet/>
      <dgm:spPr/>
      <dgm:t>
        <a:bodyPr/>
        <a:lstStyle/>
        <a:p>
          <a:endParaRPr lang="cs-CZ"/>
        </a:p>
      </dgm:t>
    </dgm:pt>
    <dgm:pt modelId="{5F0A6224-1E5D-4175-B43C-D25294E12A7C}">
      <dgm:prSet phldrT="[Text]"/>
      <dgm:spPr/>
      <dgm:t>
        <a:bodyPr anchor="ctr"/>
        <a:lstStyle/>
        <a:p>
          <a:r>
            <a:rPr lang="cs-CZ" dirty="0"/>
            <a:t>Performance Bond</a:t>
          </a:r>
        </a:p>
      </dgm:t>
    </dgm:pt>
    <dgm:pt modelId="{5DF8FFA7-D971-4467-B6E8-785B3CD0615D}" type="parTrans" cxnId="{26ADFF3D-F4B5-4974-9329-994E7BCCA81F}">
      <dgm:prSet/>
      <dgm:spPr/>
      <dgm:t>
        <a:bodyPr/>
        <a:lstStyle/>
        <a:p>
          <a:endParaRPr lang="cs-CZ"/>
        </a:p>
      </dgm:t>
    </dgm:pt>
    <dgm:pt modelId="{913B5EBD-8ED3-43D2-90F8-043693EE4944}" type="sibTrans" cxnId="{26ADFF3D-F4B5-4974-9329-994E7BCCA81F}">
      <dgm:prSet/>
      <dgm:spPr/>
      <dgm:t>
        <a:bodyPr/>
        <a:lstStyle/>
        <a:p>
          <a:endParaRPr lang="cs-CZ"/>
        </a:p>
      </dgm:t>
    </dgm:pt>
    <dgm:pt modelId="{BFE73F0F-A2AA-45E4-AA9C-26EAB1D3A4B7}">
      <dgm:prSet phldrT="[Text]"/>
      <dgm:spPr/>
      <dgm:t>
        <a:bodyPr anchor="ctr"/>
        <a:lstStyle/>
        <a:p>
          <a:r>
            <a:rPr lang="cs-CZ" dirty="0" err="1"/>
            <a:t>Warranty</a:t>
          </a:r>
          <a:r>
            <a:rPr lang="cs-CZ" dirty="0"/>
            <a:t> Bond</a:t>
          </a:r>
        </a:p>
      </dgm:t>
    </dgm:pt>
    <dgm:pt modelId="{3FD22998-1052-47FB-9F33-310325DE8935}" type="parTrans" cxnId="{F4B62ED4-EBFA-40FB-AFD8-804C5449D4FA}">
      <dgm:prSet/>
      <dgm:spPr/>
      <dgm:t>
        <a:bodyPr/>
        <a:lstStyle/>
        <a:p>
          <a:endParaRPr lang="cs-CZ"/>
        </a:p>
      </dgm:t>
    </dgm:pt>
    <dgm:pt modelId="{EA728D9A-3C3E-43A4-98A2-FC763623246E}" type="sibTrans" cxnId="{F4B62ED4-EBFA-40FB-AFD8-804C5449D4FA}">
      <dgm:prSet/>
      <dgm:spPr/>
      <dgm:t>
        <a:bodyPr/>
        <a:lstStyle/>
        <a:p>
          <a:endParaRPr lang="cs-CZ"/>
        </a:p>
      </dgm:t>
    </dgm:pt>
    <dgm:pt modelId="{9B3D5CC7-A6D5-4C5D-B2FC-E606D84E32C5}" type="pres">
      <dgm:prSet presAssocID="{230C86CF-94F2-4E4B-A23C-3BDBA866ED88}" presName="CompostProcess" presStyleCnt="0">
        <dgm:presLayoutVars>
          <dgm:dir/>
          <dgm:resizeHandles val="exact"/>
        </dgm:presLayoutVars>
      </dgm:prSet>
      <dgm:spPr/>
    </dgm:pt>
    <dgm:pt modelId="{DF5C9D66-8D1D-4F64-BBD3-DE0ED29F364E}" type="pres">
      <dgm:prSet presAssocID="{230C86CF-94F2-4E4B-A23C-3BDBA866ED88}" presName="arrow" presStyleLbl="bgShp" presStyleIdx="0" presStyleCnt="1"/>
      <dgm:spPr/>
    </dgm:pt>
    <dgm:pt modelId="{C7692C6D-DE71-4E05-9A7C-17EA27DA421A}" type="pres">
      <dgm:prSet presAssocID="{230C86CF-94F2-4E4B-A23C-3BDBA866ED88}" presName="linearProcess" presStyleCnt="0"/>
      <dgm:spPr/>
    </dgm:pt>
    <dgm:pt modelId="{1E36D796-0881-42CF-8E0A-C0C4DE411589}" type="pres">
      <dgm:prSet presAssocID="{31CA946E-298C-47D2-AE48-CB23CF8A7463}" presName="textNode" presStyleLbl="node1" presStyleIdx="0" presStyleCnt="5" custLinFactNeighborY="3508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E0C236E-78D7-4604-A091-8EB3E8C6E87F}" type="pres">
      <dgm:prSet presAssocID="{16EA4D82-74A7-44E8-A9C1-615614F87BD3}" presName="sibTrans" presStyleCnt="0"/>
      <dgm:spPr/>
    </dgm:pt>
    <dgm:pt modelId="{5404FF8B-0974-4248-B232-15B3E844CDC8}" type="pres">
      <dgm:prSet presAssocID="{420420C5-A10A-43E2-AEBE-CB82EA1685F1}" presName="textNode" presStyleLbl="node1" presStyleIdx="1" presStyleCnt="5" custLinFactNeighborY="3508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AE29C82-C798-49CF-B8E7-43FDD9FB0502}" type="pres">
      <dgm:prSet presAssocID="{4C2FCD58-ED96-4C84-A07F-8B67197A1529}" presName="sibTrans" presStyleCnt="0"/>
      <dgm:spPr/>
    </dgm:pt>
    <dgm:pt modelId="{090922BE-B2E2-462D-B7EB-964CF24C594F}" type="pres">
      <dgm:prSet presAssocID="{1A53FCF8-F71E-4A4F-A00F-7E1736A84E40}" presName="textNode" presStyleLbl="node1" presStyleIdx="2" presStyleCnt="5" custLinFactNeighborY="3483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441BAA-E2B0-42D1-8226-F3B490BC4998}" type="pres">
      <dgm:prSet presAssocID="{DB19D445-4FD9-4C66-A74C-29894AA5EC06}" presName="sibTrans" presStyleCnt="0"/>
      <dgm:spPr/>
    </dgm:pt>
    <dgm:pt modelId="{471FECF3-EA3F-41D4-986E-56773A5F3959}" type="pres">
      <dgm:prSet presAssocID="{5D5FDEFD-947E-4D1B-8B8B-DDDDB33E89EE}" presName="textNode" presStyleLbl="node1" presStyleIdx="3" presStyleCnt="5" custLinFactNeighborY="3508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D300EC5-3A4F-46B8-865F-DB810BE91AD4}" type="pres">
      <dgm:prSet presAssocID="{DE597687-811C-4BA6-A995-E086B42E14D6}" presName="sibTrans" presStyleCnt="0"/>
      <dgm:spPr/>
    </dgm:pt>
    <dgm:pt modelId="{E5DB7D6D-A362-431E-B880-2B95B7B82549}" type="pres">
      <dgm:prSet presAssocID="{08452394-139F-4CDF-8C16-A2B259E3B896}" presName="textNode" presStyleLbl="node1" presStyleIdx="4" presStyleCnt="5" custLinFactNeighborY="3508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13C841D-595D-43B8-81BF-874E9F744DBF}" type="presOf" srcId="{230C86CF-94F2-4E4B-A23C-3BDBA866ED88}" destId="{9B3D5CC7-A6D5-4C5D-B2FC-E606D84E32C5}" srcOrd="0" destOrd="0" presId="urn:microsoft.com/office/officeart/2005/8/layout/hProcess9"/>
    <dgm:cxn modelId="{91B717B3-9580-4CCB-8C1B-3ECE24B21E3F}" type="presOf" srcId="{420420C5-A10A-43E2-AEBE-CB82EA1685F1}" destId="{5404FF8B-0974-4248-B232-15B3E844CDC8}" srcOrd="0" destOrd="0" presId="urn:microsoft.com/office/officeart/2005/8/layout/hProcess9"/>
    <dgm:cxn modelId="{5C339AA1-4716-4261-B014-225F47A5BD66}" srcId="{230C86CF-94F2-4E4B-A23C-3BDBA866ED88}" destId="{1A53FCF8-F71E-4A4F-A00F-7E1736A84E40}" srcOrd="2" destOrd="0" parTransId="{82F893A5-7A1C-483E-BF17-806AC29261EE}" sibTransId="{DB19D445-4FD9-4C66-A74C-29894AA5EC06}"/>
    <dgm:cxn modelId="{39318D24-25AA-443A-8209-61E771FE3EFA}" srcId="{230C86CF-94F2-4E4B-A23C-3BDBA866ED88}" destId="{08452394-139F-4CDF-8C16-A2B259E3B896}" srcOrd="4" destOrd="0" parTransId="{B59AA37F-7E2B-4863-9D03-90099597A354}" sibTransId="{987468D4-64B9-43A2-B3BD-D9658AD3B292}"/>
    <dgm:cxn modelId="{D27A7DA6-5D59-4F21-8E27-481113BF5C19}" srcId="{230C86CF-94F2-4E4B-A23C-3BDBA866ED88}" destId="{31CA946E-298C-47D2-AE48-CB23CF8A7463}" srcOrd="0" destOrd="0" parTransId="{3BA4A1DF-4118-49C8-958D-81C1FC7FC7F6}" sibTransId="{16EA4D82-74A7-44E8-A9C1-615614F87BD3}"/>
    <dgm:cxn modelId="{F4B62ED4-EBFA-40FB-AFD8-804C5449D4FA}" srcId="{08452394-139F-4CDF-8C16-A2B259E3B896}" destId="{BFE73F0F-A2AA-45E4-AA9C-26EAB1D3A4B7}" srcOrd="1" destOrd="0" parTransId="{3FD22998-1052-47FB-9F33-310325DE8935}" sibTransId="{EA728D9A-3C3E-43A4-98A2-FC763623246E}"/>
    <dgm:cxn modelId="{D5F3CB53-C17A-471C-9CED-34EC38E44FE8}" type="presOf" srcId="{BFE73F0F-A2AA-45E4-AA9C-26EAB1D3A4B7}" destId="{E5DB7D6D-A362-431E-B880-2B95B7B82549}" srcOrd="0" destOrd="2" presId="urn:microsoft.com/office/officeart/2005/8/layout/hProcess9"/>
    <dgm:cxn modelId="{3171ED5A-427E-4E17-BC96-EE29E3B6A33B}" type="presOf" srcId="{31CA946E-298C-47D2-AE48-CB23CF8A7463}" destId="{1E36D796-0881-42CF-8E0A-C0C4DE411589}" srcOrd="0" destOrd="0" presId="urn:microsoft.com/office/officeart/2005/8/layout/hProcess9"/>
    <dgm:cxn modelId="{2C4874E6-5710-416D-9F9A-3EBB53BDFD6B}" type="presOf" srcId="{5D5FDEFD-947E-4D1B-8B8B-DDDDB33E89EE}" destId="{471FECF3-EA3F-41D4-986E-56773A5F3959}" srcOrd="0" destOrd="0" presId="urn:microsoft.com/office/officeart/2005/8/layout/hProcess9"/>
    <dgm:cxn modelId="{8DAF4D2E-EE49-4E37-9873-7951583899A3}" type="presOf" srcId="{B2928FD5-73D8-43FD-B508-81ECA572EA18}" destId="{1E36D796-0881-42CF-8E0A-C0C4DE411589}" srcOrd="0" destOrd="1" presId="urn:microsoft.com/office/officeart/2005/8/layout/hProcess9"/>
    <dgm:cxn modelId="{6D59854A-F4D3-4820-8D27-645C210E82F9}" srcId="{31CA946E-298C-47D2-AE48-CB23CF8A7463}" destId="{B2654AA5-0B6A-4603-B3EB-9BDCB358F9D4}" srcOrd="1" destOrd="0" parTransId="{A5D725E3-ECB5-42DC-A6DF-E6FD6BD27224}" sibTransId="{7994AF73-620B-4538-95D8-9772F78F2544}"/>
    <dgm:cxn modelId="{DD9CC438-B97C-410B-80D3-A331939E295C}" srcId="{230C86CF-94F2-4E4B-A23C-3BDBA866ED88}" destId="{5D5FDEFD-947E-4D1B-8B8B-DDDDB33E89EE}" srcOrd="3" destOrd="0" parTransId="{ABBE4AB5-3693-4785-9BAF-1A136080EE89}" sibTransId="{DE597687-811C-4BA6-A995-E086B42E14D6}"/>
    <dgm:cxn modelId="{26ADFF3D-F4B5-4974-9329-994E7BCCA81F}" srcId="{08452394-139F-4CDF-8C16-A2B259E3B896}" destId="{5F0A6224-1E5D-4175-B43C-D25294E12A7C}" srcOrd="0" destOrd="0" parTransId="{5DF8FFA7-D971-4467-B6E8-785B3CD0615D}" sibTransId="{913B5EBD-8ED3-43D2-90F8-043693EE4944}"/>
    <dgm:cxn modelId="{8D850B80-2A34-4B80-AF27-7362C60C2037}" srcId="{230C86CF-94F2-4E4B-A23C-3BDBA866ED88}" destId="{420420C5-A10A-43E2-AEBE-CB82EA1685F1}" srcOrd="1" destOrd="0" parTransId="{6EE07AB0-4429-4B86-8D94-00870F2F5B75}" sibTransId="{4C2FCD58-ED96-4C84-A07F-8B67197A1529}"/>
    <dgm:cxn modelId="{1DBBA0DB-4EE4-41B0-B2CF-A757C74F06A9}" type="presOf" srcId="{5F0A6224-1E5D-4175-B43C-D25294E12A7C}" destId="{E5DB7D6D-A362-431E-B880-2B95B7B82549}" srcOrd="0" destOrd="1" presId="urn:microsoft.com/office/officeart/2005/8/layout/hProcess9"/>
    <dgm:cxn modelId="{DA23BDA7-ECB1-4874-8747-25937998D1A8}" type="presOf" srcId="{1A53FCF8-F71E-4A4F-A00F-7E1736A84E40}" destId="{090922BE-B2E2-462D-B7EB-964CF24C594F}" srcOrd="0" destOrd="0" presId="urn:microsoft.com/office/officeart/2005/8/layout/hProcess9"/>
    <dgm:cxn modelId="{52636AFD-2811-4064-8A1E-9A10161CE888}" srcId="{31CA946E-298C-47D2-AE48-CB23CF8A7463}" destId="{B2928FD5-73D8-43FD-B508-81ECA572EA18}" srcOrd="0" destOrd="0" parTransId="{A2D0B4D2-1AF1-40A3-9E74-47707C631377}" sibTransId="{16EB4620-9CC3-4D13-9698-3B854F4D5F56}"/>
    <dgm:cxn modelId="{BA80BB63-9B95-41A6-A3E7-C16E44B0BBFA}" type="presOf" srcId="{B2654AA5-0B6A-4603-B3EB-9BDCB358F9D4}" destId="{1E36D796-0881-42CF-8E0A-C0C4DE411589}" srcOrd="0" destOrd="2" presId="urn:microsoft.com/office/officeart/2005/8/layout/hProcess9"/>
    <dgm:cxn modelId="{D0F9F4FB-7FE3-4B3B-AB9C-154D980D6683}" type="presOf" srcId="{08452394-139F-4CDF-8C16-A2B259E3B896}" destId="{E5DB7D6D-A362-431E-B880-2B95B7B82549}" srcOrd="0" destOrd="0" presId="urn:microsoft.com/office/officeart/2005/8/layout/hProcess9"/>
    <dgm:cxn modelId="{C83F9909-2961-4DBC-B92B-B75192A520AC}" type="presParOf" srcId="{9B3D5CC7-A6D5-4C5D-B2FC-E606D84E32C5}" destId="{DF5C9D66-8D1D-4F64-BBD3-DE0ED29F364E}" srcOrd="0" destOrd="0" presId="urn:microsoft.com/office/officeart/2005/8/layout/hProcess9"/>
    <dgm:cxn modelId="{38828E89-B428-4F86-99F7-DE7FD54AD259}" type="presParOf" srcId="{9B3D5CC7-A6D5-4C5D-B2FC-E606D84E32C5}" destId="{C7692C6D-DE71-4E05-9A7C-17EA27DA421A}" srcOrd="1" destOrd="0" presId="urn:microsoft.com/office/officeart/2005/8/layout/hProcess9"/>
    <dgm:cxn modelId="{3C424265-7184-4C33-9AEF-484B08C62217}" type="presParOf" srcId="{C7692C6D-DE71-4E05-9A7C-17EA27DA421A}" destId="{1E36D796-0881-42CF-8E0A-C0C4DE411589}" srcOrd="0" destOrd="0" presId="urn:microsoft.com/office/officeart/2005/8/layout/hProcess9"/>
    <dgm:cxn modelId="{5D1169A1-1C1B-40E5-9704-A4A74FED76E2}" type="presParOf" srcId="{C7692C6D-DE71-4E05-9A7C-17EA27DA421A}" destId="{BE0C236E-78D7-4604-A091-8EB3E8C6E87F}" srcOrd="1" destOrd="0" presId="urn:microsoft.com/office/officeart/2005/8/layout/hProcess9"/>
    <dgm:cxn modelId="{A7F19D7A-5BB8-495E-A858-A1B2CCCB7F70}" type="presParOf" srcId="{C7692C6D-DE71-4E05-9A7C-17EA27DA421A}" destId="{5404FF8B-0974-4248-B232-15B3E844CDC8}" srcOrd="2" destOrd="0" presId="urn:microsoft.com/office/officeart/2005/8/layout/hProcess9"/>
    <dgm:cxn modelId="{4D66E5CC-EC66-4487-8769-1721312E2CB6}" type="presParOf" srcId="{C7692C6D-DE71-4E05-9A7C-17EA27DA421A}" destId="{FAE29C82-C798-49CF-B8E7-43FDD9FB0502}" srcOrd="3" destOrd="0" presId="urn:microsoft.com/office/officeart/2005/8/layout/hProcess9"/>
    <dgm:cxn modelId="{6C5255BC-F483-41E6-8BF8-76A888E8259C}" type="presParOf" srcId="{C7692C6D-DE71-4E05-9A7C-17EA27DA421A}" destId="{090922BE-B2E2-462D-B7EB-964CF24C594F}" srcOrd="4" destOrd="0" presId="urn:microsoft.com/office/officeart/2005/8/layout/hProcess9"/>
    <dgm:cxn modelId="{CBF434FC-BD2E-47D6-ABA2-5579AA6686E7}" type="presParOf" srcId="{C7692C6D-DE71-4E05-9A7C-17EA27DA421A}" destId="{37441BAA-E2B0-42D1-8226-F3B490BC4998}" srcOrd="5" destOrd="0" presId="urn:microsoft.com/office/officeart/2005/8/layout/hProcess9"/>
    <dgm:cxn modelId="{3C679D04-44CD-4EDB-82E6-8A66929E3599}" type="presParOf" srcId="{C7692C6D-DE71-4E05-9A7C-17EA27DA421A}" destId="{471FECF3-EA3F-41D4-986E-56773A5F3959}" srcOrd="6" destOrd="0" presId="urn:microsoft.com/office/officeart/2005/8/layout/hProcess9"/>
    <dgm:cxn modelId="{EA7E442D-AC7F-45F0-861E-5E526C02C4EB}" type="presParOf" srcId="{C7692C6D-DE71-4E05-9A7C-17EA27DA421A}" destId="{0D300EC5-3A4F-46B8-865F-DB810BE91AD4}" srcOrd="7" destOrd="0" presId="urn:microsoft.com/office/officeart/2005/8/layout/hProcess9"/>
    <dgm:cxn modelId="{347FC71E-3180-4D27-A860-37EF9A0BD7BF}" type="presParOf" srcId="{C7692C6D-DE71-4E05-9A7C-17EA27DA421A}" destId="{E5DB7D6D-A362-431E-B880-2B95B7B82549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853A16-E29C-4C39-B008-BF6CB9D0815F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C26BFAB-D5C8-4BE8-80B3-792B65F13921}">
      <dgm:prSet phldrT="[Text]"/>
      <dgm:spPr>
        <a:noFill/>
        <a:ln>
          <a:solidFill>
            <a:srgbClr val="00AFD4"/>
          </a:solidFill>
        </a:ln>
      </dgm:spPr>
      <dgm:t>
        <a:bodyPr anchor="ctr"/>
        <a:lstStyle/>
        <a:p>
          <a:r>
            <a:rPr lang="cs-CZ" sz="1700" b="1" dirty="0">
              <a:solidFill>
                <a:schemeClr val="accent1"/>
              </a:solidFill>
            </a:rPr>
            <a:t>PRODUKTOVÁ NABÍDKA</a:t>
          </a:r>
        </a:p>
      </dgm:t>
    </dgm:pt>
    <dgm:pt modelId="{B980605E-A6C7-4E6D-86AF-49812044C25F}" type="parTrans" cxnId="{79086331-14BC-435B-8838-BEFFD5932911}">
      <dgm:prSet/>
      <dgm:spPr/>
      <dgm:t>
        <a:bodyPr/>
        <a:lstStyle/>
        <a:p>
          <a:endParaRPr lang="cs-CZ"/>
        </a:p>
      </dgm:t>
    </dgm:pt>
    <dgm:pt modelId="{28D41F46-F438-4DBF-BB69-739AB3EE620E}" type="sibTrans" cxnId="{79086331-14BC-435B-8838-BEFFD5932911}">
      <dgm:prSet/>
      <dgm:spPr/>
      <dgm:t>
        <a:bodyPr/>
        <a:lstStyle/>
        <a:p>
          <a:endParaRPr lang="cs-CZ"/>
        </a:p>
      </dgm:t>
    </dgm:pt>
    <dgm:pt modelId="{4A488B4E-46BB-4D5C-8F73-63E34D4D46DA}">
      <dgm:prSet phldrT="[Text]"/>
      <dgm:spPr>
        <a:noFill/>
        <a:ln>
          <a:solidFill>
            <a:srgbClr val="00AFD4"/>
          </a:solidFill>
        </a:ln>
      </dgm:spPr>
      <dgm:t>
        <a:bodyPr anchor="ctr"/>
        <a:lstStyle/>
        <a:p>
          <a:r>
            <a:rPr lang="cs-CZ" sz="1700" b="1" dirty="0">
              <a:solidFill>
                <a:schemeClr val="accent1"/>
              </a:solidFill>
            </a:rPr>
            <a:t>DIGITALIZACE</a:t>
          </a:r>
        </a:p>
      </dgm:t>
    </dgm:pt>
    <dgm:pt modelId="{AA5F139D-E77E-4F65-AEF1-AEDC26277254}" type="parTrans" cxnId="{32085089-367D-4929-810E-375A39B9D422}">
      <dgm:prSet/>
      <dgm:spPr/>
      <dgm:t>
        <a:bodyPr/>
        <a:lstStyle/>
        <a:p>
          <a:endParaRPr lang="cs-CZ"/>
        </a:p>
      </dgm:t>
    </dgm:pt>
    <dgm:pt modelId="{8944F796-3974-46E0-8B24-F407C229AA71}" type="sibTrans" cxnId="{32085089-367D-4929-810E-375A39B9D422}">
      <dgm:prSet/>
      <dgm:spPr/>
      <dgm:t>
        <a:bodyPr/>
        <a:lstStyle/>
        <a:p>
          <a:endParaRPr lang="cs-CZ"/>
        </a:p>
      </dgm:t>
    </dgm:pt>
    <dgm:pt modelId="{965A4D2F-BB13-4A60-B792-6336C3F13ACE}">
      <dgm:prSet phldrT="[Text]" custT="1"/>
      <dgm:spPr>
        <a:noFill/>
        <a:ln>
          <a:solidFill>
            <a:srgbClr val="00AFD4"/>
          </a:solidFill>
        </a:ln>
      </dgm:spPr>
      <dgm:t>
        <a:bodyPr anchor="ctr"/>
        <a:lstStyle/>
        <a:p>
          <a:r>
            <a:rPr lang="cs-CZ" sz="2000" dirty="0">
              <a:solidFill>
                <a:schemeClr val="accent1"/>
              </a:solidFill>
            </a:rPr>
            <a:t>On-line portál </a:t>
          </a:r>
          <a:r>
            <a:rPr lang="cs-CZ" sz="2000" b="1" dirty="0">
              <a:solidFill>
                <a:schemeClr val="accent1"/>
              </a:solidFill>
            </a:rPr>
            <a:t>KLIKNI PRO EXPORT </a:t>
          </a:r>
          <a:r>
            <a:rPr lang="cs-CZ" sz="2000" dirty="0">
              <a:solidFill>
                <a:schemeClr val="accent1"/>
              </a:solidFill>
            </a:rPr>
            <a:t/>
          </a:r>
          <a:br>
            <a:rPr lang="cs-CZ" sz="2000" dirty="0">
              <a:solidFill>
                <a:schemeClr val="accent1"/>
              </a:solidFill>
            </a:rPr>
          </a:br>
          <a:r>
            <a:rPr lang="cs-CZ" sz="2000" dirty="0">
              <a:solidFill>
                <a:schemeClr val="accent1"/>
              </a:solidFill>
            </a:rPr>
            <a:t>pro podávání žádostí o pojištění, správu obchodních případů </a:t>
          </a:r>
          <a:r>
            <a:rPr lang="cs-CZ" sz="2000" dirty="0" smtClean="0">
              <a:solidFill>
                <a:schemeClr val="accent1"/>
              </a:solidFill>
            </a:rPr>
            <a:t>a </a:t>
          </a:r>
          <a:r>
            <a:rPr lang="cs-CZ" sz="2000" dirty="0">
              <a:solidFill>
                <a:schemeClr val="accent1"/>
              </a:solidFill>
            </a:rPr>
            <a:t>hlášení pojistných událostí</a:t>
          </a:r>
        </a:p>
      </dgm:t>
    </dgm:pt>
    <dgm:pt modelId="{8B7AFE0F-5FC6-4623-8423-F4704E154FB3}" type="parTrans" cxnId="{ED09B570-A718-4B62-8468-DEE34472F94F}">
      <dgm:prSet/>
      <dgm:spPr/>
      <dgm:t>
        <a:bodyPr/>
        <a:lstStyle/>
        <a:p>
          <a:endParaRPr lang="cs-CZ"/>
        </a:p>
      </dgm:t>
    </dgm:pt>
    <dgm:pt modelId="{4B049313-CBD0-4224-954A-E846AC2CB0A3}" type="sibTrans" cxnId="{ED09B570-A718-4B62-8468-DEE34472F94F}">
      <dgm:prSet/>
      <dgm:spPr/>
      <dgm:t>
        <a:bodyPr/>
        <a:lstStyle/>
        <a:p>
          <a:endParaRPr lang="cs-CZ"/>
        </a:p>
      </dgm:t>
    </dgm:pt>
    <dgm:pt modelId="{9BE7E3C5-CE12-4855-ABC3-4E974684AADF}">
      <dgm:prSet phldrT="[Text]"/>
      <dgm:spPr>
        <a:noFill/>
        <a:ln>
          <a:solidFill>
            <a:srgbClr val="00AFD4"/>
          </a:solidFill>
        </a:ln>
      </dgm:spPr>
      <dgm:t>
        <a:bodyPr anchor="ctr"/>
        <a:lstStyle/>
        <a:p>
          <a:r>
            <a:rPr lang="cs-CZ" sz="1700" b="1" dirty="0" smtClean="0">
              <a:solidFill>
                <a:schemeClr val="accent1"/>
              </a:solidFill>
            </a:rPr>
            <a:t>ZRYCHLOVÁNÍ PROCESŮ A JEDNODUŠŠÍ PRO MSP</a:t>
          </a:r>
          <a:endParaRPr lang="cs-CZ" sz="1700" b="1" dirty="0">
            <a:solidFill>
              <a:schemeClr val="accent1"/>
            </a:solidFill>
          </a:endParaRPr>
        </a:p>
      </dgm:t>
    </dgm:pt>
    <dgm:pt modelId="{3042E045-6B5E-48FA-856C-3293B324178D}" type="parTrans" cxnId="{89F6E6D3-E745-4D72-A0FD-1C3BE83578AE}">
      <dgm:prSet/>
      <dgm:spPr/>
      <dgm:t>
        <a:bodyPr/>
        <a:lstStyle/>
        <a:p>
          <a:endParaRPr lang="cs-CZ"/>
        </a:p>
      </dgm:t>
    </dgm:pt>
    <dgm:pt modelId="{0C0AA2C4-BDAD-4AFA-BC29-C0468564FEEA}" type="sibTrans" cxnId="{89F6E6D3-E745-4D72-A0FD-1C3BE83578AE}">
      <dgm:prSet/>
      <dgm:spPr/>
      <dgm:t>
        <a:bodyPr/>
        <a:lstStyle/>
        <a:p>
          <a:endParaRPr lang="cs-CZ"/>
        </a:p>
      </dgm:t>
    </dgm:pt>
    <dgm:pt modelId="{18C65A8D-7704-4697-9AC8-DEF884450074}">
      <dgm:prSet phldrT="[Text]" custT="1"/>
      <dgm:spPr>
        <a:noFill/>
        <a:ln>
          <a:solidFill>
            <a:srgbClr val="00AFD4"/>
          </a:solidFill>
        </a:ln>
      </dgm:spPr>
      <dgm:t>
        <a:bodyPr anchor="ctr"/>
        <a:lstStyle/>
        <a:p>
          <a:r>
            <a:rPr lang="cs-CZ" sz="2000" dirty="0">
              <a:solidFill>
                <a:schemeClr val="accent1"/>
              </a:solidFill>
            </a:rPr>
            <a:t>Indikativní </a:t>
          </a:r>
          <a:r>
            <a:rPr lang="cs-CZ" sz="2000" b="1" dirty="0" err="1">
              <a:solidFill>
                <a:schemeClr val="accent1"/>
              </a:solidFill>
            </a:rPr>
            <a:t>prescoring</a:t>
          </a:r>
          <a:endParaRPr lang="cs-CZ" sz="2000" b="1" dirty="0">
            <a:solidFill>
              <a:schemeClr val="accent1"/>
            </a:solidFill>
          </a:endParaRPr>
        </a:p>
      </dgm:t>
    </dgm:pt>
    <dgm:pt modelId="{81899E12-2632-46F5-BD6B-21AFB04596F3}" type="parTrans" cxnId="{1819706A-B6AB-42F2-893D-8A8BFA5BB6E6}">
      <dgm:prSet/>
      <dgm:spPr/>
      <dgm:t>
        <a:bodyPr/>
        <a:lstStyle/>
        <a:p>
          <a:endParaRPr lang="cs-CZ"/>
        </a:p>
      </dgm:t>
    </dgm:pt>
    <dgm:pt modelId="{305D2AEE-9BD8-4EE5-974A-4527DF2942E1}" type="sibTrans" cxnId="{1819706A-B6AB-42F2-893D-8A8BFA5BB6E6}">
      <dgm:prSet/>
      <dgm:spPr/>
      <dgm:t>
        <a:bodyPr/>
        <a:lstStyle/>
        <a:p>
          <a:endParaRPr lang="cs-CZ"/>
        </a:p>
      </dgm:t>
    </dgm:pt>
    <dgm:pt modelId="{38F0E3A1-3BD1-4AF4-A03B-A5C5806C6E2B}">
      <dgm:prSet phldrT="[Text]" custT="1"/>
      <dgm:spPr>
        <a:noFill/>
        <a:ln>
          <a:solidFill>
            <a:srgbClr val="00AFD4"/>
          </a:solidFill>
        </a:ln>
      </dgm:spPr>
      <dgm:t>
        <a:bodyPr anchor="ctr"/>
        <a:lstStyle/>
        <a:p>
          <a:r>
            <a:rPr lang="cs-CZ" sz="2000" dirty="0">
              <a:solidFill>
                <a:schemeClr val="accent1"/>
              </a:solidFill>
            </a:rPr>
            <a:t>Zvláštní režim pro MSP a OP do 50 mil. CZK – </a:t>
          </a:r>
          <a:r>
            <a:rPr lang="cs-CZ" sz="2000" b="0" dirty="0">
              <a:solidFill>
                <a:schemeClr val="accent1"/>
              </a:solidFill>
            </a:rPr>
            <a:t>snížili jsme sazby</a:t>
          </a:r>
        </a:p>
      </dgm:t>
    </dgm:pt>
    <dgm:pt modelId="{53F0D0B4-6016-4EAE-B366-36E312A7EE95}" type="parTrans" cxnId="{0AF7BAE9-78B3-4089-91F5-6CD4331987EB}">
      <dgm:prSet/>
      <dgm:spPr/>
      <dgm:t>
        <a:bodyPr/>
        <a:lstStyle/>
        <a:p>
          <a:endParaRPr lang="cs-CZ"/>
        </a:p>
      </dgm:t>
    </dgm:pt>
    <dgm:pt modelId="{80F33003-3E1C-48AD-80B6-F0D217BF28F6}" type="sibTrans" cxnId="{0AF7BAE9-78B3-4089-91F5-6CD4331987EB}">
      <dgm:prSet/>
      <dgm:spPr/>
      <dgm:t>
        <a:bodyPr/>
        <a:lstStyle/>
        <a:p>
          <a:endParaRPr lang="cs-CZ"/>
        </a:p>
      </dgm:t>
    </dgm:pt>
    <dgm:pt modelId="{3A2E3B2A-0948-4448-8DDA-0125DA03CE0F}">
      <dgm:prSet phldrT="[Text]" custT="1"/>
      <dgm:spPr>
        <a:noFill/>
        <a:ln>
          <a:solidFill>
            <a:srgbClr val="00AFD4"/>
          </a:solidFill>
        </a:ln>
      </dgm:spPr>
      <dgm:t>
        <a:bodyPr anchor="ctr"/>
        <a:lstStyle/>
        <a:p>
          <a:r>
            <a:rPr lang="cs-CZ" sz="2000" b="1" dirty="0">
              <a:solidFill>
                <a:schemeClr val="accent1"/>
              </a:solidFill>
            </a:rPr>
            <a:t>Flexibilnější český podíl</a:t>
          </a:r>
        </a:p>
      </dgm:t>
    </dgm:pt>
    <dgm:pt modelId="{6971B701-5A4A-4DB8-983C-8C2CC192F3EF}" type="parTrans" cxnId="{6E976668-EEEB-4BBD-9F0A-F13C4ECA756A}">
      <dgm:prSet/>
      <dgm:spPr/>
      <dgm:t>
        <a:bodyPr/>
        <a:lstStyle/>
        <a:p>
          <a:endParaRPr lang="cs-CZ"/>
        </a:p>
      </dgm:t>
    </dgm:pt>
    <dgm:pt modelId="{AA43F680-C5C1-4500-898B-D0BC1765D7CC}" type="sibTrans" cxnId="{6E976668-EEEB-4BBD-9F0A-F13C4ECA756A}">
      <dgm:prSet/>
      <dgm:spPr/>
      <dgm:t>
        <a:bodyPr/>
        <a:lstStyle/>
        <a:p>
          <a:endParaRPr lang="cs-CZ"/>
        </a:p>
      </dgm:t>
    </dgm:pt>
    <dgm:pt modelId="{2DA0C206-2AE3-4415-B394-00D657070759}">
      <dgm:prSet phldrT="[Text]" custT="1"/>
      <dgm:spPr>
        <a:noFill/>
        <a:ln>
          <a:solidFill>
            <a:srgbClr val="00AFD4"/>
          </a:solidFill>
        </a:ln>
      </dgm:spPr>
      <dgm:t>
        <a:bodyPr anchor="ctr"/>
        <a:lstStyle/>
        <a:p>
          <a:r>
            <a:rPr lang="cs-CZ" sz="2000" dirty="0">
              <a:solidFill>
                <a:schemeClr val="accent1"/>
              </a:solidFill>
            </a:rPr>
            <a:t>Rozšíření pojištění pro </a:t>
          </a:r>
          <a:r>
            <a:rPr lang="cs-CZ" sz="2000" b="1" dirty="0">
              <a:solidFill>
                <a:schemeClr val="accent1"/>
              </a:solidFill>
            </a:rPr>
            <a:t>vývozně orientované </a:t>
          </a:r>
          <a:r>
            <a:rPr lang="cs-CZ" sz="2000" b="1" dirty="0" smtClean="0">
              <a:solidFill>
                <a:schemeClr val="accent1"/>
              </a:solidFill>
            </a:rPr>
            <a:t>podniky – navýšení výroby, zásoby, automatizace…</a:t>
          </a:r>
          <a:endParaRPr lang="cs-CZ" sz="2000" dirty="0">
            <a:solidFill>
              <a:schemeClr val="accent1"/>
            </a:solidFill>
          </a:endParaRPr>
        </a:p>
      </dgm:t>
    </dgm:pt>
    <dgm:pt modelId="{C54AED9C-71D9-43F5-A916-5DC2E440076E}" type="sibTrans" cxnId="{1DA9565B-CD20-4ACF-B20B-41F6F1E28442}">
      <dgm:prSet/>
      <dgm:spPr/>
      <dgm:t>
        <a:bodyPr/>
        <a:lstStyle/>
        <a:p>
          <a:endParaRPr lang="cs-CZ"/>
        </a:p>
      </dgm:t>
    </dgm:pt>
    <dgm:pt modelId="{009828EB-B926-4664-B467-D155AC6812CE}" type="parTrans" cxnId="{1DA9565B-CD20-4ACF-B20B-41F6F1E28442}">
      <dgm:prSet/>
      <dgm:spPr/>
      <dgm:t>
        <a:bodyPr/>
        <a:lstStyle/>
        <a:p>
          <a:endParaRPr lang="cs-CZ"/>
        </a:p>
      </dgm:t>
    </dgm:pt>
    <dgm:pt modelId="{E1D917D5-947C-41BB-BE45-E96B733BF118}">
      <dgm:prSet phldrT="[Text]" custT="1"/>
      <dgm:spPr>
        <a:noFill/>
        <a:ln>
          <a:solidFill>
            <a:srgbClr val="00AFD4"/>
          </a:solidFill>
        </a:ln>
      </dgm:spPr>
      <dgm:t>
        <a:bodyPr anchor="ctr"/>
        <a:lstStyle/>
        <a:p>
          <a:r>
            <a:rPr lang="cs-CZ" sz="2000" b="1" dirty="0">
              <a:solidFill>
                <a:schemeClr val="accent1"/>
              </a:solidFill>
            </a:rPr>
            <a:t>Fond </a:t>
          </a:r>
          <a:r>
            <a:rPr lang="cs-CZ" sz="2000" b="1" dirty="0" smtClean="0">
              <a:solidFill>
                <a:schemeClr val="accent1"/>
              </a:solidFill>
            </a:rPr>
            <a:t>Ukrajina – zemědělské stroje, materiály…</a:t>
          </a:r>
          <a:endParaRPr lang="cs-CZ" sz="2000" b="1" dirty="0">
            <a:solidFill>
              <a:schemeClr val="accent1"/>
            </a:solidFill>
          </a:endParaRPr>
        </a:p>
      </dgm:t>
    </dgm:pt>
    <dgm:pt modelId="{E1CC3908-7DBB-477F-934D-A2A336F559D6}" type="parTrans" cxnId="{16C66A8A-3093-4DA6-915E-924331ED812D}">
      <dgm:prSet/>
      <dgm:spPr/>
      <dgm:t>
        <a:bodyPr/>
        <a:lstStyle/>
        <a:p>
          <a:endParaRPr lang="cs-CZ"/>
        </a:p>
      </dgm:t>
    </dgm:pt>
    <dgm:pt modelId="{574F1753-C07D-4EE7-8A06-46F359FCC801}" type="sibTrans" cxnId="{16C66A8A-3093-4DA6-915E-924331ED812D}">
      <dgm:prSet/>
      <dgm:spPr/>
      <dgm:t>
        <a:bodyPr/>
        <a:lstStyle/>
        <a:p>
          <a:endParaRPr lang="cs-CZ"/>
        </a:p>
      </dgm:t>
    </dgm:pt>
    <dgm:pt modelId="{1D3BAB86-A9C9-4770-B2FA-C9039155451E}">
      <dgm:prSet phldrT="[Text]" custT="1"/>
      <dgm:spPr>
        <a:noFill/>
        <a:ln>
          <a:solidFill>
            <a:srgbClr val="00AFD4"/>
          </a:solidFill>
        </a:ln>
      </dgm:spPr>
      <dgm:t>
        <a:bodyPr anchor="ctr"/>
        <a:lstStyle/>
        <a:p>
          <a:r>
            <a:rPr lang="cs-CZ" sz="2000" b="1" dirty="0" smtClean="0">
              <a:solidFill>
                <a:schemeClr val="accent1"/>
              </a:solidFill>
            </a:rPr>
            <a:t>EGAP Plus – důsledky konfliktu na Ukrajině</a:t>
          </a:r>
          <a:endParaRPr lang="cs-CZ" sz="2000" b="1" dirty="0">
            <a:solidFill>
              <a:schemeClr val="accent1"/>
            </a:solidFill>
          </a:endParaRPr>
        </a:p>
      </dgm:t>
    </dgm:pt>
    <dgm:pt modelId="{E99F8854-2F6C-4A06-A470-8A8F3CBD3FA1}" type="parTrans" cxnId="{F57F2868-0DD0-4BA1-98C6-0BF5976763CD}">
      <dgm:prSet/>
      <dgm:spPr/>
      <dgm:t>
        <a:bodyPr/>
        <a:lstStyle/>
        <a:p>
          <a:endParaRPr lang="cs-CZ"/>
        </a:p>
      </dgm:t>
    </dgm:pt>
    <dgm:pt modelId="{11B7989B-84F7-4F69-889E-59B93E992E87}" type="sibTrans" cxnId="{F57F2868-0DD0-4BA1-98C6-0BF5976763CD}">
      <dgm:prSet/>
      <dgm:spPr/>
      <dgm:t>
        <a:bodyPr/>
        <a:lstStyle/>
        <a:p>
          <a:endParaRPr lang="cs-CZ"/>
        </a:p>
      </dgm:t>
    </dgm:pt>
    <dgm:pt modelId="{FD8538AF-2B91-4AC8-AC43-0EE7E2C91661}" type="pres">
      <dgm:prSet presAssocID="{9E853A16-E29C-4C39-B008-BF6CB9D0815F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6251D37-517F-44F3-84E5-58B1AEC0293E}" type="pres">
      <dgm:prSet presAssocID="{FC26BFAB-D5C8-4BE8-80B3-792B65F13921}" presName="comp" presStyleCnt="0"/>
      <dgm:spPr/>
    </dgm:pt>
    <dgm:pt modelId="{A8F226FD-34A4-4CA6-B7C0-FD4ECABB1BCD}" type="pres">
      <dgm:prSet presAssocID="{FC26BFAB-D5C8-4BE8-80B3-792B65F13921}" presName="box" presStyleLbl="node1" presStyleIdx="0" presStyleCnt="3" custScaleY="88959"/>
      <dgm:spPr/>
      <dgm:t>
        <a:bodyPr/>
        <a:lstStyle/>
        <a:p>
          <a:endParaRPr lang="cs-CZ"/>
        </a:p>
      </dgm:t>
    </dgm:pt>
    <dgm:pt modelId="{88550FBA-F845-4F62-934C-2147A6692DDD}" type="pres">
      <dgm:prSet presAssocID="{FC26BFAB-D5C8-4BE8-80B3-792B65F13921}" presName="img" presStyleLbl="fgImgPlace1" presStyleIdx="0" presStyleCnt="3" custScaleX="76806" custScaleY="6942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1000" b="-11000"/>
          </a:stretch>
        </a:blipFill>
      </dgm:spPr>
      <dgm:t>
        <a:bodyPr/>
        <a:lstStyle/>
        <a:p>
          <a:endParaRPr lang="cs-CZ"/>
        </a:p>
      </dgm:t>
    </dgm:pt>
    <dgm:pt modelId="{B979E09B-9946-445B-9E70-7E9C6CD149B9}" type="pres">
      <dgm:prSet presAssocID="{FC26BFAB-D5C8-4BE8-80B3-792B65F13921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092A698-11E2-44B0-B279-3AC4982A0329}" type="pres">
      <dgm:prSet presAssocID="{28D41F46-F438-4DBF-BB69-739AB3EE620E}" presName="spacer" presStyleCnt="0"/>
      <dgm:spPr/>
    </dgm:pt>
    <dgm:pt modelId="{87CAD1A1-C617-46B1-B4BE-DB2DE6B4DDF2}" type="pres">
      <dgm:prSet presAssocID="{4A488B4E-46BB-4D5C-8F73-63E34D4D46DA}" presName="comp" presStyleCnt="0"/>
      <dgm:spPr/>
    </dgm:pt>
    <dgm:pt modelId="{F2CC9C49-80D4-48CC-90E9-D07DBE51A52C}" type="pres">
      <dgm:prSet presAssocID="{4A488B4E-46BB-4D5C-8F73-63E34D4D46DA}" presName="box" presStyleLbl="node1" presStyleIdx="1" presStyleCnt="3" custScaleY="97075"/>
      <dgm:spPr/>
      <dgm:t>
        <a:bodyPr/>
        <a:lstStyle/>
        <a:p>
          <a:endParaRPr lang="cs-CZ"/>
        </a:p>
      </dgm:t>
    </dgm:pt>
    <dgm:pt modelId="{00D38D5C-369C-493E-B820-C9DB52A53B06}" type="pres">
      <dgm:prSet presAssocID="{4A488B4E-46BB-4D5C-8F73-63E34D4D46DA}" presName="img" presStyleLbl="fgImgPlace1" presStyleIdx="1" presStyleCnt="3" custScaleX="72036" custScaleY="69040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1000" b="-11000"/>
          </a:stretch>
        </a:blipFill>
      </dgm:spPr>
      <dgm:t>
        <a:bodyPr/>
        <a:lstStyle/>
        <a:p>
          <a:endParaRPr lang="cs-CZ"/>
        </a:p>
      </dgm:t>
    </dgm:pt>
    <dgm:pt modelId="{FACFE080-CCFC-47C1-80EB-8658C1DBC16A}" type="pres">
      <dgm:prSet presAssocID="{4A488B4E-46BB-4D5C-8F73-63E34D4D46DA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023538E-AE8B-480C-9830-A0FFD646C551}" type="pres">
      <dgm:prSet presAssocID="{8944F796-3974-46E0-8B24-F407C229AA71}" presName="spacer" presStyleCnt="0"/>
      <dgm:spPr/>
    </dgm:pt>
    <dgm:pt modelId="{C54D02E7-E144-46DA-9A9D-2A2F2AD6648E}" type="pres">
      <dgm:prSet presAssocID="{9BE7E3C5-CE12-4855-ABC3-4E974684AADF}" presName="comp" presStyleCnt="0"/>
      <dgm:spPr/>
    </dgm:pt>
    <dgm:pt modelId="{D02F55F4-9205-4480-8CD3-FBAA1AB1D4E0}" type="pres">
      <dgm:prSet presAssocID="{9BE7E3C5-CE12-4855-ABC3-4E974684AADF}" presName="box" presStyleLbl="node1" presStyleIdx="2" presStyleCnt="3"/>
      <dgm:spPr/>
      <dgm:t>
        <a:bodyPr/>
        <a:lstStyle/>
        <a:p>
          <a:endParaRPr lang="cs-CZ"/>
        </a:p>
      </dgm:t>
    </dgm:pt>
    <dgm:pt modelId="{4B94DE8D-E93D-493B-92FE-BD32C999D720}" type="pres">
      <dgm:prSet presAssocID="{9BE7E3C5-CE12-4855-ABC3-4E974684AADF}" presName="img" presStyleLbl="fgImgPlace1" presStyleIdx="2" presStyleCnt="3" custScaleX="73297" custScaleY="84586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</dgm:spPr>
      <dgm:t>
        <a:bodyPr/>
        <a:lstStyle/>
        <a:p>
          <a:endParaRPr lang="cs-CZ"/>
        </a:p>
      </dgm:t>
    </dgm:pt>
    <dgm:pt modelId="{BC9DE3AE-345A-4C7B-9B86-EF7BC0B7114C}" type="pres">
      <dgm:prSet presAssocID="{9BE7E3C5-CE12-4855-ABC3-4E974684AADF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C836038-5EFF-484D-9B98-49F6FAF1C1F7}" type="presOf" srcId="{E1D917D5-947C-41BB-BE45-E96B733BF118}" destId="{B979E09B-9946-445B-9E70-7E9C6CD149B9}" srcOrd="1" destOrd="2" presId="urn:microsoft.com/office/officeart/2005/8/layout/vList4"/>
    <dgm:cxn modelId="{05272C3D-ED70-4E1D-A93E-D22CACAB5223}" type="presOf" srcId="{9E853A16-E29C-4C39-B008-BF6CB9D0815F}" destId="{FD8538AF-2B91-4AC8-AC43-0EE7E2C91661}" srcOrd="0" destOrd="0" presId="urn:microsoft.com/office/officeart/2005/8/layout/vList4"/>
    <dgm:cxn modelId="{FE89B62E-C0F7-4FE3-B54D-2BAFEEE1ECB7}" type="presOf" srcId="{38F0E3A1-3BD1-4AF4-A03B-A5C5806C6E2B}" destId="{D02F55F4-9205-4480-8CD3-FBAA1AB1D4E0}" srcOrd="0" destOrd="2" presId="urn:microsoft.com/office/officeart/2005/8/layout/vList4"/>
    <dgm:cxn modelId="{2C0F2570-6B5F-433B-BA8B-59D383D185C6}" type="presOf" srcId="{9BE7E3C5-CE12-4855-ABC3-4E974684AADF}" destId="{D02F55F4-9205-4480-8CD3-FBAA1AB1D4E0}" srcOrd="0" destOrd="0" presId="urn:microsoft.com/office/officeart/2005/8/layout/vList4"/>
    <dgm:cxn modelId="{481BF591-9904-465E-AB3E-D4466477FF97}" type="presOf" srcId="{18C65A8D-7704-4697-9AC8-DEF884450074}" destId="{D02F55F4-9205-4480-8CD3-FBAA1AB1D4E0}" srcOrd="0" destOrd="1" presId="urn:microsoft.com/office/officeart/2005/8/layout/vList4"/>
    <dgm:cxn modelId="{1819706A-B6AB-42F2-893D-8A8BFA5BB6E6}" srcId="{9BE7E3C5-CE12-4855-ABC3-4E974684AADF}" destId="{18C65A8D-7704-4697-9AC8-DEF884450074}" srcOrd="0" destOrd="0" parTransId="{81899E12-2632-46F5-BD6B-21AFB04596F3}" sibTransId="{305D2AEE-9BD8-4EE5-974A-4527DF2942E1}"/>
    <dgm:cxn modelId="{C37A3C7A-0B71-45FA-9310-8947D64C5D8D}" type="presOf" srcId="{4A488B4E-46BB-4D5C-8F73-63E34D4D46DA}" destId="{FACFE080-CCFC-47C1-80EB-8658C1DBC16A}" srcOrd="1" destOrd="0" presId="urn:microsoft.com/office/officeart/2005/8/layout/vList4"/>
    <dgm:cxn modelId="{6E976668-EEEB-4BBD-9F0A-F13C4ECA756A}" srcId="{9BE7E3C5-CE12-4855-ABC3-4E974684AADF}" destId="{3A2E3B2A-0948-4448-8DDA-0125DA03CE0F}" srcOrd="2" destOrd="0" parTransId="{6971B701-5A4A-4DB8-983C-8C2CC192F3EF}" sibTransId="{AA43F680-C5C1-4500-898B-D0BC1765D7CC}"/>
    <dgm:cxn modelId="{06F5F3FF-1473-40C2-9CB1-389E2DF35025}" type="presOf" srcId="{18C65A8D-7704-4697-9AC8-DEF884450074}" destId="{BC9DE3AE-345A-4C7B-9B86-EF7BC0B7114C}" srcOrd="1" destOrd="1" presId="urn:microsoft.com/office/officeart/2005/8/layout/vList4"/>
    <dgm:cxn modelId="{C99C22F8-20ED-464B-9F03-65F073A32711}" type="presOf" srcId="{2DA0C206-2AE3-4415-B394-00D657070759}" destId="{A8F226FD-34A4-4CA6-B7C0-FD4ECABB1BCD}" srcOrd="0" destOrd="1" presId="urn:microsoft.com/office/officeart/2005/8/layout/vList4"/>
    <dgm:cxn modelId="{0EA8CED3-BF39-4E2F-BCD8-5DBBB16E4DAB}" type="presOf" srcId="{3A2E3B2A-0948-4448-8DDA-0125DA03CE0F}" destId="{D02F55F4-9205-4480-8CD3-FBAA1AB1D4E0}" srcOrd="0" destOrd="3" presId="urn:microsoft.com/office/officeart/2005/8/layout/vList4"/>
    <dgm:cxn modelId="{F18BFF07-FBA0-47DE-898C-27B5539AF1FA}" type="presOf" srcId="{965A4D2F-BB13-4A60-B792-6336C3F13ACE}" destId="{F2CC9C49-80D4-48CC-90E9-D07DBE51A52C}" srcOrd="0" destOrd="1" presId="urn:microsoft.com/office/officeart/2005/8/layout/vList4"/>
    <dgm:cxn modelId="{723F4B61-5A6A-403C-820B-3A2956591DC4}" type="presOf" srcId="{FC26BFAB-D5C8-4BE8-80B3-792B65F13921}" destId="{A8F226FD-34A4-4CA6-B7C0-FD4ECABB1BCD}" srcOrd="0" destOrd="0" presId="urn:microsoft.com/office/officeart/2005/8/layout/vList4"/>
    <dgm:cxn modelId="{1DA9565B-CD20-4ACF-B20B-41F6F1E28442}" srcId="{FC26BFAB-D5C8-4BE8-80B3-792B65F13921}" destId="{2DA0C206-2AE3-4415-B394-00D657070759}" srcOrd="0" destOrd="0" parTransId="{009828EB-B926-4664-B467-D155AC6812CE}" sibTransId="{C54AED9C-71D9-43F5-A916-5DC2E440076E}"/>
    <dgm:cxn modelId="{10327FF4-E3FD-4C9F-8A0D-ECF1E495E051}" type="presOf" srcId="{9BE7E3C5-CE12-4855-ABC3-4E974684AADF}" destId="{BC9DE3AE-345A-4C7B-9B86-EF7BC0B7114C}" srcOrd="1" destOrd="0" presId="urn:microsoft.com/office/officeart/2005/8/layout/vList4"/>
    <dgm:cxn modelId="{88C5A837-D760-4125-97A4-2A78ED0B0F0E}" type="presOf" srcId="{1D3BAB86-A9C9-4770-B2FA-C9039155451E}" destId="{B979E09B-9946-445B-9E70-7E9C6CD149B9}" srcOrd="1" destOrd="3" presId="urn:microsoft.com/office/officeart/2005/8/layout/vList4"/>
    <dgm:cxn modelId="{5CB4DF8C-19F9-44F2-B51A-569AAAA64EDE}" type="presOf" srcId="{FC26BFAB-D5C8-4BE8-80B3-792B65F13921}" destId="{B979E09B-9946-445B-9E70-7E9C6CD149B9}" srcOrd="1" destOrd="0" presId="urn:microsoft.com/office/officeart/2005/8/layout/vList4"/>
    <dgm:cxn modelId="{804C0440-A415-4FF6-BD52-804ECD24399D}" type="presOf" srcId="{4A488B4E-46BB-4D5C-8F73-63E34D4D46DA}" destId="{F2CC9C49-80D4-48CC-90E9-D07DBE51A52C}" srcOrd="0" destOrd="0" presId="urn:microsoft.com/office/officeart/2005/8/layout/vList4"/>
    <dgm:cxn modelId="{34EAA965-46E4-49B5-861C-711429117860}" type="presOf" srcId="{2DA0C206-2AE3-4415-B394-00D657070759}" destId="{B979E09B-9946-445B-9E70-7E9C6CD149B9}" srcOrd="1" destOrd="1" presId="urn:microsoft.com/office/officeart/2005/8/layout/vList4"/>
    <dgm:cxn modelId="{16C66A8A-3093-4DA6-915E-924331ED812D}" srcId="{FC26BFAB-D5C8-4BE8-80B3-792B65F13921}" destId="{E1D917D5-947C-41BB-BE45-E96B733BF118}" srcOrd="1" destOrd="0" parTransId="{E1CC3908-7DBB-477F-934D-A2A336F559D6}" sibTransId="{574F1753-C07D-4EE7-8A06-46F359FCC801}"/>
    <dgm:cxn modelId="{433856A6-2CF4-426C-BEA9-48F04E9E4BD5}" type="presOf" srcId="{965A4D2F-BB13-4A60-B792-6336C3F13ACE}" destId="{FACFE080-CCFC-47C1-80EB-8658C1DBC16A}" srcOrd="1" destOrd="1" presId="urn:microsoft.com/office/officeart/2005/8/layout/vList4"/>
    <dgm:cxn modelId="{89F6E6D3-E745-4D72-A0FD-1C3BE83578AE}" srcId="{9E853A16-E29C-4C39-B008-BF6CB9D0815F}" destId="{9BE7E3C5-CE12-4855-ABC3-4E974684AADF}" srcOrd="2" destOrd="0" parTransId="{3042E045-6B5E-48FA-856C-3293B324178D}" sibTransId="{0C0AA2C4-BDAD-4AFA-BC29-C0468564FEEA}"/>
    <dgm:cxn modelId="{C8626036-9FC6-4C81-BCC8-B8623928C64F}" type="presOf" srcId="{E1D917D5-947C-41BB-BE45-E96B733BF118}" destId="{A8F226FD-34A4-4CA6-B7C0-FD4ECABB1BCD}" srcOrd="0" destOrd="2" presId="urn:microsoft.com/office/officeart/2005/8/layout/vList4"/>
    <dgm:cxn modelId="{79086331-14BC-435B-8838-BEFFD5932911}" srcId="{9E853A16-E29C-4C39-B008-BF6CB9D0815F}" destId="{FC26BFAB-D5C8-4BE8-80B3-792B65F13921}" srcOrd="0" destOrd="0" parTransId="{B980605E-A6C7-4E6D-86AF-49812044C25F}" sibTransId="{28D41F46-F438-4DBF-BB69-739AB3EE620E}"/>
    <dgm:cxn modelId="{F57F2868-0DD0-4BA1-98C6-0BF5976763CD}" srcId="{FC26BFAB-D5C8-4BE8-80B3-792B65F13921}" destId="{1D3BAB86-A9C9-4770-B2FA-C9039155451E}" srcOrd="2" destOrd="0" parTransId="{E99F8854-2F6C-4A06-A470-8A8F3CBD3FA1}" sibTransId="{11B7989B-84F7-4F69-889E-59B93E992E87}"/>
    <dgm:cxn modelId="{4F551B27-C01D-4214-91A2-0A76DC6BABC0}" type="presOf" srcId="{3A2E3B2A-0948-4448-8DDA-0125DA03CE0F}" destId="{BC9DE3AE-345A-4C7B-9B86-EF7BC0B7114C}" srcOrd="1" destOrd="3" presId="urn:microsoft.com/office/officeart/2005/8/layout/vList4"/>
    <dgm:cxn modelId="{315652F9-22E3-4EC4-890C-EDB3ECCACEC4}" type="presOf" srcId="{1D3BAB86-A9C9-4770-B2FA-C9039155451E}" destId="{A8F226FD-34A4-4CA6-B7C0-FD4ECABB1BCD}" srcOrd="0" destOrd="3" presId="urn:microsoft.com/office/officeart/2005/8/layout/vList4"/>
    <dgm:cxn modelId="{0AF7BAE9-78B3-4089-91F5-6CD4331987EB}" srcId="{9BE7E3C5-CE12-4855-ABC3-4E974684AADF}" destId="{38F0E3A1-3BD1-4AF4-A03B-A5C5806C6E2B}" srcOrd="1" destOrd="0" parTransId="{53F0D0B4-6016-4EAE-B366-36E312A7EE95}" sibTransId="{80F33003-3E1C-48AD-80B6-F0D217BF28F6}"/>
    <dgm:cxn modelId="{32085089-367D-4929-810E-375A39B9D422}" srcId="{9E853A16-E29C-4C39-B008-BF6CB9D0815F}" destId="{4A488B4E-46BB-4D5C-8F73-63E34D4D46DA}" srcOrd="1" destOrd="0" parTransId="{AA5F139D-E77E-4F65-AEF1-AEDC26277254}" sibTransId="{8944F796-3974-46E0-8B24-F407C229AA71}"/>
    <dgm:cxn modelId="{ED09B570-A718-4B62-8468-DEE34472F94F}" srcId="{4A488B4E-46BB-4D5C-8F73-63E34D4D46DA}" destId="{965A4D2F-BB13-4A60-B792-6336C3F13ACE}" srcOrd="0" destOrd="0" parTransId="{8B7AFE0F-5FC6-4623-8423-F4704E154FB3}" sibTransId="{4B049313-CBD0-4224-954A-E846AC2CB0A3}"/>
    <dgm:cxn modelId="{DAE93A43-34C6-4519-9D6D-F1E072413FD4}" type="presOf" srcId="{38F0E3A1-3BD1-4AF4-A03B-A5C5806C6E2B}" destId="{BC9DE3AE-345A-4C7B-9B86-EF7BC0B7114C}" srcOrd="1" destOrd="2" presId="urn:microsoft.com/office/officeart/2005/8/layout/vList4"/>
    <dgm:cxn modelId="{2021A707-6930-42BF-B6FF-8C3B68B01F03}" type="presParOf" srcId="{FD8538AF-2B91-4AC8-AC43-0EE7E2C91661}" destId="{56251D37-517F-44F3-84E5-58B1AEC0293E}" srcOrd="0" destOrd="0" presId="urn:microsoft.com/office/officeart/2005/8/layout/vList4"/>
    <dgm:cxn modelId="{7D6248D1-C7BB-4F0B-B973-501D54805207}" type="presParOf" srcId="{56251D37-517F-44F3-84E5-58B1AEC0293E}" destId="{A8F226FD-34A4-4CA6-B7C0-FD4ECABB1BCD}" srcOrd="0" destOrd="0" presId="urn:microsoft.com/office/officeart/2005/8/layout/vList4"/>
    <dgm:cxn modelId="{B545746B-A613-42DA-9B10-EE0A7C845D29}" type="presParOf" srcId="{56251D37-517F-44F3-84E5-58B1AEC0293E}" destId="{88550FBA-F845-4F62-934C-2147A6692DDD}" srcOrd="1" destOrd="0" presId="urn:microsoft.com/office/officeart/2005/8/layout/vList4"/>
    <dgm:cxn modelId="{EED47D56-E826-4B39-95B6-1F725F3D1657}" type="presParOf" srcId="{56251D37-517F-44F3-84E5-58B1AEC0293E}" destId="{B979E09B-9946-445B-9E70-7E9C6CD149B9}" srcOrd="2" destOrd="0" presId="urn:microsoft.com/office/officeart/2005/8/layout/vList4"/>
    <dgm:cxn modelId="{42824413-FCC2-4E8B-A3DC-90E61BA0BA90}" type="presParOf" srcId="{FD8538AF-2B91-4AC8-AC43-0EE7E2C91661}" destId="{0092A698-11E2-44B0-B279-3AC4982A0329}" srcOrd="1" destOrd="0" presId="urn:microsoft.com/office/officeart/2005/8/layout/vList4"/>
    <dgm:cxn modelId="{08FF3DE6-B99E-42ED-A28D-C71238F06163}" type="presParOf" srcId="{FD8538AF-2B91-4AC8-AC43-0EE7E2C91661}" destId="{87CAD1A1-C617-46B1-B4BE-DB2DE6B4DDF2}" srcOrd="2" destOrd="0" presId="urn:microsoft.com/office/officeart/2005/8/layout/vList4"/>
    <dgm:cxn modelId="{9DD1A72C-D42D-40FA-8B33-D905FBD20C60}" type="presParOf" srcId="{87CAD1A1-C617-46B1-B4BE-DB2DE6B4DDF2}" destId="{F2CC9C49-80D4-48CC-90E9-D07DBE51A52C}" srcOrd="0" destOrd="0" presId="urn:microsoft.com/office/officeart/2005/8/layout/vList4"/>
    <dgm:cxn modelId="{6A380C1B-C138-4988-BF01-D97BDDE1EDE8}" type="presParOf" srcId="{87CAD1A1-C617-46B1-B4BE-DB2DE6B4DDF2}" destId="{00D38D5C-369C-493E-B820-C9DB52A53B06}" srcOrd="1" destOrd="0" presId="urn:microsoft.com/office/officeart/2005/8/layout/vList4"/>
    <dgm:cxn modelId="{AC0EEFFE-C931-4690-9260-999F8A6198E9}" type="presParOf" srcId="{87CAD1A1-C617-46B1-B4BE-DB2DE6B4DDF2}" destId="{FACFE080-CCFC-47C1-80EB-8658C1DBC16A}" srcOrd="2" destOrd="0" presId="urn:microsoft.com/office/officeart/2005/8/layout/vList4"/>
    <dgm:cxn modelId="{0181B598-78CA-42D8-A9E5-8C81FD1BA2A7}" type="presParOf" srcId="{FD8538AF-2B91-4AC8-AC43-0EE7E2C91661}" destId="{2023538E-AE8B-480C-9830-A0FFD646C551}" srcOrd="3" destOrd="0" presId="urn:microsoft.com/office/officeart/2005/8/layout/vList4"/>
    <dgm:cxn modelId="{EB2BB28F-86B6-47B8-B213-93E12D8EDDC1}" type="presParOf" srcId="{FD8538AF-2B91-4AC8-AC43-0EE7E2C91661}" destId="{C54D02E7-E144-46DA-9A9D-2A2F2AD6648E}" srcOrd="4" destOrd="0" presId="urn:microsoft.com/office/officeart/2005/8/layout/vList4"/>
    <dgm:cxn modelId="{8C751C24-7904-4311-A2F8-2F243E6AD300}" type="presParOf" srcId="{C54D02E7-E144-46DA-9A9D-2A2F2AD6648E}" destId="{D02F55F4-9205-4480-8CD3-FBAA1AB1D4E0}" srcOrd="0" destOrd="0" presId="urn:microsoft.com/office/officeart/2005/8/layout/vList4"/>
    <dgm:cxn modelId="{CD502C78-74A6-4FBF-8845-B70AADB0CC79}" type="presParOf" srcId="{C54D02E7-E144-46DA-9A9D-2A2F2AD6648E}" destId="{4B94DE8D-E93D-493B-92FE-BD32C999D720}" srcOrd="1" destOrd="0" presId="urn:microsoft.com/office/officeart/2005/8/layout/vList4"/>
    <dgm:cxn modelId="{BB0259EB-5B14-4C92-B507-3E4D5E665359}" type="presParOf" srcId="{C54D02E7-E144-46DA-9A9D-2A2F2AD6648E}" destId="{BC9DE3AE-345A-4C7B-9B86-EF7BC0B7114C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5C9D66-8D1D-4F64-BBD3-DE0ED29F364E}">
      <dsp:nvSpPr>
        <dsp:cNvPr id="0" name=""/>
        <dsp:cNvSpPr/>
      </dsp:nvSpPr>
      <dsp:spPr>
        <a:xfrm>
          <a:off x="758146" y="0"/>
          <a:ext cx="8592329" cy="475191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36D796-0881-42CF-8E0A-C0C4DE411589}">
      <dsp:nvSpPr>
        <dsp:cNvPr id="0" name=""/>
        <dsp:cNvSpPr/>
      </dsp:nvSpPr>
      <dsp:spPr>
        <a:xfrm>
          <a:off x="2066" y="2092364"/>
          <a:ext cx="1910729" cy="19007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/>
            <a:t>Bankovní záruky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err="1"/>
            <a:t>Bid</a:t>
          </a:r>
          <a:r>
            <a:rPr lang="cs-CZ" sz="1600" kern="1200" dirty="0"/>
            <a:t> Bond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err="1"/>
            <a:t>Advance</a:t>
          </a:r>
          <a:r>
            <a:rPr lang="cs-CZ" sz="1600" kern="1200" dirty="0"/>
            <a:t> </a:t>
          </a:r>
          <a:r>
            <a:rPr lang="cs-CZ" sz="1600" kern="1200" dirty="0" err="1"/>
            <a:t>Payment</a:t>
          </a:r>
          <a:endParaRPr lang="cs-CZ" sz="1600" kern="1200" dirty="0"/>
        </a:p>
      </dsp:txBody>
      <dsp:txXfrm>
        <a:off x="94854" y="2185152"/>
        <a:ext cx="1725153" cy="1715190"/>
      </dsp:txXfrm>
    </dsp:sp>
    <dsp:sp modelId="{5404FF8B-0974-4248-B232-15B3E844CDC8}">
      <dsp:nvSpPr>
        <dsp:cNvPr id="0" name=""/>
        <dsp:cNvSpPr/>
      </dsp:nvSpPr>
      <dsp:spPr>
        <a:xfrm>
          <a:off x="2050506" y="2092364"/>
          <a:ext cx="1910729" cy="19007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/>
            <a:t>Předexportní</a:t>
          </a:r>
          <a:r>
            <a:rPr lang="cs-CZ" sz="2100" kern="1200" dirty="0"/>
            <a:t> financování</a:t>
          </a:r>
        </a:p>
      </dsp:txBody>
      <dsp:txXfrm>
        <a:off x="2143294" y="2185152"/>
        <a:ext cx="1725153" cy="1715190"/>
      </dsp:txXfrm>
    </dsp:sp>
    <dsp:sp modelId="{090922BE-B2E2-462D-B7EB-964CF24C594F}">
      <dsp:nvSpPr>
        <dsp:cNvPr id="0" name=""/>
        <dsp:cNvSpPr/>
      </dsp:nvSpPr>
      <dsp:spPr>
        <a:xfrm>
          <a:off x="4098946" y="2087726"/>
          <a:ext cx="1910729" cy="19007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/>
            <a:t>Výrobní riziko</a:t>
          </a:r>
        </a:p>
      </dsp:txBody>
      <dsp:txXfrm>
        <a:off x="4191734" y="2180514"/>
        <a:ext cx="1725153" cy="1715190"/>
      </dsp:txXfrm>
    </dsp:sp>
    <dsp:sp modelId="{471FECF3-EA3F-41D4-986E-56773A5F3959}">
      <dsp:nvSpPr>
        <dsp:cNvPr id="0" name=""/>
        <dsp:cNvSpPr/>
      </dsp:nvSpPr>
      <dsp:spPr>
        <a:xfrm>
          <a:off x="6147386" y="2092364"/>
          <a:ext cx="1910729" cy="19007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/>
            <a:t>Vývozní úvěr</a:t>
          </a:r>
        </a:p>
      </dsp:txBody>
      <dsp:txXfrm>
        <a:off x="6240174" y="2185152"/>
        <a:ext cx="1725153" cy="1715190"/>
      </dsp:txXfrm>
    </dsp:sp>
    <dsp:sp modelId="{E5DB7D6D-A362-431E-B880-2B95B7B82549}">
      <dsp:nvSpPr>
        <dsp:cNvPr id="0" name=""/>
        <dsp:cNvSpPr/>
      </dsp:nvSpPr>
      <dsp:spPr>
        <a:xfrm>
          <a:off x="8195826" y="2092364"/>
          <a:ext cx="1910729" cy="19007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/>
            <a:t>Bankovní záruky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/>
            <a:t>Performance Bond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err="1"/>
            <a:t>Warranty</a:t>
          </a:r>
          <a:r>
            <a:rPr lang="cs-CZ" sz="1600" kern="1200" dirty="0"/>
            <a:t> Bond</a:t>
          </a:r>
        </a:p>
      </dsp:txBody>
      <dsp:txXfrm>
        <a:off x="8288614" y="2185152"/>
        <a:ext cx="1725153" cy="17151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F226FD-34A4-4CA6-B7C0-FD4ECABB1BCD}">
      <dsp:nvSpPr>
        <dsp:cNvPr id="0" name=""/>
        <dsp:cNvSpPr/>
      </dsp:nvSpPr>
      <dsp:spPr>
        <a:xfrm>
          <a:off x="0" y="0"/>
          <a:ext cx="9189156" cy="1769643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rgbClr val="00AFD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>
              <a:solidFill>
                <a:schemeClr val="accent1"/>
              </a:solidFill>
            </a:rPr>
            <a:t>PRODUKTOVÁ NABÍDKA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>
              <a:solidFill>
                <a:schemeClr val="accent1"/>
              </a:solidFill>
            </a:rPr>
            <a:t>Rozšíření pojištění pro </a:t>
          </a:r>
          <a:r>
            <a:rPr lang="cs-CZ" sz="2000" b="1" kern="1200" dirty="0">
              <a:solidFill>
                <a:schemeClr val="accent1"/>
              </a:solidFill>
            </a:rPr>
            <a:t>vývozně orientované </a:t>
          </a:r>
          <a:r>
            <a:rPr lang="cs-CZ" sz="2000" b="1" kern="1200" dirty="0" smtClean="0">
              <a:solidFill>
                <a:schemeClr val="accent1"/>
              </a:solidFill>
            </a:rPr>
            <a:t>podniky – navýšení výroby, zásoby, automatizace…</a:t>
          </a:r>
          <a:endParaRPr lang="cs-CZ" sz="2000" kern="1200" dirty="0">
            <a:solidFill>
              <a:schemeClr val="accent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b="1" kern="1200" dirty="0">
              <a:solidFill>
                <a:schemeClr val="accent1"/>
              </a:solidFill>
            </a:rPr>
            <a:t>Fond </a:t>
          </a:r>
          <a:r>
            <a:rPr lang="cs-CZ" sz="2000" b="1" kern="1200" dirty="0" smtClean="0">
              <a:solidFill>
                <a:schemeClr val="accent1"/>
              </a:solidFill>
            </a:rPr>
            <a:t>Ukrajina – zemědělské stroje, materiály…</a:t>
          </a:r>
          <a:endParaRPr lang="cs-CZ" sz="2000" b="1" kern="1200" dirty="0">
            <a:solidFill>
              <a:schemeClr val="accent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b="1" kern="1200" dirty="0" smtClean="0">
              <a:solidFill>
                <a:schemeClr val="accent1"/>
              </a:solidFill>
            </a:rPr>
            <a:t>EGAP Plus – důsledky konfliktu na Ukrajině</a:t>
          </a:r>
          <a:endParaRPr lang="cs-CZ" sz="2000" b="1" kern="1200" dirty="0">
            <a:solidFill>
              <a:schemeClr val="accent1"/>
            </a:solidFill>
          </a:endParaRPr>
        </a:p>
      </dsp:txBody>
      <dsp:txXfrm>
        <a:off x="2036759" y="0"/>
        <a:ext cx="7152396" cy="1769643"/>
      </dsp:txXfrm>
    </dsp:sp>
    <dsp:sp modelId="{88550FBA-F845-4F62-934C-2147A6692DDD}">
      <dsp:nvSpPr>
        <dsp:cNvPr id="0" name=""/>
        <dsp:cNvSpPr/>
      </dsp:nvSpPr>
      <dsp:spPr>
        <a:xfrm>
          <a:off x="412061" y="332406"/>
          <a:ext cx="1411564" cy="110483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1000" b="-1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CC9C49-80D4-48CC-90E9-D07DBE51A52C}">
      <dsp:nvSpPr>
        <dsp:cNvPr id="0" name=""/>
        <dsp:cNvSpPr/>
      </dsp:nvSpPr>
      <dsp:spPr>
        <a:xfrm>
          <a:off x="0" y="1968571"/>
          <a:ext cx="9189156" cy="1931093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rgbClr val="00AFD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>
              <a:solidFill>
                <a:schemeClr val="accent1"/>
              </a:solidFill>
            </a:rPr>
            <a:t>DIGITALIZACE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>
              <a:solidFill>
                <a:schemeClr val="accent1"/>
              </a:solidFill>
            </a:rPr>
            <a:t>On-line portál </a:t>
          </a:r>
          <a:r>
            <a:rPr lang="cs-CZ" sz="2000" b="1" kern="1200" dirty="0">
              <a:solidFill>
                <a:schemeClr val="accent1"/>
              </a:solidFill>
            </a:rPr>
            <a:t>KLIKNI PRO EXPORT </a:t>
          </a:r>
          <a:r>
            <a:rPr lang="cs-CZ" sz="2000" kern="1200" dirty="0">
              <a:solidFill>
                <a:schemeClr val="accent1"/>
              </a:solidFill>
            </a:rPr>
            <a:t/>
          </a:r>
          <a:br>
            <a:rPr lang="cs-CZ" sz="2000" kern="1200" dirty="0">
              <a:solidFill>
                <a:schemeClr val="accent1"/>
              </a:solidFill>
            </a:rPr>
          </a:br>
          <a:r>
            <a:rPr lang="cs-CZ" sz="2000" kern="1200" dirty="0">
              <a:solidFill>
                <a:schemeClr val="accent1"/>
              </a:solidFill>
            </a:rPr>
            <a:t>pro podávání žádostí o pojištění, správu obchodních případů </a:t>
          </a:r>
          <a:r>
            <a:rPr lang="cs-CZ" sz="2000" kern="1200" dirty="0" smtClean="0">
              <a:solidFill>
                <a:schemeClr val="accent1"/>
              </a:solidFill>
            </a:rPr>
            <a:t>a </a:t>
          </a:r>
          <a:r>
            <a:rPr lang="cs-CZ" sz="2000" kern="1200" dirty="0">
              <a:solidFill>
                <a:schemeClr val="accent1"/>
              </a:solidFill>
            </a:rPr>
            <a:t>hlášení pojistných událostí</a:t>
          </a:r>
        </a:p>
      </dsp:txBody>
      <dsp:txXfrm>
        <a:off x="2036759" y="1968571"/>
        <a:ext cx="7152396" cy="1931093"/>
      </dsp:txXfrm>
    </dsp:sp>
    <dsp:sp modelId="{00D38D5C-369C-493E-B820-C9DB52A53B06}">
      <dsp:nvSpPr>
        <dsp:cNvPr id="0" name=""/>
        <dsp:cNvSpPr/>
      </dsp:nvSpPr>
      <dsp:spPr>
        <a:xfrm>
          <a:off x="455893" y="2384758"/>
          <a:ext cx="1323900" cy="1098719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1000" b="-1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2F55F4-9205-4480-8CD3-FBAA1AB1D4E0}">
      <dsp:nvSpPr>
        <dsp:cNvPr id="0" name=""/>
        <dsp:cNvSpPr/>
      </dsp:nvSpPr>
      <dsp:spPr>
        <a:xfrm>
          <a:off x="0" y="4098593"/>
          <a:ext cx="9189156" cy="1989279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rgbClr val="00AFD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 smtClean="0">
              <a:solidFill>
                <a:schemeClr val="accent1"/>
              </a:solidFill>
            </a:rPr>
            <a:t>ZRYCHLOVÁNÍ PROCESŮ A JEDNODUŠŠÍ PRO MSP</a:t>
          </a:r>
          <a:endParaRPr lang="cs-CZ" sz="1700" b="1" kern="1200" dirty="0">
            <a:solidFill>
              <a:schemeClr val="accent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>
              <a:solidFill>
                <a:schemeClr val="accent1"/>
              </a:solidFill>
            </a:rPr>
            <a:t>Indikativní </a:t>
          </a:r>
          <a:r>
            <a:rPr lang="cs-CZ" sz="2000" b="1" kern="1200" dirty="0" err="1">
              <a:solidFill>
                <a:schemeClr val="accent1"/>
              </a:solidFill>
            </a:rPr>
            <a:t>prescoring</a:t>
          </a:r>
          <a:endParaRPr lang="cs-CZ" sz="2000" b="1" kern="1200" dirty="0">
            <a:solidFill>
              <a:schemeClr val="accent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>
              <a:solidFill>
                <a:schemeClr val="accent1"/>
              </a:solidFill>
            </a:rPr>
            <a:t>Zvláštní režim pro MSP a OP do 50 mil. CZK – </a:t>
          </a:r>
          <a:r>
            <a:rPr lang="cs-CZ" sz="2000" b="0" kern="1200" dirty="0">
              <a:solidFill>
                <a:schemeClr val="accent1"/>
              </a:solidFill>
            </a:rPr>
            <a:t>snížili jsme sazby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b="1" kern="1200" dirty="0">
              <a:solidFill>
                <a:schemeClr val="accent1"/>
              </a:solidFill>
            </a:rPr>
            <a:t>Flexibilnější český podíl</a:t>
          </a:r>
        </a:p>
      </dsp:txBody>
      <dsp:txXfrm>
        <a:off x="2036759" y="4098593"/>
        <a:ext cx="7152396" cy="1989279"/>
      </dsp:txXfrm>
    </dsp:sp>
    <dsp:sp modelId="{4B94DE8D-E93D-493B-92FE-BD32C999D720}">
      <dsp:nvSpPr>
        <dsp:cNvPr id="0" name=""/>
        <dsp:cNvSpPr/>
      </dsp:nvSpPr>
      <dsp:spPr>
        <a:xfrm>
          <a:off x="444306" y="4420172"/>
          <a:ext cx="1347075" cy="134612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576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defTabSz="456510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49482" y="0"/>
            <a:ext cx="2946575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 defTabSz="456510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309E8E0-A6A9-4B00-BBC5-0F79D2DC3847}" type="datetimeFigureOut">
              <a:rPr lang="en-US" altLang="cs-CZ"/>
              <a:pPr>
                <a:defRPr/>
              </a:pPr>
              <a:t>11/29/2023</a:t>
            </a:fld>
            <a:endParaRPr lang="en-US" alt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28716"/>
            <a:ext cx="2946576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defTabSz="456510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49482" y="9428716"/>
            <a:ext cx="2946575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 defTabSz="456510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3E5759A-664B-41D1-BA11-6D64E4BF4D4E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30016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576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defTabSz="456510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9482" y="0"/>
            <a:ext cx="2946575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 defTabSz="456510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62E39A6-C2EE-4351-8FC4-F4AF2A1CE671}" type="datetimeFigureOut">
              <a:rPr lang="en-US" altLang="cs-CZ"/>
              <a:pPr>
                <a:defRPr/>
              </a:pPr>
              <a:t>11/29/2023</a:t>
            </a:fld>
            <a:endParaRPr lang="en-US" alt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4538"/>
            <a:ext cx="49355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63" tIns="46131" rIns="92263" bIns="461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606" y="4715153"/>
            <a:ext cx="5438464" cy="446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 noProof="0" smtClean="0"/>
              <a:t>Click to edit Master text styles</a:t>
            </a:r>
          </a:p>
          <a:p>
            <a:pPr lvl="1"/>
            <a:r>
              <a:rPr lang="ga-IE" noProof="0" smtClean="0"/>
              <a:t>Second level</a:t>
            </a:r>
          </a:p>
          <a:p>
            <a:pPr lvl="2"/>
            <a:r>
              <a:rPr lang="ga-IE" noProof="0" smtClean="0"/>
              <a:t>Third level</a:t>
            </a:r>
          </a:p>
          <a:p>
            <a:pPr lvl="3"/>
            <a:r>
              <a:rPr lang="ga-IE" noProof="0" smtClean="0"/>
              <a:t>Fourth level</a:t>
            </a:r>
          </a:p>
          <a:p>
            <a:pPr lvl="4"/>
            <a:r>
              <a:rPr lang="ga-IE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428716"/>
            <a:ext cx="2946576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defTabSz="456510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9482" y="9428716"/>
            <a:ext cx="2946575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 defTabSz="456510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23055BC-144E-4EA1-8FAE-EFD2BCE4ED0D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3019894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535884" rtl="0" eaLnBrk="0" fontAlgn="base" hangingPunct="0">
      <a:spcBef>
        <a:spcPct val="30000"/>
      </a:spcBef>
      <a:spcAft>
        <a:spcPct val="0"/>
      </a:spcAft>
      <a:defRPr sz="1407" kern="1200">
        <a:solidFill>
          <a:schemeClr val="tx1"/>
        </a:solidFill>
        <a:latin typeface="+mn-lt"/>
        <a:ea typeface="+mn-ea"/>
        <a:cs typeface="+mn-cs"/>
      </a:defRPr>
    </a:lvl1pPr>
    <a:lvl2pPr marL="535884" algn="l" defTabSz="535884" rtl="0" eaLnBrk="0" fontAlgn="base" hangingPunct="0">
      <a:spcBef>
        <a:spcPct val="30000"/>
      </a:spcBef>
      <a:spcAft>
        <a:spcPct val="0"/>
      </a:spcAft>
      <a:defRPr sz="1407" kern="1200">
        <a:solidFill>
          <a:schemeClr val="tx1"/>
        </a:solidFill>
        <a:latin typeface="+mn-lt"/>
        <a:ea typeface="+mn-ea"/>
        <a:cs typeface="+mn-cs"/>
      </a:defRPr>
    </a:lvl2pPr>
    <a:lvl3pPr marL="1071768" algn="l" defTabSz="535884" rtl="0" eaLnBrk="0" fontAlgn="base" hangingPunct="0">
      <a:spcBef>
        <a:spcPct val="30000"/>
      </a:spcBef>
      <a:spcAft>
        <a:spcPct val="0"/>
      </a:spcAft>
      <a:defRPr sz="1407" kern="1200">
        <a:solidFill>
          <a:schemeClr val="tx1"/>
        </a:solidFill>
        <a:latin typeface="+mn-lt"/>
        <a:ea typeface="+mn-ea"/>
        <a:cs typeface="+mn-cs"/>
      </a:defRPr>
    </a:lvl3pPr>
    <a:lvl4pPr marL="1607652" algn="l" defTabSz="535884" rtl="0" eaLnBrk="0" fontAlgn="base" hangingPunct="0">
      <a:spcBef>
        <a:spcPct val="30000"/>
      </a:spcBef>
      <a:spcAft>
        <a:spcPct val="0"/>
      </a:spcAft>
      <a:defRPr sz="1407" kern="1200">
        <a:solidFill>
          <a:schemeClr val="tx1"/>
        </a:solidFill>
        <a:latin typeface="+mn-lt"/>
        <a:ea typeface="+mn-ea"/>
        <a:cs typeface="+mn-cs"/>
      </a:defRPr>
    </a:lvl4pPr>
    <a:lvl5pPr marL="2143536" algn="l" defTabSz="535884" rtl="0" eaLnBrk="0" fontAlgn="base" hangingPunct="0">
      <a:spcBef>
        <a:spcPct val="30000"/>
      </a:spcBef>
      <a:spcAft>
        <a:spcPct val="0"/>
      </a:spcAft>
      <a:defRPr sz="1407" kern="1200">
        <a:solidFill>
          <a:schemeClr val="tx1"/>
        </a:solidFill>
        <a:latin typeface="+mn-lt"/>
        <a:ea typeface="+mn-ea"/>
        <a:cs typeface="+mn-cs"/>
      </a:defRPr>
    </a:lvl5pPr>
    <a:lvl6pPr marL="2679421" algn="l" defTabSz="535884" rtl="0" eaLnBrk="1" latinLnBrk="0" hangingPunct="1">
      <a:defRPr sz="1407" kern="1200">
        <a:solidFill>
          <a:schemeClr val="tx1"/>
        </a:solidFill>
        <a:latin typeface="+mn-lt"/>
        <a:ea typeface="+mn-ea"/>
        <a:cs typeface="+mn-cs"/>
      </a:defRPr>
    </a:lvl6pPr>
    <a:lvl7pPr marL="3215305" algn="l" defTabSz="535884" rtl="0" eaLnBrk="1" latinLnBrk="0" hangingPunct="1">
      <a:defRPr sz="1407" kern="1200">
        <a:solidFill>
          <a:schemeClr val="tx1"/>
        </a:solidFill>
        <a:latin typeface="+mn-lt"/>
        <a:ea typeface="+mn-ea"/>
        <a:cs typeface="+mn-cs"/>
      </a:defRPr>
    </a:lvl7pPr>
    <a:lvl8pPr marL="3751189" algn="l" defTabSz="535884" rtl="0" eaLnBrk="1" latinLnBrk="0" hangingPunct="1">
      <a:defRPr sz="1407" kern="1200">
        <a:solidFill>
          <a:schemeClr val="tx1"/>
        </a:solidFill>
        <a:latin typeface="+mn-lt"/>
        <a:ea typeface="+mn-ea"/>
        <a:cs typeface="+mn-cs"/>
      </a:defRPr>
    </a:lvl8pPr>
    <a:lvl9pPr marL="4287073" algn="l" defTabSz="535884" rtl="0" eaLnBrk="1" latinLnBrk="0" hangingPunct="1">
      <a:defRPr sz="140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873125" y="742950"/>
            <a:ext cx="4924425" cy="371475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651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23055BC-144E-4EA1-8FAE-EFD2BCE4ED0D}" type="slidenum">
              <a:rPr kumimoji="0" lang="en-US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pPr marL="0" marR="0" lvl="0" indent="0" algn="r" defTabSz="45651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315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Původní predikce </a:t>
            </a:r>
          </a:p>
          <a:p>
            <a:endParaRPr lang="cs-CZ" dirty="0"/>
          </a:p>
          <a:p>
            <a:r>
              <a:rPr lang="cs-CZ" dirty="0"/>
              <a:t>Asie 35&gt;43</a:t>
            </a:r>
          </a:p>
          <a:p>
            <a:r>
              <a:rPr lang="cs-CZ" dirty="0"/>
              <a:t>Evropa 26&gt;21</a:t>
            </a:r>
          </a:p>
          <a:p>
            <a:r>
              <a:rPr lang="cs-CZ" dirty="0"/>
              <a:t>US 28&gt;24</a:t>
            </a:r>
          </a:p>
          <a:p>
            <a:endParaRPr lang="cs-CZ" dirty="0"/>
          </a:p>
          <a:p>
            <a:r>
              <a:rPr lang="cs-CZ" dirty="0"/>
              <a:t>Evropa + US 21+24 = 45 % X Asie 43 %</a:t>
            </a:r>
          </a:p>
          <a:p>
            <a:endParaRPr lang="cs-CZ" dirty="0"/>
          </a:p>
          <a:p>
            <a:r>
              <a:rPr lang="cs-CZ" dirty="0"/>
              <a:t>Afrika, LA pravděpodobně takto neporostou </a:t>
            </a:r>
          </a:p>
          <a:p>
            <a:endParaRPr lang="cs-CZ" dirty="0"/>
          </a:p>
          <a:p>
            <a:r>
              <a:rPr lang="cs-CZ" dirty="0"/>
              <a:t>Co tento slide říká? </a:t>
            </a:r>
          </a:p>
          <a:p>
            <a:endParaRPr lang="cs-CZ" dirty="0"/>
          </a:p>
          <a:p>
            <a:r>
              <a:rPr lang="cs-CZ" dirty="0"/>
              <a:t>Motorem světové ekonomiky bude v následujících letech Asie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3055BC-144E-4EA1-8FAE-EFD2BCE4ED0D}" type="slidenum">
              <a:rPr lang="en-US" altLang="cs-CZ" smtClean="0"/>
              <a:pPr>
                <a:defRPr/>
              </a:pPr>
              <a:t>3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30250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ulní strana C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19998" y="2880000"/>
            <a:ext cx="8640000" cy="716679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4800" b="0" cap="none" spc="117" baseline="0">
                <a:solidFill>
                  <a:srgbClr val="D52B1E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cs-CZ" dirty="0" smtClean="0"/>
              <a:t>Hlavní titulek prezentace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5" hasCustomPrompt="1"/>
          </p:nvPr>
        </p:nvSpPr>
        <p:spPr>
          <a:xfrm>
            <a:off x="1619250" y="4068000"/>
            <a:ext cx="8640000" cy="36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4A9B"/>
                </a:solidFill>
                <a:latin typeface="+mj-lt"/>
              </a:defRPr>
            </a:lvl1pPr>
            <a:lvl2pPr marL="210474" indent="0">
              <a:buFont typeface="Arial" panose="020B0604020202020204" pitchFamily="34" charset="0"/>
              <a:buNone/>
              <a:defRPr>
                <a:latin typeface="+mj-lt"/>
              </a:defRPr>
            </a:lvl2pPr>
            <a:lvl3pPr marL="420948" indent="0">
              <a:buFont typeface="Arial" panose="020B0604020202020204" pitchFamily="34" charset="0"/>
              <a:buNone/>
              <a:defRPr>
                <a:latin typeface="+mj-lt"/>
              </a:defRPr>
            </a:lvl3pPr>
            <a:lvl4pPr marL="631422" indent="0">
              <a:buFont typeface="Arial" panose="020B0604020202020204" pitchFamily="34" charset="0"/>
              <a:buNone/>
              <a:defRPr>
                <a:latin typeface="+mj-lt"/>
              </a:defRPr>
            </a:lvl4pPr>
            <a:lvl5pPr marL="841896" indent="0">
              <a:buNone/>
              <a:defRPr>
                <a:latin typeface="+mj-lt"/>
              </a:defRPr>
            </a:lvl5pPr>
          </a:lstStyle>
          <a:p>
            <a:pPr lvl="0"/>
            <a:r>
              <a:rPr lang="cs-CZ" dirty="0" smtClean="0"/>
              <a:t>Podtitul prezentace</a:t>
            </a:r>
            <a:endParaRPr lang="cs-CZ" dirty="0"/>
          </a:p>
        </p:txBody>
      </p:sp>
      <p:sp>
        <p:nvSpPr>
          <p:cNvPr id="11" name="Zástupný symbol pro text 4"/>
          <p:cNvSpPr>
            <a:spLocks noGrp="1"/>
          </p:cNvSpPr>
          <p:nvPr>
            <p:ph type="body" sz="quarter" idx="16" hasCustomPrompt="1"/>
          </p:nvPr>
        </p:nvSpPr>
        <p:spPr>
          <a:xfrm>
            <a:off x="1619250" y="4428000"/>
            <a:ext cx="8640000" cy="36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4A9B"/>
                </a:solidFill>
                <a:latin typeface="+mj-lt"/>
              </a:defRPr>
            </a:lvl1pPr>
            <a:lvl2pPr marL="210474" indent="0">
              <a:buFont typeface="Arial" panose="020B0604020202020204" pitchFamily="34" charset="0"/>
              <a:buNone/>
              <a:defRPr>
                <a:latin typeface="+mj-lt"/>
              </a:defRPr>
            </a:lvl2pPr>
            <a:lvl3pPr marL="420948" indent="0">
              <a:buFont typeface="Arial" panose="020B0604020202020204" pitchFamily="34" charset="0"/>
              <a:buNone/>
              <a:defRPr>
                <a:latin typeface="+mj-lt"/>
              </a:defRPr>
            </a:lvl3pPr>
            <a:lvl4pPr marL="631422" indent="0">
              <a:buFont typeface="Arial" panose="020B0604020202020204" pitchFamily="34" charset="0"/>
              <a:buNone/>
              <a:defRPr>
                <a:latin typeface="+mj-lt"/>
              </a:defRPr>
            </a:lvl4pPr>
            <a:lvl5pPr marL="841896" indent="0">
              <a:buNone/>
              <a:defRPr>
                <a:latin typeface="+mj-lt"/>
              </a:defRPr>
            </a:lvl5pPr>
          </a:lstStyle>
          <a:p>
            <a:pPr lvl="0"/>
            <a:r>
              <a:rPr lang="cs-CZ" dirty="0" smtClean="0"/>
              <a:t>00. měsíc 2000, Praha</a:t>
            </a:r>
            <a:endParaRPr lang="cs-CZ" dirty="0"/>
          </a:p>
        </p:txBody>
      </p:sp>
      <p:sp>
        <p:nvSpPr>
          <p:cNvPr id="13" name="Zástupný symbol pro nadpis 1"/>
          <p:cNvSpPr txBox="1">
            <a:spLocks/>
          </p:cNvSpPr>
          <p:nvPr userDrawn="1"/>
        </p:nvSpPr>
        <p:spPr>
          <a:xfrm>
            <a:off x="1620000" y="360000"/>
            <a:ext cx="2808576" cy="900000"/>
          </a:xfrm>
          <a:prstGeom prst="rect">
            <a:avLst/>
          </a:prstGeom>
        </p:spPr>
        <p:txBody>
          <a:bodyPr vert="horz" lIns="0" tIns="190800" rIns="0" bIns="0" rtlCol="0" anchor="t" anchorCtr="0">
            <a:normAutofit/>
          </a:bodyPr>
          <a:lstStyle>
            <a:lvl1pPr algn="l" defTabSz="1069208" rtl="0" eaLnBrk="1" latinLnBrk="0" hangingPunct="1">
              <a:lnSpc>
                <a:spcPts val="2000"/>
              </a:lnSpc>
              <a:spcBef>
                <a:spcPct val="0"/>
              </a:spcBef>
              <a:buNone/>
              <a:defRPr sz="1500" b="0" kern="1200" cap="none" baseline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 smtClean="0"/>
              <a:t>Ministerstvo zahraničních věcí</a:t>
            </a:r>
            <a:br>
              <a:rPr lang="cs-CZ" dirty="0" smtClean="0"/>
            </a:br>
            <a:r>
              <a:rPr lang="cs-CZ" dirty="0" smtClean="0"/>
              <a:t>České republiky</a:t>
            </a:r>
            <a:endParaRPr lang="cs-CZ" dirty="0"/>
          </a:p>
        </p:txBody>
      </p:sp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360000"/>
            <a:ext cx="720000" cy="900000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000" y="360000"/>
            <a:ext cx="36576" cy="899160"/>
          </a:xfrm>
          <a:prstGeom prst="rect">
            <a:avLst/>
          </a:prstGeom>
        </p:spPr>
      </p:pic>
      <p:pic>
        <p:nvPicPr>
          <p:cNvPr id="19" name="Obrázek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00" y="360000"/>
            <a:ext cx="36576" cy="899160"/>
          </a:xfrm>
          <a:prstGeom prst="rect">
            <a:avLst/>
          </a:prstGeom>
        </p:spPr>
      </p:pic>
      <p:sp>
        <p:nvSpPr>
          <p:cNvPr id="12" name="Zástupný symbol pro nadpis 1"/>
          <p:cNvSpPr txBox="1">
            <a:spLocks/>
          </p:cNvSpPr>
          <p:nvPr userDrawn="1"/>
        </p:nvSpPr>
        <p:spPr>
          <a:xfrm>
            <a:off x="5040000" y="360000"/>
            <a:ext cx="5219250" cy="900000"/>
          </a:xfrm>
          <a:prstGeom prst="rect">
            <a:avLst/>
          </a:prstGeom>
        </p:spPr>
        <p:txBody>
          <a:bodyPr vert="horz" lIns="0" tIns="190800" rIns="0" bIns="0" rtlCol="0" anchor="t" anchorCtr="0">
            <a:normAutofit/>
          </a:bodyPr>
          <a:lstStyle>
            <a:lvl1pPr algn="l" defTabSz="1069208" rtl="0" eaLnBrk="1" latinLnBrk="0" hangingPunct="1">
              <a:lnSpc>
                <a:spcPts val="2000"/>
              </a:lnSpc>
              <a:spcBef>
                <a:spcPct val="0"/>
              </a:spcBef>
              <a:buNone/>
              <a:defRPr sz="1500" b="0" kern="1200" cap="none" baseline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 smtClean="0"/>
              <a:t>Odbor ekonomické</a:t>
            </a:r>
            <a:r>
              <a:rPr lang="cs-CZ" baseline="0" dirty="0" smtClean="0"/>
              <a:t> diplomacie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56256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1009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ulní strana 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19998" y="2880000"/>
            <a:ext cx="8640000" cy="716679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4800" b="0" cap="none" spc="117" baseline="0">
                <a:solidFill>
                  <a:srgbClr val="D52B1E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cs-CZ" dirty="0" smtClean="0"/>
              <a:t>Hlavní titulek prezentace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5" hasCustomPrompt="1"/>
          </p:nvPr>
        </p:nvSpPr>
        <p:spPr>
          <a:xfrm>
            <a:off x="1619250" y="4068000"/>
            <a:ext cx="8640000" cy="36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4A9B"/>
                </a:solidFill>
                <a:latin typeface="+mj-lt"/>
              </a:defRPr>
            </a:lvl1pPr>
            <a:lvl2pPr marL="210474" indent="0">
              <a:buFont typeface="Arial" panose="020B0604020202020204" pitchFamily="34" charset="0"/>
              <a:buNone/>
              <a:defRPr>
                <a:latin typeface="+mj-lt"/>
              </a:defRPr>
            </a:lvl2pPr>
            <a:lvl3pPr marL="420948" indent="0">
              <a:buFont typeface="Arial" panose="020B0604020202020204" pitchFamily="34" charset="0"/>
              <a:buNone/>
              <a:defRPr>
                <a:latin typeface="+mj-lt"/>
              </a:defRPr>
            </a:lvl3pPr>
            <a:lvl4pPr marL="631422" indent="0">
              <a:buFont typeface="Arial" panose="020B0604020202020204" pitchFamily="34" charset="0"/>
              <a:buNone/>
              <a:defRPr>
                <a:latin typeface="+mj-lt"/>
              </a:defRPr>
            </a:lvl4pPr>
            <a:lvl5pPr marL="841896" indent="0">
              <a:buNone/>
              <a:defRPr>
                <a:latin typeface="+mj-lt"/>
              </a:defRPr>
            </a:lvl5pPr>
          </a:lstStyle>
          <a:p>
            <a:pPr lvl="0"/>
            <a:r>
              <a:rPr lang="cs-CZ" dirty="0" smtClean="0"/>
              <a:t>Podtitul prezentace</a:t>
            </a:r>
            <a:endParaRPr lang="cs-CZ" dirty="0"/>
          </a:p>
        </p:txBody>
      </p:sp>
      <p:sp>
        <p:nvSpPr>
          <p:cNvPr id="11" name="Zástupný symbol pro text 4"/>
          <p:cNvSpPr>
            <a:spLocks noGrp="1"/>
          </p:cNvSpPr>
          <p:nvPr>
            <p:ph type="body" sz="quarter" idx="16" hasCustomPrompt="1"/>
          </p:nvPr>
        </p:nvSpPr>
        <p:spPr>
          <a:xfrm>
            <a:off x="1619250" y="4428000"/>
            <a:ext cx="8640000" cy="36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4A9B"/>
                </a:solidFill>
                <a:latin typeface="+mj-lt"/>
              </a:defRPr>
            </a:lvl1pPr>
            <a:lvl2pPr marL="210474" indent="0">
              <a:buFont typeface="Arial" panose="020B0604020202020204" pitchFamily="34" charset="0"/>
              <a:buNone/>
              <a:defRPr>
                <a:latin typeface="+mj-lt"/>
              </a:defRPr>
            </a:lvl2pPr>
            <a:lvl3pPr marL="420948" indent="0">
              <a:buFont typeface="Arial" panose="020B0604020202020204" pitchFamily="34" charset="0"/>
              <a:buNone/>
              <a:defRPr>
                <a:latin typeface="+mj-lt"/>
              </a:defRPr>
            </a:lvl3pPr>
            <a:lvl4pPr marL="631422" indent="0">
              <a:buFont typeface="Arial" panose="020B0604020202020204" pitchFamily="34" charset="0"/>
              <a:buNone/>
              <a:defRPr>
                <a:latin typeface="+mj-lt"/>
              </a:defRPr>
            </a:lvl4pPr>
            <a:lvl5pPr marL="841896" indent="0">
              <a:buNone/>
              <a:defRPr>
                <a:latin typeface="+mj-lt"/>
              </a:defRPr>
            </a:lvl5pPr>
          </a:lstStyle>
          <a:p>
            <a:pPr lvl="0"/>
            <a:r>
              <a:rPr lang="cs-CZ" dirty="0" smtClean="0"/>
              <a:t>00. měsíc 2000, Praha</a:t>
            </a:r>
            <a:endParaRPr lang="cs-CZ" dirty="0"/>
          </a:p>
        </p:txBody>
      </p:sp>
      <p:sp>
        <p:nvSpPr>
          <p:cNvPr id="13" name="Zástupný symbol pro nadpis 1"/>
          <p:cNvSpPr txBox="1">
            <a:spLocks/>
          </p:cNvSpPr>
          <p:nvPr userDrawn="1"/>
        </p:nvSpPr>
        <p:spPr>
          <a:xfrm>
            <a:off x="1620000" y="360000"/>
            <a:ext cx="2808576" cy="900000"/>
          </a:xfrm>
          <a:prstGeom prst="rect">
            <a:avLst/>
          </a:prstGeom>
        </p:spPr>
        <p:txBody>
          <a:bodyPr vert="horz" lIns="0" tIns="190800" rIns="0" bIns="0" rtlCol="0" anchor="t" anchorCtr="0">
            <a:normAutofit/>
          </a:bodyPr>
          <a:lstStyle>
            <a:lvl1pPr algn="l" defTabSz="1069208" rtl="0" eaLnBrk="1" latinLnBrk="0" hangingPunct="1">
              <a:lnSpc>
                <a:spcPts val="2000"/>
              </a:lnSpc>
              <a:spcBef>
                <a:spcPct val="0"/>
              </a:spcBef>
              <a:buNone/>
              <a:defRPr sz="1500" b="0" kern="1200" cap="none" baseline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 smtClean="0"/>
              <a:t>Ministerstvo zahraničních věcí</a:t>
            </a:r>
            <a:br>
              <a:rPr lang="cs-CZ" dirty="0" smtClean="0"/>
            </a:br>
            <a:r>
              <a:rPr lang="cs-CZ" dirty="0" smtClean="0"/>
              <a:t>České republiky</a:t>
            </a:r>
            <a:endParaRPr lang="cs-CZ" dirty="0"/>
          </a:p>
        </p:txBody>
      </p:sp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360000"/>
            <a:ext cx="720000" cy="900000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000" y="360000"/>
            <a:ext cx="36576" cy="899160"/>
          </a:xfrm>
          <a:prstGeom prst="rect">
            <a:avLst/>
          </a:prstGeom>
        </p:spPr>
      </p:pic>
      <p:pic>
        <p:nvPicPr>
          <p:cNvPr id="19" name="Obrázek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00" y="360000"/>
            <a:ext cx="36576" cy="899160"/>
          </a:xfrm>
          <a:prstGeom prst="rect">
            <a:avLst/>
          </a:prstGeom>
        </p:spPr>
      </p:pic>
      <p:sp>
        <p:nvSpPr>
          <p:cNvPr id="12" name="Zástupný symbol pro nadpis 1"/>
          <p:cNvSpPr txBox="1">
            <a:spLocks/>
          </p:cNvSpPr>
          <p:nvPr userDrawn="1"/>
        </p:nvSpPr>
        <p:spPr>
          <a:xfrm>
            <a:off x="5040000" y="360000"/>
            <a:ext cx="5219250" cy="900000"/>
          </a:xfrm>
          <a:prstGeom prst="rect">
            <a:avLst/>
          </a:prstGeom>
        </p:spPr>
        <p:txBody>
          <a:bodyPr vert="horz" lIns="0" tIns="190800" rIns="0" bIns="0" rtlCol="0" anchor="t" anchorCtr="0">
            <a:normAutofit/>
          </a:bodyPr>
          <a:lstStyle>
            <a:lvl1pPr algn="l" defTabSz="1069208" rtl="0" eaLnBrk="1" latinLnBrk="0" hangingPunct="1">
              <a:lnSpc>
                <a:spcPts val="2000"/>
              </a:lnSpc>
              <a:spcBef>
                <a:spcPct val="0"/>
              </a:spcBef>
              <a:buNone/>
              <a:defRPr sz="1500" b="0" kern="1200" cap="none" baseline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 smtClean="0"/>
              <a:t>Odbor ekonomické</a:t>
            </a:r>
            <a:r>
              <a:rPr lang="cs-CZ" baseline="0" dirty="0" smtClean="0"/>
              <a:t> diplomacie</a:t>
            </a:r>
            <a:endParaRPr lang="cs-CZ" dirty="0"/>
          </a:p>
        </p:txBody>
      </p:sp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58" y="7051357"/>
            <a:ext cx="3240134" cy="90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25782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100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91813" cy="8064500"/>
          </a:xfrm>
          <a:prstGeom prst="rect">
            <a:avLst/>
          </a:prstGeom>
        </p:spPr>
      </p:pic>
      <p:sp>
        <p:nvSpPr>
          <p:cNvPr id="10" name="TextovéPole 9"/>
          <p:cNvSpPr txBox="1"/>
          <p:nvPr userDrawn="1"/>
        </p:nvSpPr>
        <p:spPr>
          <a:xfrm>
            <a:off x="1042587" y="3342497"/>
            <a:ext cx="7785219" cy="201327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t" anchorCtr="0">
            <a:normAutofit/>
          </a:bodyPr>
          <a:lstStyle/>
          <a:p>
            <a:pPr fontAlgn="auto">
              <a:spcAft>
                <a:spcPts val="0"/>
              </a:spcAft>
            </a:pPr>
            <a:endParaRPr lang="cs-CZ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20000" y="3342497"/>
            <a:ext cx="8070931" cy="1883800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 anchor="ctr" anchorCtr="0">
            <a:normAutofit/>
          </a:bodyPr>
          <a:lstStyle>
            <a:lvl1pPr algn="l">
              <a:lnSpc>
                <a:spcPts val="4200"/>
              </a:lnSpc>
              <a:defRPr sz="4000" b="0" cap="none" spc="117" baseline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+mj-cs"/>
              </a:defRPr>
            </a:lvl1pPr>
          </a:lstStyle>
          <a:p>
            <a:r>
              <a:rPr lang="cs-CZ" dirty="0" smtClean="0"/>
              <a:t>Nadpis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991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odrážkami - 1 rámeč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6000" y="1800225"/>
            <a:ext cx="8964000" cy="5760000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4323600" y="7538400"/>
            <a:ext cx="5760000" cy="180000"/>
          </a:xfrm>
        </p:spPr>
        <p:txBody>
          <a:bodyPr/>
          <a:lstStyle/>
          <a:p>
            <a:r>
              <a:rPr lang="pt-BR" smtClean="0"/>
              <a:t>Světová ekonomika a úkoly pro českou diplomacii | 13. ZÁŘÍ 2022</a:t>
            </a:r>
            <a:endParaRPr lang="cs-CZ" dirty="0"/>
          </a:p>
        </p:txBody>
      </p:sp>
      <p:sp>
        <p:nvSpPr>
          <p:cNvPr id="13" name="Zástupný symbol pro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1620000" y="360000"/>
            <a:ext cx="8640000" cy="900000"/>
          </a:xfrm>
        </p:spPr>
        <p:txBody>
          <a:bodyPr anchor="ctr" anchorCtr="0"/>
          <a:lstStyle>
            <a:lvl1pPr marL="0" indent="0"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z="2800" dirty="0" smtClean="0"/>
              <a:t>Záhlaví –</a:t>
            </a:r>
            <a:r>
              <a:rPr lang="cs-CZ" sz="2800" baseline="0" dirty="0" smtClean="0"/>
              <a:t> název stránky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7576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odrážkami - 2 rámeč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6000" y="1800225"/>
            <a:ext cx="4176000" cy="5760000"/>
          </a:xfrm>
        </p:spPr>
        <p:txBody>
          <a:bodyPr/>
          <a:lstStyle>
            <a:lvl2pPr>
              <a:lnSpc>
                <a:spcPts val="2000"/>
              </a:lnSpc>
              <a:spcBef>
                <a:spcPts val="200"/>
              </a:spcBef>
              <a:defRPr sz="1800"/>
            </a:lvl2pPr>
            <a:lvl3pPr>
              <a:lnSpc>
                <a:spcPts val="2000"/>
              </a:lnSpc>
              <a:spcBef>
                <a:spcPts val="200"/>
              </a:spcBef>
              <a:defRPr sz="1800"/>
            </a:lvl3pPr>
            <a:lvl4pPr>
              <a:lnSpc>
                <a:spcPts val="2000"/>
              </a:lnSpc>
              <a:spcBef>
                <a:spcPts val="200"/>
              </a:spcBef>
              <a:defRPr sz="1800"/>
            </a:lvl4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4323600" y="7538400"/>
            <a:ext cx="5760000" cy="180000"/>
          </a:xfrm>
        </p:spPr>
        <p:txBody>
          <a:bodyPr/>
          <a:lstStyle/>
          <a:p>
            <a:r>
              <a:rPr lang="pt-BR" smtClean="0"/>
              <a:t>Světová ekonomika a úkoly pro českou diplomacii | 13. ZÁŘÍ 2022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2"/>
          </p:nvPr>
        </p:nvSpPr>
        <p:spPr>
          <a:xfrm>
            <a:off x="6084000" y="1800000"/>
            <a:ext cx="4176000" cy="5760000"/>
          </a:xfr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1620000" y="360000"/>
            <a:ext cx="8640000" cy="900000"/>
          </a:xfrm>
        </p:spPr>
        <p:txBody>
          <a:bodyPr anchor="ctr" anchorCtr="0"/>
          <a:lstStyle>
            <a:lvl1pPr marL="0" indent="0"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z="2800" dirty="0" smtClean="0"/>
              <a:t>Záhlaví –</a:t>
            </a:r>
            <a:r>
              <a:rPr lang="cs-CZ" sz="2800" baseline="0" dirty="0" smtClean="0"/>
              <a:t> název stránky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50683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odrážek - 1 rámeč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20000" y="1800225"/>
            <a:ext cx="8640000" cy="5760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4323600" y="7538400"/>
            <a:ext cx="5760000" cy="180000"/>
          </a:xfrm>
        </p:spPr>
        <p:txBody>
          <a:bodyPr/>
          <a:lstStyle/>
          <a:p>
            <a:r>
              <a:rPr lang="pt-BR" smtClean="0"/>
              <a:t>Světová ekonomika a úkoly pro českou diplomacii | 13. ZÁŘÍ 2022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1620000" y="360000"/>
            <a:ext cx="8640000" cy="900000"/>
          </a:xfrm>
        </p:spPr>
        <p:txBody>
          <a:bodyPr anchor="ctr" anchorCtr="0"/>
          <a:lstStyle>
            <a:lvl1pPr marL="0" indent="0"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z="2800" dirty="0" smtClean="0"/>
              <a:t>Záhlaví –</a:t>
            </a:r>
            <a:r>
              <a:rPr lang="cs-CZ" sz="2800" baseline="0" dirty="0" smtClean="0"/>
              <a:t> název stránky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9116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odrážek - 2 rámeč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20000" y="1800225"/>
            <a:ext cx="4176000" cy="5760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0" indent="0">
              <a:lnSpc>
                <a:spcPts val="2000"/>
              </a:lnSpc>
              <a:spcBef>
                <a:spcPts val="200"/>
              </a:spcBef>
              <a:buFontTx/>
              <a:buNone/>
              <a:defRPr sz="1800"/>
            </a:lvl2pPr>
            <a:lvl3pPr marL="0" indent="0">
              <a:lnSpc>
                <a:spcPts val="2000"/>
              </a:lnSpc>
              <a:spcBef>
                <a:spcPts val="200"/>
              </a:spcBef>
              <a:buFontTx/>
              <a:buNone/>
              <a:defRPr sz="1800"/>
            </a:lvl3pPr>
            <a:lvl4pPr marL="0" indent="0">
              <a:lnSpc>
                <a:spcPts val="2000"/>
              </a:lnSpc>
              <a:spcBef>
                <a:spcPts val="200"/>
              </a:spcBef>
              <a:buFontTx/>
              <a:buNone/>
              <a:defRPr sz="1800"/>
            </a:lvl4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4323600" y="7538400"/>
            <a:ext cx="5760000" cy="180000"/>
          </a:xfrm>
        </p:spPr>
        <p:txBody>
          <a:bodyPr/>
          <a:lstStyle/>
          <a:p>
            <a:r>
              <a:rPr lang="pt-BR" smtClean="0"/>
              <a:t>Světová ekonomika a úkoly pro českou diplomacii | 13. ZÁŘÍ 2022</a:t>
            </a:r>
            <a:endParaRPr lang="cs-CZ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3"/>
          </p:nvPr>
        </p:nvSpPr>
        <p:spPr>
          <a:xfrm>
            <a:off x="6084000" y="1800000"/>
            <a:ext cx="4176000" cy="5760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0" indent="0">
              <a:lnSpc>
                <a:spcPts val="2000"/>
              </a:lnSpc>
              <a:spcBef>
                <a:spcPts val="200"/>
              </a:spcBef>
              <a:buFontTx/>
              <a:buNone/>
              <a:defRPr sz="1800"/>
            </a:lvl2pPr>
            <a:lvl3pPr marL="0" indent="0">
              <a:lnSpc>
                <a:spcPts val="2000"/>
              </a:lnSpc>
              <a:spcBef>
                <a:spcPts val="200"/>
              </a:spcBef>
              <a:buFontTx/>
              <a:buNone/>
              <a:defRPr sz="1800"/>
            </a:lvl3pPr>
            <a:lvl4pPr marL="0" indent="0">
              <a:lnSpc>
                <a:spcPts val="2000"/>
              </a:lnSpc>
              <a:spcBef>
                <a:spcPts val="200"/>
              </a:spcBef>
              <a:buFontTx/>
              <a:buNone/>
              <a:defRPr sz="1800"/>
            </a:lvl4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  <a:endParaRPr lang="cs-CZ" dirty="0"/>
          </a:p>
        </p:txBody>
      </p:sp>
      <p:sp>
        <p:nvSpPr>
          <p:cNvPr id="10" name="Zástupný symbol pro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1620000" y="360000"/>
            <a:ext cx="8640000" cy="900000"/>
          </a:xfrm>
        </p:spPr>
        <p:txBody>
          <a:bodyPr anchor="ctr" anchorCtr="0"/>
          <a:lstStyle>
            <a:lvl1pPr marL="0" indent="0"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sz="2800" dirty="0" smtClean="0"/>
              <a:t>Záhlaví –</a:t>
            </a:r>
            <a:r>
              <a:rPr lang="cs-CZ" sz="2800" baseline="0" dirty="0" smtClean="0"/>
              <a:t> název stránky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430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děkov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19998" y="2880000"/>
            <a:ext cx="8640000" cy="716679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4800" b="0" cap="none" spc="117" baseline="0">
                <a:solidFill>
                  <a:srgbClr val="D52B1E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cs-CZ" dirty="0" smtClean="0"/>
              <a:t>Děkuji Vám za pozornost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5" hasCustomPrompt="1"/>
          </p:nvPr>
        </p:nvSpPr>
        <p:spPr>
          <a:xfrm>
            <a:off x="1619250" y="4067999"/>
            <a:ext cx="8640000" cy="3042101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4A9B"/>
                </a:solidFill>
                <a:latin typeface="+mj-lt"/>
              </a:defRPr>
            </a:lvl1pPr>
            <a:lvl2pPr marL="210474" indent="0">
              <a:buFont typeface="Arial" panose="020B0604020202020204" pitchFamily="34" charset="0"/>
              <a:buNone/>
              <a:defRPr>
                <a:latin typeface="+mj-lt"/>
              </a:defRPr>
            </a:lvl2pPr>
            <a:lvl3pPr marL="420948" indent="0">
              <a:buFont typeface="Arial" panose="020B0604020202020204" pitchFamily="34" charset="0"/>
              <a:buNone/>
              <a:defRPr>
                <a:latin typeface="+mj-lt"/>
              </a:defRPr>
            </a:lvl3pPr>
            <a:lvl4pPr marL="631422" indent="0">
              <a:buFont typeface="Arial" panose="020B0604020202020204" pitchFamily="34" charset="0"/>
              <a:buNone/>
              <a:defRPr>
                <a:latin typeface="+mj-lt"/>
              </a:defRPr>
            </a:lvl4pPr>
            <a:lvl5pPr marL="841896" indent="0">
              <a:buNone/>
              <a:defRPr>
                <a:latin typeface="+mj-lt"/>
              </a:defRPr>
            </a:lvl5pPr>
          </a:lstStyle>
          <a:p>
            <a:pPr lvl="0"/>
            <a:r>
              <a:rPr lang="cs-CZ" dirty="0" smtClean="0"/>
              <a:t>Jmeno_Prijmeni@mzv.cz</a:t>
            </a:r>
            <a:endParaRPr lang="cs-CZ" dirty="0"/>
          </a:p>
        </p:txBody>
      </p:sp>
      <p:sp>
        <p:nvSpPr>
          <p:cNvPr id="13" name="Zástupný symbol pro nadpis 1"/>
          <p:cNvSpPr txBox="1">
            <a:spLocks/>
          </p:cNvSpPr>
          <p:nvPr userDrawn="1"/>
        </p:nvSpPr>
        <p:spPr>
          <a:xfrm>
            <a:off x="1620000" y="360000"/>
            <a:ext cx="2808576" cy="900000"/>
          </a:xfrm>
          <a:prstGeom prst="rect">
            <a:avLst/>
          </a:prstGeom>
        </p:spPr>
        <p:txBody>
          <a:bodyPr vert="horz" lIns="0" tIns="190800" rIns="0" bIns="0" rtlCol="0" anchor="t" anchorCtr="0">
            <a:normAutofit/>
          </a:bodyPr>
          <a:lstStyle>
            <a:lvl1pPr algn="l" defTabSz="1069208" rtl="0" eaLnBrk="1" latinLnBrk="0" hangingPunct="1">
              <a:lnSpc>
                <a:spcPts val="2000"/>
              </a:lnSpc>
              <a:spcBef>
                <a:spcPct val="0"/>
              </a:spcBef>
              <a:buNone/>
              <a:defRPr sz="1500" b="0" kern="1200" cap="none" baseline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 smtClean="0"/>
              <a:t>Ministerstvo zahraničních věcí</a:t>
            </a:r>
            <a:br>
              <a:rPr lang="cs-CZ" dirty="0" smtClean="0"/>
            </a:br>
            <a:r>
              <a:rPr lang="cs-CZ" dirty="0" smtClean="0"/>
              <a:t>České republiky</a:t>
            </a:r>
            <a:endParaRPr lang="cs-CZ" dirty="0"/>
          </a:p>
        </p:txBody>
      </p:sp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360000"/>
            <a:ext cx="720000" cy="900000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000" y="360000"/>
            <a:ext cx="36576" cy="899160"/>
          </a:xfrm>
          <a:prstGeom prst="rect">
            <a:avLst/>
          </a:prstGeom>
        </p:spPr>
      </p:pic>
      <p:pic>
        <p:nvPicPr>
          <p:cNvPr id="19" name="Obrázek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00" y="360000"/>
            <a:ext cx="36576" cy="899160"/>
          </a:xfrm>
          <a:prstGeom prst="rect">
            <a:avLst/>
          </a:prstGeom>
        </p:spPr>
      </p:pic>
      <p:sp>
        <p:nvSpPr>
          <p:cNvPr id="20" name="Zástupný symbol pro nadpis 1"/>
          <p:cNvSpPr txBox="1">
            <a:spLocks/>
          </p:cNvSpPr>
          <p:nvPr userDrawn="1"/>
        </p:nvSpPr>
        <p:spPr>
          <a:xfrm>
            <a:off x="5040000" y="360000"/>
            <a:ext cx="5219250" cy="900000"/>
          </a:xfrm>
          <a:prstGeom prst="rect">
            <a:avLst/>
          </a:prstGeom>
        </p:spPr>
        <p:txBody>
          <a:bodyPr vert="horz" lIns="0" tIns="190800" rIns="0" bIns="0" rtlCol="0" anchor="t" anchorCtr="0">
            <a:normAutofit/>
          </a:bodyPr>
          <a:lstStyle>
            <a:lvl1pPr algn="l" defTabSz="1069208" rtl="0" eaLnBrk="1" latinLnBrk="0" hangingPunct="1">
              <a:lnSpc>
                <a:spcPts val="2000"/>
              </a:lnSpc>
              <a:spcBef>
                <a:spcPct val="0"/>
              </a:spcBef>
              <a:buNone/>
              <a:defRPr sz="1500" b="0" kern="1200" cap="none" baseline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dirty="0" smtClean="0"/>
              <a:t>Odbor ekonomické</a:t>
            </a:r>
            <a:r>
              <a:rPr lang="cs-CZ" baseline="0" dirty="0" smtClean="0"/>
              <a:t> diplomacie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5398408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pos="1009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926063" y="338667"/>
            <a:ext cx="8965969" cy="1058333"/>
          </a:xfrm>
        </p:spPr>
        <p:txBody>
          <a:bodyPr anchor="t" anchorCtr="0"/>
          <a:lstStyle>
            <a:lvl1pPr>
              <a:defRPr b="1" baseline="0">
                <a:solidFill>
                  <a:srgbClr val="414042"/>
                </a:solidFill>
              </a:defRPr>
            </a:lvl1pPr>
          </a:lstStyle>
          <a:p>
            <a:r>
              <a:rPr lang="cs-CZ" dirty="0"/>
              <a:t>Ilustrační nadpis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926063" y="1608667"/>
            <a:ext cx="8965969" cy="5291667"/>
          </a:xfrm>
        </p:spPr>
        <p:txBody>
          <a:bodyPr/>
          <a:lstStyle>
            <a:lvl1pPr>
              <a:defRPr>
                <a:solidFill>
                  <a:srgbClr val="414042"/>
                </a:solidFill>
              </a:defRPr>
            </a:lvl1pPr>
            <a:lvl2pPr>
              <a:defRPr>
                <a:solidFill>
                  <a:srgbClr val="414042"/>
                </a:solidFill>
              </a:defRPr>
            </a:lvl2pPr>
            <a:lvl3pPr>
              <a:defRPr>
                <a:solidFill>
                  <a:srgbClr val="414042"/>
                </a:solidFill>
              </a:defRPr>
            </a:lvl3pPr>
            <a:lvl4pPr>
              <a:defRPr>
                <a:solidFill>
                  <a:srgbClr val="414042"/>
                </a:solidFill>
              </a:defRPr>
            </a:lvl4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</p:txBody>
      </p:sp>
      <p:sp>
        <p:nvSpPr>
          <p:cNvPr id="7" name="Zástupný symbol pro zápatí 4"/>
          <p:cNvSpPr txBox="1">
            <a:spLocks/>
          </p:cNvSpPr>
          <p:nvPr userDrawn="1"/>
        </p:nvSpPr>
        <p:spPr>
          <a:xfrm>
            <a:off x="10102501" y="7382824"/>
            <a:ext cx="453847" cy="45642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Azo Sans" panose="020B0603030303020204" pitchFamily="34" charset="-18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fld id="{36BBB62A-E330-4CD4-9FF5-BE893097C045}" type="slidenum">
              <a:rPr lang="cs-CZ" sz="1052" b="1" smtClean="0">
                <a:solidFill>
                  <a:schemeClr val="bg1"/>
                </a:solidFill>
                <a:latin typeface="+mn-lt"/>
              </a:rPr>
              <a:pPr algn="ctr"/>
              <a:t>‹#›</a:t>
            </a:fld>
            <a:endParaRPr lang="cs-CZ" sz="1052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46427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6000" y="1800000"/>
            <a:ext cx="8964000" cy="57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  <a:endParaRPr lang="cs-CZ" dirty="0"/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38612" y="6911503"/>
            <a:ext cx="338317" cy="21166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fld id="{2B1C6FFC-D040-034F-8B69-20295064E64D}" type="slidenum">
              <a:rPr lang="fr-FR" sz="1403" smtClean="0"/>
              <a:pPr/>
              <a:t>‹#›</a:t>
            </a:fld>
            <a:endParaRPr lang="fr-FR" sz="1403" dirty="0"/>
          </a:p>
        </p:txBody>
      </p:sp>
      <p:sp>
        <p:nvSpPr>
          <p:cNvPr id="1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323788" y="7538400"/>
            <a:ext cx="5760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 b="0" cap="all" baseline="0">
                <a:solidFill>
                  <a:schemeClr val="tx1"/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smtClean="0"/>
              <a:t>Světová ekonomika a úkoly pro českou diplomacii | 13. ZÁŘÍ 2022</a:t>
            </a:r>
            <a:endParaRPr lang="cs-CZ" dirty="0"/>
          </a:p>
        </p:txBody>
      </p:sp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360000"/>
            <a:ext cx="720000" cy="9000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000" y="360000"/>
            <a:ext cx="36576" cy="899160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4000" y="360000"/>
            <a:ext cx="36576" cy="899160"/>
          </a:xfrm>
          <a:prstGeom prst="rect">
            <a:avLst/>
          </a:prstGeom>
        </p:spPr>
      </p:pic>
      <p:sp>
        <p:nvSpPr>
          <p:cNvPr id="19" name="Zástupný symbol pro zápatí 4"/>
          <p:cNvSpPr txBox="1">
            <a:spLocks/>
          </p:cNvSpPr>
          <p:nvPr userDrawn="1"/>
        </p:nvSpPr>
        <p:spPr>
          <a:xfrm>
            <a:off x="10083788" y="7538400"/>
            <a:ext cx="25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algn="r" defTabSz="535884" rtl="0" fontAlgn="base">
              <a:spcBef>
                <a:spcPct val="0"/>
              </a:spcBef>
              <a:spcAft>
                <a:spcPct val="0"/>
              </a:spcAft>
              <a:defRPr sz="700" b="0" kern="1200" cap="all" baseline="0">
                <a:solidFill>
                  <a:schemeClr val="tx1"/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defRPr>
            </a:lvl1pPr>
            <a:lvl2pPr marL="535884" algn="l" defTabSz="535884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1071768" algn="l" defTabSz="535884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607652" algn="l" defTabSz="535884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2143536" algn="l" defTabSz="535884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679421" algn="l" defTabSz="1071768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3215305" algn="l" defTabSz="1071768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751189" algn="l" defTabSz="1071768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4287073" algn="l" defTabSz="1071768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/>
            <a:r>
              <a:rPr lang="cs-CZ" dirty="0" smtClean="0"/>
              <a:t> </a:t>
            </a:r>
            <a:r>
              <a:rPr lang="en-US" dirty="0" smtClean="0"/>
              <a:t>| </a:t>
            </a:r>
            <a:fld id="{2424A685-3999-4799-8F83-85BB25330F29}" type="slidenum">
              <a:rPr lang="cs-CZ" smtClean="0"/>
              <a:pPr algn="l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7739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02" r:id="rId1"/>
    <p:sldLayoutId id="2147485321" r:id="rId2"/>
    <p:sldLayoutId id="2147485314" r:id="rId3"/>
    <p:sldLayoutId id="2147485306" r:id="rId4"/>
    <p:sldLayoutId id="2147485317" r:id="rId5"/>
    <p:sldLayoutId id="2147485319" r:id="rId6"/>
    <p:sldLayoutId id="2147485320" r:id="rId7"/>
    <p:sldLayoutId id="2147485318" r:id="rId8"/>
    <p:sldLayoutId id="2147485322" r:id="rId9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1069208" rtl="0" eaLnBrk="1" latinLnBrk="0" hangingPunct="1">
        <a:lnSpc>
          <a:spcPts val="2000"/>
        </a:lnSpc>
        <a:spcBef>
          <a:spcPct val="0"/>
        </a:spcBef>
        <a:buNone/>
        <a:defRPr sz="1500" b="0" kern="1200" cap="none" baseline="0">
          <a:solidFill>
            <a:schemeClr val="tx1"/>
          </a:solidFill>
          <a:latin typeface="+mj-lt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324000" indent="-324000" algn="l" defTabSz="1069208" rtl="0" eaLnBrk="1" latinLnBrk="0" hangingPunct="1">
        <a:lnSpc>
          <a:spcPts val="2600"/>
        </a:lnSpc>
        <a:spcBef>
          <a:spcPts val="0"/>
        </a:spcBef>
        <a:spcAft>
          <a:spcPts val="200"/>
        </a:spcAft>
        <a:buClr>
          <a:srgbClr val="970000"/>
        </a:buClr>
        <a:buSzPct val="100000"/>
        <a:buFontTx/>
        <a:buBlip>
          <a:blip r:embed="rId14"/>
        </a:buBlip>
        <a:defRPr sz="2400" kern="1200">
          <a:solidFill>
            <a:srgbClr val="D52B1E"/>
          </a:solidFill>
          <a:latin typeface="+mn-lt"/>
          <a:ea typeface="Open Sans Light" panose="020B0306030504020204" pitchFamily="34" charset="0"/>
          <a:cs typeface="Open Sans Light" panose="020B0306030504020204" pitchFamily="34" charset="0"/>
        </a:defRPr>
      </a:lvl1pPr>
      <a:lvl2pPr marL="648000" indent="-324000" algn="l" defTabSz="1069208" rtl="0" eaLnBrk="1" latinLnBrk="0" hangingPunct="1">
        <a:lnSpc>
          <a:spcPts val="2000"/>
        </a:lnSpc>
        <a:spcBef>
          <a:spcPts val="200"/>
        </a:spcBef>
        <a:buFontTx/>
        <a:buBlip>
          <a:blip r:embed="rId14"/>
        </a:buBlip>
        <a:defRPr sz="1800" kern="1200">
          <a:solidFill>
            <a:schemeClr val="tx1"/>
          </a:solidFill>
          <a:latin typeface="+mn-lt"/>
          <a:ea typeface="Open Sans Light" panose="020B0306030504020204" pitchFamily="34" charset="0"/>
          <a:cs typeface="Open Sans Light" panose="020B0306030504020204" pitchFamily="34" charset="0"/>
        </a:defRPr>
      </a:lvl2pPr>
      <a:lvl3pPr marL="972000" indent="-324000" algn="l" defTabSz="1069208" rtl="0" eaLnBrk="1" latinLnBrk="0" hangingPunct="1">
        <a:lnSpc>
          <a:spcPts val="2000"/>
        </a:lnSpc>
        <a:spcBef>
          <a:spcPts val="200"/>
        </a:spcBef>
        <a:buFontTx/>
        <a:buBlip>
          <a:blip r:embed="rId14"/>
        </a:buBlip>
        <a:defRPr sz="1800" kern="1200">
          <a:solidFill>
            <a:schemeClr val="tx1"/>
          </a:solidFill>
          <a:latin typeface="+mn-lt"/>
          <a:ea typeface="Open Sans Light" panose="020B0306030504020204" pitchFamily="34" charset="0"/>
          <a:cs typeface="Open Sans Light" panose="020B0306030504020204" pitchFamily="34" charset="0"/>
        </a:defRPr>
      </a:lvl3pPr>
      <a:lvl4pPr marL="1296000" indent="-324000" algn="l" defTabSz="1069208" rtl="0" eaLnBrk="1" latinLnBrk="0" hangingPunct="1">
        <a:lnSpc>
          <a:spcPts val="2000"/>
        </a:lnSpc>
        <a:spcBef>
          <a:spcPts val="200"/>
        </a:spcBef>
        <a:buFontTx/>
        <a:buBlip>
          <a:blip r:embed="rId14"/>
        </a:buBlip>
        <a:defRPr sz="1800" kern="1200">
          <a:solidFill>
            <a:schemeClr val="tx1"/>
          </a:solidFill>
          <a:latin typeface="+mn-lt"/>
          <a:ea typeface="Open Sans Light" panose="020B0306030504020204" pitchFamily="34" charset="0"/>
          <a:cs typeface="Open Sans Light" panose="020B0306030504020204" pitchFamily="34" charset="0"/>
        </a:defRPr>
      </a:lvl4pPr>
      <a:lvl5pPr marL="1052370" indent="-210474" algn="l" defTabSz="1069208" rtl="0" eaLnBrk="1" latinLnBrk="0" hangingPunct="1">
        <a:lnSpc>
          <a:spcPct val="90000"/>
        </a:lnSpc>
        <a:spcBef>
          <a:spcPts val="585"/>
        </a:spcBef>
        <a:buFont typeface="Open Sans Light" panose="020B0306030504020204" pitchFamily="34" charset="0"/>
        <a:buChar char="–"/>
        <a:defRPr sz="1169" kern="1200">
          <a:solidFill>
            <a:schemeClr val="tx1"/>
          </a:solidFill>
          <a:latin typeface="Azo Sans" panose="020B0603030303020204" pitchFamily="34" charset="-18"/>
          <a:ea typeface="Open Sans Light" panose="020B0306030504020204" pitchFamily="34" charset="0"/>
          <a:cs typeface="Open Sans Light" panose="020B0306030504020204" pitchFamily="34" charset="0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13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1619250" y="2592102"/>
            <a:ext cx="8479966" cy="1289152"/>
          </a:xfrm>
        </p:spPr>
        <p:txBody>
          <a:bodyPr/>
          <a:lstStyle/>
          <a:p>
            <a:r>
              <a:rPr lang="cs-CZ" dirty="0" smtClean="0"/>
              <a:t>Světová </a:t>
            </a:r>
            <a:r>
              <a:rPr lang="cs-CZ" dirty="0" smtClean="0"/>
              <a:t>ekonomika, rizika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financování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5"/>
          </p:nvPr>
        </p:nvSpPr>
        <p:spPr>
          <a:xfrm>
            <a:off x="1619250" y="4169152"/>
            <a:ext cx="8640000" cy="360000"/>
          </a:xfrm>
        </p:spPr>
        <p:txBody>
          <a:bodyPr/>
          <a:lstStyle/>
          <a:p>
            <a:r>
              <a:rPr lang="cs-CZ" dirty="0" smtClean="0"/>
              <a:t>Tomáš Píša</a:t>
            </a:r>
          </a:p>
          <a:p>
            <a:r>
              <a:rPr lang="cs-CZ" dirty="0" smtClean="0"/>
              <a:t>Sekce ekonomické diplomacie MZV</a:t>
            </a:r>
            <a:endParaRPr lang="cs-CZ" dirty="0"/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sz="quarter" idx="16"/>
          </p:nvPr>
        </p:nvSpPr>
        <p:spPr>
          <a:xfrm>
            <a:off x="1619250" y="5461626"/>
            <a:ext cx="8640000" cy="360000"/>
          </a:xfrm>
        </p:spPr>
        <p:txBody>
          <a:bodyPr/>
          <a:lstStyle/>
          <a:p>
            <a:r>
              <a:rPr lang="cs-CZ" dirty="0" smtClean="0"/>
              <a:t>listopad 2023, Mladé Buky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458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61244" y="1519199"/>
            <a:ext cx="9898756" cy="6089511"/>
          </a:xfrm>
        </p:spPr>
        <p:txBody>
          <a:bodyPr/>
          <a:lstStyle/>
          <a:p>
            <a:pPr lvl="2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defRPr/>
            </a:pPr>
            <a:r>
              <a:rPr lang="cs-CZ" sz="2400" b="1" dirty="0" smtClean="0"/>
              <a:t>Další nositelé rizika kromě rozpočtu ČR</a:t>
            </a:r>
          </a:p>
          <a:p>
            <a:pPr lvl="3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defRPr/>
            </a:pPr>
            <a:r>
              <a:rPr lang="cs-CZ" sz="2400" b="1" dirty="0" smtClean="0"/>
              <a:t>zapojování </a:t>
            </a:r>
            <a:r>
              <a:rPr lang="cs-CZ" sz="2400" b="1" dirty="0" smtClean="0"/>
              <a:t>rozvojového financování </a:t>
            </a:r>
            <a:r>
              <a:rPr lang="cs-CZ" sz="2400" dirty="0" smtClean="0"/>
              <a:t>– pro větší projekty v rozvojových zemích (vzor například </a:t>
            </a:r>
            <a:r>
              <a:rPr lang="cs-CZ" sz="2400" dirty="0" err="1" smtClean="0"/>
              <a:t>KfW</a:t>
            </a:r>
            <a:r>
              <a:rPr lang="cs-CZ" sz="2400" dirty="0" smtClean="0"/>
              <a:t>, </a:t>
            </a:r>
            <a:r>
              <a:rPr lang="cs-CZ" sz="2400" dirty="0" err="1" smtClean="0"/>
              <a:t>FinnFund</a:t>
            </a:r>
            <a:r>
              <a:rPr lang="cs-CZ" sz="2400" dirty="0" smtClean="0"/>
              <a:t>) – role NRB</a:t>
            </a:r>
          </a:p>
          <a:p>
            <a:pPr lvl="3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defRPr/>
            </a:pPr>
            <a:r>
              <a:rPr lang="cs-CZ" sz="2400" dirty="0" smtClean="0"/>
              <a:t>zapojování </a:t>
            </a:r>
            <a:r>
              <a:rPr lang="cs-CZ" sz="2400" dirty="0" smtClean="0"/>
              <a:t>zahraničních finančních institucí pro financování  projektů (např. USA, UK) – ideálně přes EGAP</a:t>
            </a:r>
          </a:p>
          <a:p>
            <a:pPr lvl="2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defRPr/>
            </a:pPr>
            <a:r>
              <a:rPr lang="cs-CZ" sz="2400" b="1" dirty="0"/>
              <a:t>Využívání modernizovaného </a:t>
            </a:r>
            <a:r>
              <a:rPr lang="cs-CZ" sz="2400" b="1" dirty="0" smtClean="0"/>
              <a:t>znění </a:t>
            </a:r>
            <a:r>
              <a:rPr lang="cs-CZ" sz="2400" b="1" dirty="0"/>
              <a:t>Konsensu </a:t>
            </a:r>
            <a:r>
              <a:rPr lang="cs-CZ" sz="2400" b="1" dirty="0" smtClean="0"/>
              <a:t>OECD</a:t>
            </a:r>
          </a:p>
          <a:p>
            <a:pPr lvl="3"/>
            <a:r>
              <a:rPr lang="cs-CZ" b="1" dirty="0"/>
              <a:t>navýšení maximálních lhůt </a:t>
            </a:r>
            <a:r>
              <a:rPr lang="cs-CZ" b="1" dirty="0" smtClean="0"/>
              <a:t>splatnosti - </a:t>
            </a:r>
            <a:r>
              <a:rPr lang="cs-CZ" dirty="0"/>
              <a:t>až 15 let, klimaticky příznivé až 22 </a:t>
            </a:r>
            <a:r>
              <a:rPr lang="cs-CZ" dirty="0" smtClean="0"/>
              <a:t>let;</a:t>
            </a:r>
            <a:endParaRPr lang="cs-CZ" dirty="0"/>
          </a:p>
          <a:p>
            <a:pPr lvl="3"/>
            <a:r>
              <a:rPr lang="cs-CZ" b="1" dirty="0"/>
              <a:t>možnosti zvýšené flexibility související s profily </a:t>
            </a:r>
            <a:r>
              <a:rPr lang="cs-CZ" b="1" dirty="0" smtClean="0"/>
              <a:t>splácení;</a:t>
            </a:r>
            <a:endParaRPr lang="cs-CZ" dirty="0"/>
          </a:p>
          <a:p>
            <a:pPr lvl="3"/>
            <a:r>
              <a:rPr lang="cs-CZ" b="1" dirty="0" smtClean="0"/>
              <a:t>zploštění </a:t>
            </a:r>
            <a:r>
              <a:rPr lang="cs-CZ" b="1" dirty="0"/>
              <a:t>křivky pojistných sazeb úpravou modelu jejich stanovování </a:t>
            </a:r>
            <a:endParaRPr lang="cs-CZ" dirty="0"/>
          </a:p>
          <a:p>
            <a:pPr lvl="2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defRPr/>
            </a:pPr>
            <a:r>
              <a:rPr lang="cs-CZ" sz="2400" dirty="0" smtClean="0"/>
              <a:t>Posun </a:t>
            </a:r>
            <a:r>
              <a:rPr lang="cs-CZ" sz="2400" dirty="0"/>
              <a:t>k </a:t>
            </a:r>
            <a:r>
              <a:rPr lang="cs-CZ" sz="2400" b="1" dirty="0"/>
              <a:t>trvalé </a:t>
            </a:r>
            <a:r>
              <a:rPr lang="cs-CZ" sz="2400" b="1" dirty="0" smtClean="0"/>
              <a:t>přítomnosti </a:t>
            </a:r>
            <a:r>
              <a:rPr lang="cs-CZ" sz="2400" b="1" dirty="0"/>
              <a:t>- </a:t>
            </a:r>
            <a:r>
              <a:rPr lang="cs-CZ" sz="2400" dirty="0"/>
              <a:t>financování a poradenství </a:t>
            </a:r>
            <a:r>
              <a:rPr lang="cs-CZ" sz="2400" b="1" dirty="0"/>
              <a:t>- investice v zahraničí </a:t>
            </a:r>
            <a:r>
              <a:rPr lang="cs-CZ" sz="2400" dirty="0" smtClean="0"/>
              <a:t>(JV</a:t>
            </a:r>
            <a:r>
              <a:rPr lang="cs-CZ" sz="2400" dirty="0"/>
              <a:t>, </a:t>
            </a:r>
            <a:r>
              <a:rPr lang="cs-CZ" sz="2400" dirty="0" smtClean="0"/>
              <a:t>montáže), s</a:t>
            </a:r>
            <a:r>
              <a:rPr lang="cs-CZ" sz="2400" dirty="0" smtClean="0"/>
              <a:t>dílení praxe a </a:t>
            </a:r>
            <a:r>
              <a:rPr lang="cs-CZ" sz="2400" dirty="0" smtClean="0"/>
              <a:t>zkušeností – exportéři, podnikatelé i </a:t>
            </a:r>
            <a:r>
              <a:rPr lang="cs-CZ" sz="2400" dirty="0" smtClean="0"/>
              <a:t>stát</a:t>
            </a:r>
          </a:p>
          <a:p>
            <a:pPr lvl="2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defRPr/>
            </a:pPr>
            <a:r>
              <a:rPr lang="cs-CZ" sz="2400" b="1" dirty="0" smtClean="0"/>
              <a:t>Návrh </a:t>
            </a:r>
            <a:r>
              <a:rPr lang="cs-CZ" sz="2400" b="1" dirty="0"/>
              <a:t>na zahájení integračního procesu </a:t>
            </a:r>
            <a:r>
              <a:rPr lang="cs-CZ" sz="2400" dirty="0"/>
              <a:t>Národní rozvojové banky, a.s. a České exportní banky, a.s</a:t>
            </a:r>
            <a:r>
              <a:rPr lang="cs-CZ" sz="2400" dirty="0" smtClean="0"/>
              <a:t>. (Ministerstvo financí) – vláda schválila 29.11.2023</a:t>
            </a:r>
            <a:endParaRPr lang="cs-CZ" sz="2400" dirty="0"/>
          </a:p>
          <a:p>
            <a:pPr lvl="2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defRPr/>
            </a:pPr>
            <a:endParaRPr lang="cs-CZ" sz="2400" b="1" dirty="0"/>
          </a:p>
          <a:p>
            <a:pPr lvl="1">
              <a:spcBef>
                <a:spcPts val="400"/>
              </a:spcBef>
              <a:spcAft>
                <a:spcPts val="600"/>
              </a:spcAft>
              <a:defRPr/>
            </a:pPr>
            <a:endParaRPr lang="cs-CZ" dirty="0"/>
          </a:p>
          <a:p>
            <a:pPr marL="648000" lvl="2" indent="0">
              <a:spcBef>
                <a:spcPts val="400"/>
              </a:spcBef>
              <a:spcAft>
                <a:spcPts val="600"/>
              </a:spcAft>
              <a:buNone/>
              <a:defRPr/>
            </a:pP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lvl="1" indent="0">
              <a:lnSpc>
                <a:spcPts val="2600"/>
              </a:lnSpc>
              <a:spcBef>
                <a:spcPts val="0"/>
              </a:spcBef>
              <a:spcAft>
                <a:spcPts val="200"/>
              </a:spcAft>
              <a:buClr>
                <a:srgbClr val="970000"/>
              </a:buClr>
              <a:buSzPct val="100000"/>
              <a:buNone/>
              <a:defRPr/>
            </a:pPr>
            <a:r>
              <a:rPr lang="cs-CZ" sz="2400" dirty="0" smtClean="0">
                <a:latin typeface="+mj-lt"/>
              </a:rPr>
              <a:t>Na co se ještě více zaměřit – pohled MZV</a:t>
            </a:r>
            <a:endParaRPr lang="cs-CZ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8293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Vám za pozornost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 smtClean="0"/>
              <a:t>tomas_pisa@mzv.cz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363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Světová ekonomika – </a:t>
            </a:r>
            <a:r>
              <a:rPr lang="cs-CZ" dirty="0" smtClean="0"/>
              <a:t>reálný </a:t>
            </a:r>
            <a:r>
              <a:rPr lang="cs-CZ" dirty="0"/>
              <a:t>HDP (% změna, </a:t>
            </a:r>
            <a:r>
              <a:rPr lang="cs-CZ" dirty="0" err="1"/>
              <a:t>pa</a:t>
            </a:r>
            <a:r>
              <a:rPr lang="cs-CZ" dirty="0"/>
              <a:t>)</a:t>
            </a:r>
          </a:p>
        </p:txBody>
      </p:sp>
      <p:sp>
        <p:nvSpPr>
          <p:cNvPr id="11" name="Zástupný symbol pro obsah 5">
            <a:extLst>
              <a:ext uri="{FF2B5EF4-FFF2-40B4-BE49-F238E27FC236}">
                <a16:creationId xmlns:a16="http://schemas.microsoft.com/office/drawing/2014/main" id="{7931B723-D514-48B7-9BCE-6BF6A8F322F5}"/>
              </a:ext>
            </a:extLst>
          </p:cNvPr>
          <p:cNvSpPr txBox="1">
            <a:spLocks/>
          </p:cNvSpPr>
          <p:nvPr/>
        </p:nvSpPr>
        <p:spPr>
          <a:xfrm>
            <a:off x="246742" y="7189113"/>
            <a:ext cx="10013257" cy="36698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24000" indent="-324000" algn="l" defTabSz="1069208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200"/>
              </a:spcAft>
              <a:buClr>
                <a:srgbClr val="970000"/>
              </a:buClr>
              <a:buSzPct val="100000"/>
              <a:buFontTx/>
              <a:buBlip>
                <a:blip r:embed="rId3"/>
              </a:buBlip>
              <a:defRPr sz="2400" kern="1200">
                <a:solidFill>
                  <a:srgbClr val="D52B1E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648000" indent="-324000" algn="l" defTabSz="1069208" rtl="0" eaLnBrk="1" latinLnBrk="0" hangingPunct="1">
              <a:lnSpc>
                <a:spcPts val="2000"/>
              </a:lnSpc>
              <a:spcBef>
                <a:spcPts val="200"/>
              </a:spcBef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72000" indent="-324000" algn="l" defTabSz="1069208" rtl="0" eaLnBrk="1" latinLnBrk="0" hangingPunct="1">
              <a:lnSpc>
                <a:spcPts val="2000"/>
              </a:lnSpc>
              <a:spcBef>
                <a:spcPts val="200"/>
              </a:spcBef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296000" indent="-324000" algn="l" defTabSz="1069208" rtl="0" eaLnBrk="1" latinLnBrk="0" hangingPunct="1">
              <a:lnSpc>
                <a:spcPts val="2000"/>
              </a:lnSpc>
              <a:spcBef>
                <a:spcPts val="200"/>
              </a:spcBef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052370" indent="-210474" algn="l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Open Sans Light" panose="020B0306030504020204" pitchFamily="34" charset="0"/>
              <a:buChar char="–"/>
              <a:defRPr sz="1169" kern="1200">
                <a:solidFill>
                  <a:schemeClr val="tx1"/>
                </a:solidFill>
                <a:latin typeface="Azo Sans" panose="020B0603030303020204" pitchFamily="34" charset="-18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  <a:lvl6pPr marL="2940322" indent="-267302" algn="l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Char char="•"/>
              <a:defRPr sz="21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4926" indent="-267302" algn="l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Char char="•"/>
              <a:defRPr sz="21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09530" indent="-267302" algn="l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Char char="•"/>
              <a:defRPr sz="21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134" indent="-267302" algn="l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Char char="•"/>
              <a:defRPr sz="21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4000" marR="0" lvl="1" indent="0" algn="l" defTabSz="1069208" rtl="0" eaLnBrk="1" fontAlgn="auto" latinLnBrk="0" hangingPunct="1">
              <a:lnSpc>
                <a:spcPts val="2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Zdroj: EIU, </a:t>
            </a:r>
            <a:r>
              <a:rPr lang="cs-CZ" sz="1200" dirty="0" smtClean="0">
                <a:solidFill>
                  <a:prstClr val="black"/>
                </a:solidFill>
                <a:latin typeface="Georgia"/>
              </a:rPr>
              <a:t>11</a:t>
            </a:r>
            <a:r>
              <a:rPr kumimoji="0" 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/23 							                  </a:t>
            </a:r>
            <a:r>
              <a:rPr kumimoji="0" 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Georgia"/>
              </a:rPr>
              <a:t>Projekce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	</a:t>
            </a:r>
            <a:r>
              <a:rPr kumimoji="0" 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             	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</a:endParaRPr>
          </a:p>
        </p:txBody>
      </p:sp>
      <p:graphicFrame>
        <p:nvGraphicFramePr>
          <p:cNvPr id="18" name="Tabulka 7">
            <a:extLst>
              <a:ext uri="{FF2B5EF4-FFF2-40B4-BE49-F238E27FC236}">
                <a16:creationId xmlns:a16="http://schemas.microsoft.com/office/drawing/2014/main" id="{D11A200A-517C-46B0-B67C-2DFAA03A20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2046547"/>
              </p:ext>
            </p:extLst>
          </p:nvPr>
        </p:nvGraphicFramePr>
        <p:xfrm>
          <a:off x="1407684" y="1547244"/>
          <a:ext cx="8282331" cy="5616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5923">
                  <a:extLst>
                    <a:ext uri="{9D8B030D-6E8A-4147-A177-3AD203B41FA5}">
                      <a16:colId xmlns:a16="http://schemas.microsoft.com/office/drawing/2014/main" val="471038971"/>
                    </a:ext>
                  </a:extLst>
                </a:gridCol>
                <a:gridCol w="1494102">
                  <a:extLst>
                    <a:ext uri="{9D8B030D-6E8A-4147-A177-3AD203B41FA5}">
                      <a16:colId xmlns:a16="http://schemas.microsoft.com/office/drawing/2014/main" val="2262181027"/>
                    </a:ext>
                  </a:extLst>
                </a:gridCol>
                <a:gridCol w="1494102">
                  <a:extLst>
                    <a:ext uri="{9D8B030D-6E8A-4147-A177-3AD203B41FA5}">
                      <a16:colId xmlns:a16="http://schemas.microsoft.com/office/drawing/2014/main" val="2089251161"/>
                    </a:ext>
                  </a:extLst>
                </a:gridCol>
                <a:gridCol w="1494102">
                  <a:extLst>
                    <a:ext uri="{9D8B030D-6E8A-4147-A177-3AD203B41FA5}">
                      <a16:colId xmlns:a16="http://schemas.microsoft.com/office/drawing/2014/main" val="3006824387"/>
                    </a:ext>
                  </a:extLst>
                </a:gridCol>
                <a:gridCol w="1494102">
                  <a:extLst>
                    <a:ext uri="{9D8B030D-6E8A-4147-A177-3AD203B41FA5}">
                      <a16:colId xmlns:a16="http://schemas.microsoft.com/office/drawing/2014/main" val="1238478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endParaRPr lang="cs-CZ" sz="18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  <a:endParaRPr lang="cs-CZ" sz="18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76200" anchor="ctr"/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</a:t>
                      </a:r>
                      <a:endParaRPr lang="cs-CZ" sz="18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76200" anchor="ctr"/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</a:t>
                      </a:r>
                      <a:endParaRPr lang="cs-CZ" sz="18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76200" anchor="ctr"/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2026</a:t>
                      </a:r>
                      <a:endParaRPr lang="cs-CZ" sz="18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R="76200" anchor="ctr"/>
                </a:tc>
                <a:extLst>
                  <a:ext uri="{0D108BD9-81ED-4DB2-BD59-A6C34878D82A}">
                    <a16:rowId xmlns:a16="http://schemas.microsoft.com/office/drawing/2014/main" val="2480343405"/>
                  </a:ext>
                </a:extLst>
              </a:tr>
              <a:tr h="55214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Svět</a:t>
                      </a:r>
                      <a:endParaRPr lang="cs-CZ" sz="18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2.4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2.6</a:t>
                      </a:r>
                    </a:p>
                  </a:txBody>
                  <a:tcPr marL="228600" marR="38100" marT="76200" marB="762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2.7</a:t>
                      </a:r>
                    </a:p>
                  </a:txBody>
                  <a:tcPr marL="228600" marR="38100" marT="76200" marB="762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996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G7</a:t>
                      </a:r>
                      <a:endParaRPr lang="cs-CZ" sz="18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0.9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1.7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518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Německo </a:t>
                      </a:r>
                      <a:endParaRPr lang="cs-CZ" sz="18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cs-CZ" sz="1800" b="0" dirty="0" smtClean="0">
                          <a:effectLst/>
                        </a:rPr>
                        <a:t>-0.3</a:t>
                      </a:r>
                      <a:endParaRPr lang="cs-CZ" sz="1800" b="0" dirty="0">
                        <a:effectLst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cs-CZ" sz="1800" b="0" dirty="0" smtClean="0">
                          <a:effectLst/>
                        </a:rPr>
                        <a:t>0.6</a:t>
                      </a:r>
                      <a:endParaRPr lang="cs-CZ" sz="1800" b="0" dirty="0">
                        <a:effectLst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cs-CZ" sz="1800" b="0" dirty="0" smtClean="0">
                          <a:effectLst/>
                        </a:rPr>
                        <a:t>1.4</a:t>
                      </a:r>
                      <a:endParaRPr lang="cs-CZ" sz="1800" b="0" dirty="0">
                        <a:effectLst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cs-CZ" sz="1800" b="0" dirty="0" smtClean="0">
                          <a:effectLst/>
                        </a:rPr>
                        <a:t>1.4</a:t>
                      </a:r>
                      <a:endParaRPr lang="cs-CZ" sz="1800" b="0" dirty="0">
                        <a:effectLst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924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EU27</a:t>
                      </a:r>
                      <a:endParaRPr lang="cs-CZ" sz="18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0.7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1.9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1.8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111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Eurozóna</a:t>
                      </a:r>
                      <a:endParaRPr lang="cs-CZ" sz="18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0.7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1.7</a:t>
                      </a:r>
                    </a:p>
                  </a:txBody>
                  <a:tcPr marL="228600" marR="38100" marT="76200" marB="762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1.7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678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Indo-pacifik</a:t>
                      </a:r>
                      <a:endParaRPr lang="cs-CZ" sz="18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4.0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3.7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</a:t>
                      </a:r>
                    </a:p>
                  </a:txBody>
                  <a:tcPr marL="228600" marR="38100" marT="76200" marB="76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034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Jihovýchodní Evropa</a:t>
                      </a:r>
                      <a:endParaRPr lang="cs-CZ" sz="18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2.8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</a:t>
                      </a:r>
                    </a:p>
                  </a:txBody>
                  <a:tcPr marL="228600" marR="38100" marT="76200" marB="762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662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Severní Afrika</a:t>
                      </a:r>
                      <a:endParaRPr lang="cs-CZ" sz="18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3.4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441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Subsah</a:t>
                      </a:r>
                      <a:r>
                        <a:rPr lang="cs-CZ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. Afrika</a:t>
                      </a:r>
                      <a:endParaRPr lang="cs-CZ" sz="18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3.4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3.8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-1.1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972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GCC</a:t>
                      </a:r>
                      <a:endParaRPr lang="cs-CZ" sz="18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3.0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</a:t>
                      </a:r>
                    </a:p>
                  </a:txBody>
                  <a:tcPr marL="228600" marR="38100" marT="76200" marB="76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779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Severní Amerika</a:t>
                      </a:r>
                      <a:endParaRPr lang="cs-CZ" sz="18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2.0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0.8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1.8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2.0</a:t>
                      </a:r>
                    </a:p>
                  </a:txBody>
                  <a:tcPr marL="228600" marR="38100" marT="76200" marB="7620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938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Latinská Amerika </a:t>
                      </a:r>
                      <a:endParaRPr lang="cs-CZ" sz="18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2.5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69208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600" marR="38100" marT="76200" marB="762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480889"/>
                  </a:ext>
                </a:extLst>
              </a:tr>
            </a:tbl>
          </a:graphicData>
        </a:graphic>
      </p:graphicFrame>
      <p:sp>
        <p:nvSpPr>
          <p:cNvPr id="19" name="Ovál 18">
            <a:extLst>
              <a:ext uri="{FF2B5EF4-FFF2-40B4-BE49-F238E27FC236}">
                <a16:creationId xmlns:a16="http://schemas.microsoft.com/office/drawing/2014/main" id="{9123A9B2-7E2B-462B-803A-DE1277A74B80}"/>
              </a:ext>
            </a:extLst>
          </p:cNvPr>
          <p:cNvSpPr/>
          <p:nvPr/>
        </p:nvSpPr>
        <p:spPr>
          <a:xfrm>
            <a:off x="6864241" y="5018350"/>
            <a:ext cx="1638795" cy="442912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3588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1" name="Ovál 20">
            <a:extLst>
              <a:ext uri="{FF2B5EF4-FFF2-40B4-BE49-F238E27FC236}">
                <a16:creationId xmlns:a16="http://schemas.microsoft.com/office/drawing/2014/main" id="{9123A9B2-7E2B-462B-803A-DE1277A74B80}"/>
              </a:ext>
            </a:extLst>
          </p:cNvPr>
          <p:cNvSpPr/>
          <p:nvPr/>
        </p:nvSpPr>
        <p:spPr>
          <a:xfrm>
            <a:off x="3697547" y="6352020"/>
            <a:ext cx="1638795" cy="411079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3588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8" name="Ovál 27">
            <a:extLst>
              <a:ext uri="{FF2B5EF4-FFF2-40B4-BE49-F238E27FC236}">
                <a16:creationId xmlns:a16="http://schemas.microsoft.com/office/drawing/2014/main" id="{9123A9B2-7E2B-462B-803A-DE1277A74B80}"/>
              </a:ext>
            </a:extLst>
          </p:cNvPr>
          <p:cNvSpPr/>
          <p:nvPr/>
        </p:nvSpPr>
        <p:spPr>
          <a:xfrm>
            <a:off x="3910054" y="4558256"/>
            <a:ext cx="1638795" cy="444135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3588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5" name="Ovál 34">
            <a:extLst>
              <a:ext uri="{FF2B5EF4-FFF2-40B4-BE49-F238E27FC236}">
                <a16:creationId xmlns:a16="http://schemas.microsoft.com/office/drawing/2014/main" id="{9123A9B2-7E2B-462B-803A-DE1277A74B80}"/>
              </a:ext>
            </a:extLst>
          </p:cNvPr>
          <p:cNvSpPr/>
          <p:nvPr/>
        </p:nvSpPr>
        <p:spPr>
          <a:xfrm>
            <a:off x="5253370" y="5842708"/>
            <a:ext cx="1638795" cy="444135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3588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6" name="Ovál 35">
            <a:extLst>
              <a:ext uri="{FF2B5EF4-FFF2-40B4-BE49-F238E27FC236}">
                <a16:creationId xmlns:a16="http://schemas.microsoft.com/office/drawing/2014/main" id="{9123A9B2-7E2B-462B-803A-DE1277A74B80}"/>
              </a:ext>
            </a:extLst>
          </p:cNvPr>
          <p:cNvSpPr/>
          <p:nvPr/>
        </p:nvSpPr>
        <p:spPr>
          <a:xfrm>
            <a:off x="3790695" y="2889813"/>
            <a:ext cx="1638795" cy="444135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3588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7" name="Ovál 36">
            <a:extLst>
              <a:ext uri="{FF2B5EF4-FFF2-40B4-BE49-F238E27FC236}">
                <a16:creationId xmlns:a16="http://schemas.microsoft.com/office/drawing/2014/main" id="{9123A9B2-7E2B-462B-803A-DE1277A74B80}"/>
              </a:ext>
            </a:extLst>
          </p:cNvPr>
          <p:cNvSpPr/>
          <p:nvPr/>
        </p:nvSpPr>
        <p:spPr>
          <a:xfrm>
            <a:off x="5201472" y="2892488"/>
            <a:ext cx="1638795" cy="444135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3588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39" name="Ovál 38">
            <a:extLst>
              <a:ext uri="{FF2B5EF4-FFF2-40B4-BE49-F238E27FC236}">
                <a16:creationId xmlns:a16="http://schemas.microsoft.com/office/drawing/2014/main" id="{9123A9B2-7E2B-462B-803A-DE1277A74B80}"/>
              </a:ext>
            </a:extLst>
          </p:cNvPr>
          <p:cNvSpPr/>
          <p:nvPr/>
        </p:nvSpPr>
        <p:spPr>
          <a:xfrm>
            <a:off x="5336342" y="4111446"/>
            <a:ext cx="1638795" cy="444135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3588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40" name="Ovál 39">
            <a:extLst>
              <a:ext uri="{FF2B5EF4-FFF2-40B4-BE49-F238E27FC236}">
                <a16:creationId xmlns:a16="http://schemas.microsoft.com/office/drawing/2014/main" id="{9123A9B2-7E2B-462B-803A-DE1277A74B80}"/>
              </a:ext>
            </a:extLst>
          </p:cNvPr>
          <p:cNvSpPr/>
          <p:nvPr/>
        </p:nvSpPr>
        <p:spPr>
          <a:xfrm>
            <a:off x="5336342" y="3696216"/>
            <a:ext cx="1638795" cy="444135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3588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0" name="Ovál 19">
            <a:extLst>
              <a:ext uri="{FF2B5EF4-FFF2-40B4-BE49-F238E27FC236}">
                <a16:creationId xmlns:a16="http://schemas.microsoft.com/office/drawing/2014/main" id="{9123A9B2-7E2B-462B-803A-DE1277A74B80}"/>
              </a:ext>
            </a:extLst>
          </p:cNvPr>
          <p:cNvSpPr/>
          <p:nvPr/>
        </p:nvSpPr>
        <p:spPr>
          <a:xfrm>
            <a:off x="5455370" y="4579682"/>
            <a:ext cx="1638795" cy="444135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3588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3" name="Ovál 22">
            <a:extLst>
              <a:ext uri="{FF2B5EF4-FFF2-40B4-BE49-F238E27FC236}">
                <a16:creationId xmlns:a16="http://schemas.microsoft.com/office/drawing/2014/main" id="{9123A9B2-7E2B-462B-803A-DE1277A74B80}"/>
              </a:ext>
            </a:extLst>
          </p:cNvPr>
          <p:cNvSpPr/>
          <p:nvPr/>
        </p:nvSpPr>
        <p:spPr>
          <a:xfrm>
            <a:off x="5225446" y="5456382"/>
            <a:ext cx="1638795" cy="444135"/>
          </a:xfrm>
          <a:prstGeom prst="ellipse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3588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756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755B8EF-CF05-4DE7-87BC-1B64925DE4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Světová ekonomika (nejpozději) v roce 2035</a:t>
            </a:r>
          </a:p>
        </p:txBody>
      </p:sp>
      <p:pic>
        <p:nvPicPr>
          <p:cNvPr id="10" name="Zástupný symbol pro obsah 9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88" y="360000"/>
            <a:ext cx="10368771" cy="7330398"/>
          </a:xfrm>
        </p:spPr>
      </p:pic>
    </p:spTree>
    <p:extLst>
      <p:ext uri="{BB962C8B-B14F-4D97-AF65-F5344CB8AC3E}">
        <p14:creationId xmlns:p14="http://schemas.microsoft.com/office/powerpoint/2010/main" val="13153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EIU Global Risk Outlook </a:t>
            </a:r>
            <a:r>
              <a:rPr lang="en-US" dirty="0" smtClean="0"/>
              <a:t>2024</a:t>
            </a:r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156" y="1936419"/>
            <a:ext cx="8803882" cy="5193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7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3975" y="360000"/>
            <a:ext cx="6552450" cy="7444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59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62667" y="379935"/>
            <a:ext cx="8243200" cy="1052344"/>
          </a:xfrm>
        </p:spPr>
        <p:txBody>
          <a:bodyPr vert="horz" lIns="0" tIns="0" rIns="0" bIns="0" rtlCol="0" anchor="ctr" anchorCtr="0">
            <a:noAutofit/>
          </a:bodyPr>
          <a:lstStyle/>
          <a:p>
            <a:pPr>
              <a:lnSpc>
                <a:spcPts val="2600"/>
              </a:lnSpc>
              <a:spcBef>
                <a:spcPts val="0"/>
              </a:spcBef>
              <a:spcAft>
                <a:spcPts val="200"/>
              </a:spcAft>
              <a:buClr>
                <a:srgbClr val="970000"/>
              </a:buClr>
              <a:buSzPct val="100000"/>
              <a:buFont typeface="Arial" panose="020B0604020202020204" pitchFamily="34" charset="0"/>
            </a:pPr>
            <a:r>
              <a:rPr lang="cs-CZ" sz="2400" dirty="0">
                <a:solidFill>
                  <a:schemeClr val="tx1"/>
                </a:solidFill>
                <a:latin typeface="+mn-lt"/>
              </a:rPr>
              <a:t>Objem pojištěného vývozu 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EGAP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/>
            </a:r>
            <a:br>
              <a:rPr lang="cs-CZ" sz="2400" dirty="0">
                <a:solidFill>
                  <a:schemeClr val="tx1"/>
                </a:solidFill>
                <a:latin typeface="+mn-lt"/>
              </a:rPr>
            </a:br>
            <a:r>
              <a:rPr lang="cs-CZ" sz="2400" dirty="0">
                <a:solidFill>
                  <a:schemeClr val="tx1"/>
                </a:solidFill>
                <a:latin typeface="+mn-lt"/>
              </a:rPr>
              <a:t>v letech 2012 – 2022, odhad 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2023</a:t>
            </a:r>
            <a:endParaRPr lang="cs-CZ" sz="240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2472114736"/>
              </p:ext>
            </p:extLst>
          </p:nvPr>
        </p:nvGraphicFramePr>
        <p:xfrm>
          <a:off x="741431" y="1801984"/>
          <a:ext cx="9383387" cy="5264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2331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93820" y="1519200"/>
            <a:ext cx="9466180" cy="5760000"/>
          </a:xfrm>
        </p:spPr>
        <p:txBody>
          <a:bodyPr/>
          <a:lstStyle/>
          <a:p>
            <a:pPr lvl="2">
              <a:spcBef>
                <a:spcPts val="400"/>
              </a:spcBef>
              <a:spcAft>
                <a:spcPts val="600"/>
              </a:spcAft>
              <a:defRPr/>
            </a:pPr>
            <a:r>
              <a:rPr lang="cs-CZ" sz="2000" dirty="0" smtClean="0"/>
              <a:t>Firemní rizika</a:t>
            </a:r>
          </a:p>
          <a:p>
            <a:pPr lvl="3">
              <a:spcBef>
                <a:spcPts val="400"/>
              </a:spcBef>
              <a:spcAft>
                <a:spcPts val="600"/>
              </a:spcAft>
              <a:defRPr/>
            </a:pPr>
            <a:r>
              <a:rPr lang="cs-CZ" sz="2000" dirty="0" smtClean="0"/>
              <a:t>Ověření zahraničních partnerů přes naše ambasády a CzechTrade</a:t>
            </a:r>
          </a:p>
          <a:p>
            <a:pPr lvl="3">
              <a:spcBef>
                <a:spcPts val="400"/>
              </a:spcBef>
              <a:spcAft>
                <a:spcPts val="600"/>
              </a:spcAft>
              <a:defRPr/>
            </a:pPr>
            <a:r>
              <a:rPr lang="cs-CZ" sz="2000" dirty="0" smtClean="0"/>
              <a:t>„Příliš skvělá poptávka“</a:t>
            </a:r>
          </a:p>
          <a:p>
            <a:pPr lvl="3">
              <a:spcBef>
                <a:spcPts val="400"/>
              </a:spcBef>
              <a:spcAft>
                <a:spcPts val="600"/>
              </a:spcAft>
              <a:defRPr/>
            </a:pPr>
            <a:r>
              <a:rPr lang="cs-CZ" sz="2000" b="1" dirty="0" smtClean="0"/>
              <a:t>Ověření zahraničních partnerů přes EGAP, banky a komerční pojišťovny </a:t>
            </a:r>
            <a:r>
              <a:rPr lang="cs-CZ" sz="2000" b="1" dirty="0"/>
              <a:t>– </a:t>
            </a:r>
            <a:r>
              <a:rPr lang="cs-CZ" sz="2000" b="1" dirty="0" err="1"/>
              <a:t>prescoring</a:t>
            </a:r>
            <a:r>
              <a:rPr lang="cs-CZ" sz="2000" b="1" dirty="0"/>
              <a:t> – limit, rating</a:t>
            </a:r>
          </a:p>
          <a:p>
            <a:pPr lvl="3">
              <a:spcBef>
                <a:spcPts val="400"/>
              </a:spcBef>
              <a:spcAft>
                <a:spcPts val="600"/>
              </a:spcAft>
              <a:defRPr/>
            </a:pPr>
            <a:r>
              <a:rPr lang="cs-CZ" sz="2000" dirty="0" smtClean="0"/>
              <a:t>Země se brání čistě exportnímu modelu překážkami, jak na místě působit? Vývoz </a:t>
            </a:r>
            <a:r>
              <a:rPr lang="cs-CZ" sz="2000" dirty="0" smtClean="0"/>
              <a:t>zboží x služeb x </a:t>
            </a:r>
            <a:r>
              <a:rPr lang="cs-CZ" sz="2000" dirty="0" smtClean="0"/>
              <a:t>investic.</a:t>
            </a:r>
          </a:p>
          <a:p>
            <a:pPr lvl="3">
              <a:spcBef>
                <a:spcPts val="400"/>
              </a:spcBef>
              <a:spcAft>
                <a:spcPts val="600"/>
              </a:spcAft>
              <a:defRPr/>
            </a:pPr>
            <a:r>
              <a:rPr lang="cs-CZ" sz="2000" dirty="0" smtClean="0"/>
              <a:t>Společný postup menší skupiny českých firem – např. AVDZP</a:t>
            </a:r>
          </a:p>
          <a:p>
            <a:pPr lvl="2">
              <a:spcBef>
                <a:spcPts val="400"/>
              </a:spcBef>
              <a:spcAft>
                <a:spcPts val="600"/>
              </a:spcAft>
              <a:defRPr/>
            </a:pPr>
            <a:r>
              <a:rPr lang="cs-CZ" sz="2000" dirty="0" smtClean="0"/>
              <a:t>Politická rizika - nárůst</a:t>
            </a:r>
          </a:p>
          <a:p>
            <a:pPr lvl="3">
              <a:spcBef>
                <a:spcPts val="400"/>
              </a:spcBef>
              <a:spcAft>
                <a:spcPts val="600"/>
              </a:spcAft>
              <a:defRPr/>
            </a:pPr>
            <a:r>
              <a:rPr lang="cs-CZ" sz="2000" dirty="0"/>
              <a:t>Základní informace o zemi – STI od MZV country reporty, </a:t>
            </a:r>
          </a:p>
          <a:p>
            <a:pPr lvl="3">
              <a:spcBef>
                <a:spcPts val="400"/>
              </a:spcBef>
              <a:spcAft>
                <a:spcPts val="600"/>
              </a:spcAft>
              <a:defRPr/>
            </a:pPr>
            <a:r>
              <a:rPr lang="cs-CZ" sz="2000" dirty="0" smtClean="0"/>
              <a:t>Ověření platební situace země </a:t>
            </a:r>
          </a:p>
          <a:p>
            <a:pPr lvl="3">
              <a:spcBef>
                <a:spcPts val="400"/>
              </a:spcBef>
              <a:spcAft>
                <a:spcPts val="600"/>
              </a:spcAft>
              <a:defRPr/>
            </a:pPr>
            <a:r>
              <a:rPr lang="cs-CZ" sz="2000" b="1" dirty="0" smtClean="0"/>
              <a:t>B2G podpora – nejen pro kontakty s veřejným sektorem, ale i velkými  zahraničními (polostátními) firmami </a:t>
            </a:r>
          </a:p>
          <a:p>
            <a:pPr lvl="2">
              <a:spcBef>
                <a:spcPts val="400"/>
              </a:spcBef>
              <a:spcAft>
                <a:spcPts val="600"/>
              </a:spcAft>
              <a:defRPr/>
            </a:pPr>
            <a:r>
              <a:rPr lang="cs-CZ" sz="2000" dirty="0" smtClean="0"/>
              <a:t>Financovatelný obchodní případ? Pojištění?</a:t>
            </a:r>
          </a:p>
          <a:p>
            <a:pPr lvl="2">
              <a:spcBef>
                <a:spcPts val="400"/>
              </a:spcBef>
              <a:spcAft>
                <a:spcPts val="600"/>
              </a:spcAft>
              <a:defRPr/>
            </a:pPr>
            <a:r>
              <a:rPr lang="cs-CZ" sz="2000" dirty="0" smtClean="0"/>
              <a:t>Špatné </a:t>
            </a:r>
            <a:r>
              <a:rPr lang="cs-CZ" sz="2000" dirty="0" smtClean="0"/>
              <a:t>obchodní případy – </a:t>
            </a:r>
            <a:r>
              <a:rPr lang="cs-CZ" sz="2000" dirty="0" smtClean="0"/>
              <a:t>těžko řešitelné i s podporou ZÚ</a:t>
            </a:r>
            <a:endParaRPr lang="cs-CZ" sz="2000" dirty="0"/>
          </a:p>
          <a:p>
            <a:pPr lvl="1">
              <a:spcBef>
                <a:spcPts val="400"/>
              </a:spcBef>
              <a:spcAft>
                <a:spcPts val="600"/>
              </a:spcAft>
              <a:defRPr/>
            </a:pPr>
            <a:endParaRPr lang="cs-CZ" dirty="0"/>
          </a:p>
          <a:p>
            <a:pPr marL="648000" lvl="2" indent="0">
              <a:spcBef>
                <a:spcPts val="400"/>
              </a:spcBef>
              <a:spcAft>
                <a:spcPts val="600"/>
              </a:spcAft>
              <a:buNone/>
              <a:defRPr/>
            </a:pP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lvl="1" indent="0">
              <a:lnSpc>
                <a:spcPts val="2600"/>
              </a:lnSpc>
              <a:spcBef>
                <a:spcPts val="0"/>
              </a:spcBef>
              <a:spcAft>
                <a:spcPts val="200"/>
              </a:spcAft>
              <a:buClr>
                <a:srgbClr val="970000"/>
              </a:buClr>
              <a:buSzPct val="100000"/>
              <a:buNone/>
              <a:defRPr/>
            </a:pPr>
            <a:r>
              <a:rPr lang="cs-CZ" sz="2400" dirty="0" smtClean="0">
                <a:latin typeface="+mj-lt"/>
              </a:rPr>
              <a:t>Rizika nových trhů mimo EU – zesílená praxe posledního roku</a:t>
            </a:r>
            <a:endParaRPr lang="cs-CZ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0012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C185F-83DF-4756-AD58-1608C1754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594" y="432477"/>
            <a:ext cx="8965969" cy="849412"/>
          </a:xfrm>
        </p:spPr>
        <p:txBody>
          <a:bodyPr vert="horz" lIns="0" tIns="0" rIns="0" bIns="0" rtlCol="0" anchor="ctr" anchorCtr="0">
            <a:noAutofit/>
          </a:bodyPr>
          <a:lstStyle/>
          <a:p>
            <a:pPr lvl="1" algn="l" defTabSz="1069208" rtl="0">
              <a:lnSpc>
                <a:spcPts val="2600"/>
              </a:lnSpc>
              <a:spcAft>
                <a:spcPts val="200"/>
              </a:spcAft>
              <a:buClr>
                <a:srgbClr val="970000"/>
              </a:buClr>
              <a:buSzPct val="100000"/>
            </a:pPr>
            <a:r>
              <a:rPr lang="cs-CZ" sz="2400" kern="12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EGAP – ošetření rizik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DB7931-2BF2-44C7-88F1-8CE7A036C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339" dirty="0" smtClean="0"/>
              <a:t>ošetří </a:t>
            </a:r>
            <a:r>
              <a:rPr lang="cs-CZ" sz="2339" dirty="0"/>
              <a:t>rizika</a:t>
            </a:r>
            <a:br>
              <a:rPr lang="cs-CZ" sz="2339" dirty="0"/>
            </a:br>
            <a:r>
              <a:rPr lang="cs-CZ" sz="2339" b="1" dirty="0">
                <a:solidFill>
                  <a:schemeClr val="accent2"/>
                </a:solidFill>
              </a:rPr>
              <a:t>po celou dobu vývozního procesu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DB0BB492-EEF1-449F-B5CC-9ECE94B4862E}"/>
              </a:ext>
            </a:extLst>
          </p:cNvPr>
          <p:cNvGraphicFramePr/>
          <p:nvPr>
            <p:extLst/>
          </p:nvPr>
        </p:nvGraphicFramePr>
        <p:xfrm>
          <a:off x="305481" y="2017314"/>
          <a:ext cx="10108623" cy="4751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7B85FE93-70C4-4C6D-A113-4AD47B202DDC}"/>
              </a:ext>
            </a:extLst>
          </p:cNvPr>
          <p:cNvSpPr/>
          <p:nvPr/>
        </p:nvSpPr>
        <p:spPr>
          <a:xfrm>
            <a:off x="4367579" y="3052855"/>
            <a:ext cx="1956655" cy="805358"/>
          </a:xfrm>
          <a:prstGeom prst="roundRect">
            <a:avLst>
              <a:gd name="adj" fmla="val 2873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Výroba </a:t>
            </a:r>
            <a:br>
              <a:rPr lang="cs-CZ" dirty="0"/>
            </a:br>
            <a:r>
              <a:rPr lang="cs-CZ" dirty="0"/>
              <a:t>pro export</a:t>
            </a:r>
          </a:p>
        </p:txBody>
      </p:sp>
      <p:sp>
        <p:nvSpPr>
          <p:cNvPr id="4" name="Šipka: dvojitá 3">
            <a:extLst>
              <a:ext uri="{FF2B5EF4-FFF2-40B4-BE49-F238E27FC236}">
                <a16:creationId xmlns:a16="http://schemas.microsoft.com/office/drawing/2014/main" id="{AE7CA000-6A54-4309-8235-B2661FF5B2EF}"/>
              </a:ext>
            </a:extLst>
          </p:cNvPr>
          <p:cNvSpPr/>
          <p:nvPr/>
        </p:nvSpPr>
        <p:spPr>
          <a:xfrm>
            <a:off x="2166134" y="4896621"/>
            <a:ext cx="291594" cy="277710"/>
          </a:xfrm>
          <a:prstGeom prst="chevron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Šipka: dvojitá 7">
            <a:extLst>
              <a:ext uri="{FF2B5EF4-FFF2-40B4-BE49-F238E27FC236}">
                <a16:creationId xmlns:a16="http://schemas.microsoft.com/office/drawing/2014/main" id="{F61654F6-8581-4846-AFAB-419B64C66197}"/>
              </a:ext>
            </a:extLst>
          </p:cNvPr>
          <p:cNvSpPr/>
          <p:nvPr/>
        </p:nvSpPr>
        <p:spPr>
          <a:xfrm>
            <a:off x="4221781" y="4896620"/>
            <a:ext cx="291594" cy="277710"/>
          </a:xfrm>
          <a:prstGeom prst="chevron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Šipka: dvojitá 8">
            <a:extLst>
              <a:ext uri="{FF2B5EF4-FFF2-40B4-BE49-F238E27FC236}">
                <a16:creationId xmlns:a16="http://schemas.microsoft.com/office/drawing/2014/main" id="{9D715790-BEE0-47FE-9406-05D026B1AFC1}"/>
              </a:ext>
            </a:extLst>
          </p:cNvPr>
          <p:cNvSpPr/>
          <p:nvPr/>
        </p:nvSpPr>
        <p:spPr>
          <a:xfrm>
            <a:off x="6235772" y="4896619"/>
            <a:ext cx="291594" cy="277710"/>
          </a:xfrm>
          <a:prstGeom prst="chevron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Šipka: dvojitá 9">
            <a:extLst>
              <a:ext uri="{FF2B5EF4-FFF2-40B4-BE49-F238E27FC236}">
                <a16:creationId xmlns:a16="http://schemas.microsoft.com/office/drawing/2014/main" id="{2C2803FE-61DE-492E-8226-1DD14F7DB465}"/>
              </a:ext>
            </a:extLst>
          </p:cNvPr>
          <p:cNvSpPr/>
          <p:nvPr/>
        </p:nvSpPr>
        <p:spPr>
          <a:xfrm>
            <a:off x="8291419" y="4896619"/>
            <a:ext cx="291594" cy="277710"/>
          </a:xfrm>
          <a:prstGeom prst="chevron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35ABE71F-DE95-48B3-A700-E81541A0E5C1}"/>
              </a:ext>
            </a:extLst>
          </p:cNvPr>
          <p:cNvCxnSpPr/>
          <p:nvPr/>
        </p:nvCxnSpPr>
        <p:spPr>
          <a:xfrm flipV="1">
            <a:off x="5345906" y="3851739"/>
            <a:ext cx="0" cy="3332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: se zakulacenými rohy 6">
            <a:extLst>
              <a:ext uri="{FF2B5EF4-FFF2-40B4-BE49-F238E27FC236}">
                <a16:creationId xmlns:a16="http://schemas.microsoft.com/office/drawing/2014/main" id="{7B85FE93-70C4-4C6D-A113-4AD47B202DDC}"/>
              </a:ext>
            </a:extLst>
          </p:cNvPr>
          <p:cNvSpPr/>
          <p:nvPr/>
        </p:nvSpPr>
        <p:spPr>
          <a:xfrm>
            <a:off x="877209" y="3045863"/>
            <a:ext cx="1956655" cy="805358"/>
          </a:xfrm>
          <a:prstGeom prst="roundRect">
            <a:avLst>
              <a:gd name="adj" fmla="val 2873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Uzavření kontraktu</a:t>
            </a:r>
          </a:p>
        </p:txBody>
      </p:sp>
      <p:sp>
        <p:nvSpPr>
          <p:cNvPr id="13" name="Obdélník: se zakulacenými rohy 6">
            <a:extLst>
              <a:ext uri="{FF2B5EF4-FFF2-40B4-BE49-F238E27FC236}">
                <a16:creationId xmlns:a16="http://schemas.microsoft.com/office/drawing/2014/main" id="{7B85FE93-70C4-4C6D-A113-4AD47B202DDC}"/>
              </a:ext>
            </a:extLst>
          </p:cNvPr>
          <p:cNvSpPr/>
          <p:nvPr/>
        </p:nvSpPr>
        <p:spPr>
          <a:xfrm>
            <a:off x="7870866" y="3046122"/>
            <a:ext cx="1956655" cy="805358"/>
          </a:xfrm>
          <a:prstGeom prst="roundRect">
            <a:avLst>
              <a:gd name="adj" fmla="val 2873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Realizace vývozu</a:t>
            </a:r>
          </a:p>
        </p:txBody>
      </p:sp>
      <p:sp>
        <p:nvSpPr>
          <p:cNvPr id="14" name="Obdélník: se zakulacenými rohy 13">
            <a:extLst>
              <a:ext uri="{FF2B5EF4-FFF2-40B4-BE49-F238E27FC236}">
                <a16:creationId xmlns:a16="http://schemas.microsoft.com/office/drawing/2014/main" id="{B10043E8-E120-4987-AE48-A86C799E592D}"/>
              </a:ext>
            </a:extLst>
          </p:cNvPr>
          <p:cNvSpPr/>
          <p:nvPr/>
        </p:nvSpPr>
        <p:spPr>
          <a:xfrm>
            <a:off x="2357855" y="6491375"/>
            <a:ext cx="2976028" cy="670583"/>
          </a:xfrm>
          <a:prstGeom prst="roundRect">
            <a:avLst>
              <a:gd name="adj" fmla="val 28736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871" dirty="0"/>
              <a:t>Pojištění investic </a:t>
            </a:r>
            <a:br>
              <a:rPr lang="cs-CZ" sz="1871" dirty="0"/>
            </a:br>
            <a:r>
              <a:rPr lang="cs-CZ" sz="1871" dirty="0"/>
              <a:t>v zahraničí</a:t>
            </a:r>
          </a:p>
        </p:txBody>
      </p:sp>
      <p:sp>
        <p:nvSpPr>
          <p:cNvPr id="15" name="Obdélník: se zakulacenými rohy 14">
            <a:extLst>
              <a:ext uri="{FF2B5EF4-FFF2-40B4-BE49-F238E27FC236}">
                <a16:creationId xmlns:a16="http://schemas.microsoft.com/office/drawing/2014/main" id="{1265CD07-61C4-4122-AF27-3235F46F8758}"/>
              </a:ext>
            </a:extLst>
          </p:cNvPr>
          <p:cNvSpPr/>
          <p:nvPr/>
        </p:nvSpPr>
        <p:spPr>
          <a:xfrm>
            <a:off x="5561626" y="6491375"/>
            <a:ext cx="2975671" cy="670583"/>
          </a:xfrm>
          <a:prstGeom prst="roundRect">
            <a:avLst>
              <a:gd name="adj" fmla="val 28736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871" dirty="0"/>
              <a:t>Pojištění úvěru na investice do zahraničí</a:t>
            </a:r>
          </a:p>
        </p:txBody>
      </p:sp>
    </p:spTree>
    <p:extLst>
      <p:ext uri="{BB962C8B-B14F-4D97-AF65-F5344CB8AC3E}">
        <p14:creationId xmlns:p14="http://schemas.microsoft.com/office/powerpoint/2010/main" val="3487316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Zástupný symbol pro obsah 3">
            <a:extLst>
              <a:ext uri="{FF2B5EF4-FFF2-40B4-BE49-F238E27FC236}">
                <a16:creationId xmlns:a16="http://schemas.microsoft.com/office/drawing/2014/main" id="{3D59ABB0-BE59-43EC-A598-098F82EEB0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6410883"/>
              </p:ext>
            </p:extLst>
          </p:nvPr>
        </p:nvGraphicFramePr>
        <p:xfrm>
          <a:off x="812799" y="1406067"/>
          <a:ext cx="9189156" cy="6089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Nadpis 1">
            <a:extLst>
              <a:ext uri="{FF2B5EF4-FFF2-40B4-BE49-F238E27FC236}">
                <a16:creationId xmlns:a16="http://schemas.microsoft.com/office/drawing/2014/main" id="{4AEC185F-83DF-4756-AD58-1608C1754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594" y="432477"/>
            <a:ext cx="8965969" cy="849412"/>
          </a:xfrm>
        </p:spPr>
        <p:txBody>
          <a:bodyPr vert="horz" lIns="0" tIns="0" rIns="0" bIns="0" rtlCol="0" anchor="ctr" anchorCtr="0">
            <a:noAutofit/>
          </a:bodyPr>
          <a:lstStyle/>
          <a:p>
            <a:pPr lvl="1" algn="l" defTabSz="1069208" rtl="0">
              <a:lnSpc>
                <a:spcPts val="2600"/>
              </a:lnSpc>
              <a:spcAft>
                <a:spcPts val="200"/>
              </a:spcAft>
              <a:buClr>
                <a:srgbClr val="970000"/>
              </a:buClr>
              <a:buSzPct val="100000"/>
            </a:pPr>
            <a:r>
              <a:rPr lang="cs-CZ" sz="2400" kern="12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EGAP – </a:t>
            </a:r>
            <a:r>
              <a:rPr lang="cs-CZ" sz="2400" kern="12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nové nástroje, více flexibility</a:t>
            </a:r>
            <a:endParaRPr lang="cs-CZ" sz="2400" kern="12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682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Vlastní návrh">
  <a:themeElements>
    <a:clrScheme name="MZV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004A9B"/>
      </a:accent1>
      <a:accent2>
        <a:srgbClr val="D52B1E"/>
      </a:accent2>
      <a:accent3>
        <a:srgbClr val="A1D1F4"/>
      </a:accent3>
      <a:accent4>
        <a:srgbClr val="A185B9"/>
      </a:accent4>
      <a:accent5>
        <a:srgbClr val="E3E8A4"/>
      </a:accent5>
      <a:accent6>
        <a:srgbClr val="FDCD4B"/>
      </a:accent6>
      <a:hlink>
        <a:srgbClr val="0563C1"/>
      </a:hlink>
      <a:folHlink>
        <a:srgbClr val="954F72"/>
      </a:folHlink>
    </a:clrScheme>
    <a:fontScheme name="MZV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0" tIns="0" rIns="0" bIns="0" rtlCol="0" anchor="t" anchorCtr="0">
        <a:normAutofit/>
      </a:bodyPr>
      <a:lstStyle>
        <a:defPPr fontAlgn="auto">
          <a:spcAft>
            <a:spcPts val="0"/>
          </a:spcAft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591</Words>
  <Application>Microsoft Office PowerPoint</Application>
  <PresentationFormat>Vlastní</PresentationFormat>
  <Paragraphs>142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Azo Sans</vt:lpstr>
      <vt:lpstr>Calibri</vt:lpstr>
      <vt:lpstr>Georgia</vt:lpstr>
      <vt:lpstr>Open Sans</vt:lpstr>
      <vt:lpstr>Open Sans Light</vt:lpstr>
      <vt:lpstr>Vlastní návrh</vt:lpstr>
      <vt:lpstr>Světová ekonomika, rizika a financování</vt:lpstr>
      <vt:lpstr>Prezentace aplikace PowerPoint</vt:lpstr>
      <vt:lpstr>Prezentace aplikace PowerPoint</vt:lpstr>
      <vt:lpstr>Prezentace aplikace PowerPoint</vt:lpstr>
      <vt:lpstr>Prezentace aplikace PowerPoint</vt:lpstr>
      <vt:lpstr>Objem pojištěného vývozu EGAP v letech 2012 – 2022, odhad 2023</vt:lpstr>
      <vt:lpstr>Prezentace aplikace PowerPoint</vt:lpstr>
      <vt:lpstr>EGAP – ošetření rizik</vt:lpstr>
      <vt:lpstr>EGAP – nové nástroje, více flexibility</vt:lpstr>
      <vt:lpstr>Prezentace aplikace PowerPoint</vt:lpstr>
      <vt:lpstr>Děkuji Vám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presentation title Sub title appears here</dc:title>
  <dc:creator>Prasath T</dc:creator>
  <cp:lastModifiedBy>Tomáš PÍŠA</cp:lastModifiedBy>
  <cp:revision>1543</cp:revision>
  <cp:lastPrinted>2023-11-29T15:06:23Z</cp:lastPrinted>
  <dcterms:created xsi:type="dcterms:W3CDTF">2013-04-23T12:07:07Z</dcterms:created>
  <dcterms:modified xsi:type="dcterms:W3CDTF">2023-11-30T10:45:24Z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zKit Template Type">
    <vt:lpwstr>Onscreen</vt:lpwstr>
  </property>
  <property fmtid="{D5CDD505-2E9C-101B-9397-08002B2CF9AE}" pid="3" name="WizKit Template Version">
    <vt:i4>5</vt:i4>
  </property>
  <property fmtid="{D5CDD505-2E9C-101B-9397-08002B2CF9AE}" pid="4" name="Order">
    <vt:r8>271000</vt:r8>
  </property>
  <property fmtid="{D5CDD505-2E9C-101B-9397-08002B2CF9AE}" pid="5" name="URL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ContentTypeId">
    <vt:lpwstr>0x0101000971E2086CA670469D05A9C4DE9DDC08</vt:lpwstr>
  </property>
  <property fmtid="{D5CDD505-2E9C-101B-9397-08002B2CF9AE}" pid="9" name="TemplateUrl">
    <vt:lpwstr/>
  </property>
  <property fmtid="{D5CDD505-2E9C-101B-9397-08002B2CF9AE}" pid="10" name="Language">
    <vt:lpwstr>;#English;#</vt:lpwstr>
  </property>
  <property fmtid="{D5CDD505-2E9C-101B-9397-08002B2CF9AE}" pid="11" name="Portfolio">
    <vt:lpwstr>65;#</vt:lpwstr>
  </property>
  <property fmtid="{D5CDD505-2E9C-101B-9397-08002B2CF9AE}" pid="12" name="Compliance Status">
    <vt:lpwstr>Approved B/D, incl Miami</vt:lpwstr>
  </property>
  <property fmtid="{D5CDD505-2E9C-101B-9397-08002B2CF9AE}" pid="13" name="IconOverlay">
    <vt:lpwstr/>
  </property>
  <property fmtid="{D5CDD505-2E9C-101B-9397-08002B2CF9AE}" pid="14" name="Category0">
    <vt:lpwstr>5</vt:lpwstr>
  </property>
</Properties>
</file>