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320" r:id="rId3"/>
    <p:sldId id="366" r:id="rId4"/>
    <p:sldId id="365" r:id="rId5"/>
    <p:sldId id="379" r:id="rId6"/>
    <p:sldId id="356" r:id="rId7"/>
    <p:sldId id="359" r:id="rId8"/>
    <p:sldId id="363" r:id="rId9"/>
    <p:sldId id="257" r:id="rId10"/>
    <p:sldId id="360" r:id="rId11"/>
    <p:sldId id="358" r:id="rId12"/>
    <p:sldId id="368" r:id="rId13"/>
    <p:sldId id="339" r:id="rId14"/>
    <p:sldId id="340" r:id="rId15"/>
    <p:sldId id="369" r:id="rId16"/>
    <p:sldId id="343" r:id="rId17"/>
    <p:sldId id="341" r:id="rId18"/>
    <p:sldId id="345" r:id="rId19"/>
    <p:sldId id="346" r:id="rId20"/>
    <p:sldId id="370" r:id="rId21"/>
    <p:sldId id="371" r:id="rId22"/>
    <p:sldId id="348" r:id="rId23"/>
    <p:sldId id="349" r:id="rId24"/>
    <p:sldId id="372" r:id="rId25"/>
    <p:sldId id="350" r:id="rId26"/>
    <p:sldId id="375" r:id="rId27"/>
    <p:sldId id="373" r:id="rId28"/>
    <p:sldId id="355" r:id="rId29"/>
    <p:sldId id="352" r:id="rId30"/>
    <p:sldId id="353" r:id="rId31"/>
    <p:sldId id="374" r:id="rId32"/>
    <p:sldId id="354" r:id="rId33"/>
    <p:sldId id="311" r:id="rId34"/>
    <p:sldId id="376" r:id="rId35"/>
    <p:sldId id="313" r:id="rId3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ěk Otto" initials="DO" lastIdx="1" clrIdx="0">
    <p:extLst>
      <p:ext uri="{19B8F6BF-5375-455C-9EA6-DF929625EA0E}">
        <p15:presenceInfo xmlns:p15="http://schemas.microsoft.com/office/powerpoint/2012/main" userId="S-1-5-21-1004336348-1993962763-839522115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8EE"/>
    <a:srgbClr val="00FF00"/>
    <a:srgbClr val="212B7A"/>
    <a:srgbClr val="C70020"/>
    <a:srgbClr val="DE4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11%20M.Buky\EF%202023-11%20Prah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11%20M.Buky\EF%202023-11%20Prah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11%20M.Buky\EF%202023-11%20Prah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11%20M.Buky\EF%202023-11%20Praha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ELA\VH%20ElA\VH%202022-06%20Konopi&#353;t&#283;\ElA%202022-06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11%20M.Buky\EF%202023-11%20Prah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11%20M.Buky\EF%202023-11%20Prah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11%20M.Buky\EF%202023-11%20Prah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11%20M.Buky\EF%202023-11%20Prah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11%20M.Buky\EF%202023-11%20Prah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000" dirty="0"/>
              <a:t>Přeshraniční export za 1 - 9 (</a:t>
            </a:r>
            <a:r>
              <a:rPr lang="cs-CZ" sz="4000" dirty="0" err="1"/>
              <a:t>bil.Kč</a:t>
            </a:r>
            <a:r>
              <a:rPr lang="cs-CZ" sz="4000" dirty="0"/>
              <a:t>)</a:t>
            </a:r>
          </a:p>
        </c:rich>
      </c:tx>
      <c:layout>
        <c:manualLayout>
          <c:xMode val="edge"/>
          <c:yMode val="edge"/>
          <c:x val="0.25698433398950132"/>
          <c:y val="3.5185185185185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699781277340333E-2"/>
          <c:y val="0.31776608978565185"/>
          <c:w val="0.89591404199475078"/>
          <c:h val="0.6530092592592592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93-4399-927A-9A84F3B14F7F}"/>
                </c:ext>
              </c:extLst>
            </c:dLbl>
            <c:dLbl>
              <c:idx val="1"/>
              <c:layout>
                <c:manualLayout>
                  <c:x val="-8.3333333333334356E-3"/>
                  <c:y val="0.28074751346871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93-4399-927A-9A84F3B14F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ZO!$B$2:$C$2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ZO!$B$13:$C$13</c:f>
              <c:numCache>
                <c:formatCode>0.000</c:formatCode>
                <c:ptCount val="2"/>
                <c:pt idx="0">
                  <c:v>4.1596489999999999</c:v>
                </c:pt>
                <c:pt idx="1">
                  <c:v>4.1910639999999999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3-4399-927A-9A84F3B14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4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Míra inflace Ø12m/Ø12m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1344925634295707E-2"/>
          <c:y val="0.19432888597258677"/>
          <c:w val="0.89163692038495201"/>
          <c:h val="0.60954479401486694"/>
        </c:manualLayout>
      </c:layout>
      <c:barChart>
        <c:barDir val="col"/>
        <c:grouping val="clustered"/>
        <c:varyColors val="0"/>
        <c:ser>
          <c:idx val="0"/>
          <c:order val="0"/>
          <c:tx>
            <c:v>2022</c:v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Infl!$B$110:$M$110</c:f>
              <c:numCache>
                <c:formatCode>#\ ##0.0</c:formatCode>
                <c:ptCount val="12"/>
                <c:pt idx="0">
                  <c:v>4.5</c:v>
                </c:pt>
                <c:pt idx="1">
                  <c:v>5.2</c:v>
                </c:pt>
                <c:pt idx="2">
                  <c:v>6.1</c:v>
                </c:pt>
                <c:pt idx="3">
                  <c:v>7</c:v>
                </c:pt>
                <c:pt idx="4">
                  <c:v>8.1</c:v>
                </c:pt>
                <c:pt idx="5">
                  <c:v>9.4</c:v>
                </c:pt>
                <c:pt idx="6">
                  <c:v>10.6</c:v>
                </c:pt>
                <c:pt idx="7">
                  <c:v>11.7</c:v>
                </c:pt>
                <c:pt idx="8">
                  <c:v>12.7</c:v>
                </c:pt>
                <c:pt idx="9">
                  <c:v>13.5</c:v>
                </c:pt>
                <c:pt idx="10">
                  <c:v>14.4</c:v>
                </c:pt>
                <c:pt idx="11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C-4145-B730-109BDE4A2B41}"/>
            </c:ext>
          </c:extLst>
        </c:ser>
        <c:ser>
          <c:idx val="1"/>
          <c:order val="1"/>
          <c:tx>
            <c:v>2023</c:v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Infl!$B$111:$M$111</c:f>
              <c:numCache>
                <c:formatCode>#\ ##0.0</c:formatCode>
                <c:ptCount val="12"/>
                <c:pt idx="0">
                  <c:v>15.7</c:v>
                </c:pt>
                <c:pt idx="1">
                  <c:v>16.2</c:v>
                </c:pt>
                <c:pt idx="2">
                  <c:v>16.399999999999999</c:v>
                </c:pt>
                <c:pt idx="3">
                  <c:v>16.2</c:v>
                </c:pt>
                <c:pt idx="4">
                  <c:v>15.8</c:v>
                </c:pt>
                <c:pt idx="5">
                  <c:v>15.1</c:v>
                </c:pt>
                <c:pt idx="6">
                  <c:v>14.3</c:v>
                </c:pt>
                <c:pt idx="7">
                  <c:v>13.6</c:v>
                </c:pt>
                <c:pt idx="8">
                  <c:v>12.7</c:v>
                </c:pt>
                <c:pt idx="9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8C-4145-B730-109BDE4A2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99571645306076"/>
          <c:y val="4.0681032440762141E-2"/>
          <c:w val="0.1458376103869431"/>
          <c:h val="9.2874623068099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/>
              <a:t>Průměrná mzda (Kč/měs.)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0070C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Mzda!$H$185:$H$192</c:f>
              <c:strCache>
                <c:ptCount val="8"/>
                <c:pt idx="0">
                  <c:v>2020/1.pol.</c:v>
                </c:pt>
                <c:pt idx="1">
                  <c:v>2020/2.pol.</c:v>
                </c:pt>
                <c:pt idx="2">
                  <c:v>2021/1.pol.</c:v>
                </c:pt>
                <c:pt idx="3">
                  <c:v>2021/2.pol.</c:v>
                </c:pt>
                <c:pt idx="4">
                  <c:v>2022/1.pol.</c:v>
                </c:pt>
                <c:pt idx="5">
                  <c:v>2022/2.pol.</c:v>
                </c:pt>
                <c:pt idx="6">
                  <c:v>2023/1.Q</c:v>
                </c:pt>
                <c:pt idx="7">
                  <c:v>2023/2.Q</c:v>
                </c:pt>
              </c:strCache>
            </c:strRef>
          </c:cat>
          <c:val>
            <c:numRef>
              <c:f>Mzda!$I$185:$I$192</c:f>
              <c:numCache>
                <c:formatCode>#,##0</c:formatCode>
                <c:ptCount val="8"/>
                <c:pt idx="0">
                  <c:v>34817</c:v>
                </c:pt>
                <c:pt idx="1">
                  <c:v>35201</c:v>
                </c:pt>
                <c:pt idx="2">
                  <c:v>37291</c:v>
                </c:pt>
                <c:pt idx="3">
                  <c:v>37494</c:v>
                </c:pt>
                <c:pt idx="4">
                  <c:v>39051</c:v>
                </c:pt>
                <c:pt idx="5">
                  <c:v>39317</c:v>
                </c:pt>
                <c:pt idx="6">
                  <c:v>41265</c:v>
                </c:pt>
                <c:pt idx="7">
                  <c:v>43193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8-4A84-A407-5E2A15E63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3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Kumulativní meziroční vývoj (rok</a:t>
            </a:r>
            <a:r>
              <a:rPr lang="cs-CZ" baseline="0" dirty="0"/>
              <a:t> 2016 = 100</a:t>
            </a:r>
            <a:r>
              <a:rPr lang="cs-CZ" dirty="0"/>
              <a:t>) </a:t>
            </a:r>
          </a:p>
        </c:rich>
      </c:tx>
      <c:layout>
        <c:manualLayout>
          <c:xMode val="edge"/>
          <c:yMode val="edge"/>
          <c:x val="0.18515879265091859"/>
          <c:y val="2.4660919294714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6900508530183728E-2"/>
          <c:y val="0.17171296296296296"/>
          <c:w val="0.92395603674540683"/>
          <c:h val="0.6469050130184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'PP ČR'!$D$64</c:f>
              <c:strCache>
                <c:ptCount val="1"/>
                <c:pt idx="0">
                  <c:v>Mzda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'PP ČR'!$C$65:$C$71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'PP ČR'!$F$65:$F$71</c:f>
              <c:numCache>
                <c:formatCode>0.0</c:formatCode>
                <c:ptCount val="7"/>
                <c:pt idx="0">
                  <c:v>100</c:v>
                </c:pt>
                <c:pt idx="1">
                  <c:v>106.89999999999999</c:v>
                </c:pt>
                <c:pt idx="2">
                  <c:v>115.55889999999998</c:v>
                </c:pt>
                <c:pt idx="3">
                  <c:v>123.64802299999998</c:v>
                </c:pt>
                <c:pt idx="4">
                  <c:v>129.08853601199999</c:v>
                </c:pt>
                <c:pt idx="5">
                  <c:v>137.22111378075599</c:v>
                </c:pt>
                <c:pt idx="6">
                  <c:v>146.27770729028589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EA-4292-9EB9-F53C85787AF3}"/>
            </c:ext>
          </c:extLst>
        </c:ser>
        <c:ser>
          <c:idx val="1"/>
          <c:order val="1"/>
          <c:tx>
            <c:strRef>
              <c:f>'PP ČR'!$E$64</c:f>
              <c:strCache>
                <c:ptCount val="1"/>
                <c:pt idx="0">
                  <c:v>Inflace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'PP ČR'!$C$65:$C$71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'PP ČR'!$G$65:$G$71</c:f>
              <c:numCache>
                <c:formatCode>0.0</c:formatCode>
                <c:ptCount val="7"/>
                <c:pt idx="0">
                  <c:v>100</c:v>
                </c:pt>
                <c:pt idx="1">
                  <c:v>102.49999999999999</c:v>
                </c:pt>
                <c:pt idx="2">
                  <c:v>104.65249999999997</c:v>
                </c:pt>
                <c:pt idx="3">
                  <c:v>107.58276999999998</c:v>
                </c:pt>
                <c:pt idx="4">
                  <c:v>111.02541863999998</c:v>
                </c:pt>
                <c:pt idx="5">
                  <c:v>115.24438454831999</c:v>
                </c:pt>
                <c:pt idx="6">
                  <c:v>132.64628661511631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EA-4292-9EB9-F53C85787AF3}"/>
            </c:ext>
          </c:extLst>
        </c:ser>
        <c:ser>
          <c:idx val="2"/>
          <c:order val="2"/>
          <c:tx>
            <c:strRef>
              <c:f>'PP ČR'!$H$64</c:f>
              <c:strCache>
                <c:ptCount val="1"/>
                <c:pt idx="0">
                  <c:v>PP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'PP ČR'!$C$65:$C$71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'PP ČR'!$I$65:$I$71</c:f>
              <c:numCache>
                <c:formatCode>0.0</c:formatCode>
                <c:ptCount val="7"/>
                <c:pt idx="0">
                  <c:v>100</c:v>
                </c:pt>
                <c:pt idx="1">
                  <c:v>105.4</c:v>
                </c:pt>
                <c:pt idx="2">
                  <c:v>108.87819999999999</c:v>
                </c:pt>
                <c:pt idx="3">
                  <c:v>111.2735204</c:v>
                </c:pt>
                <c:pt idx="4">
                  <c:v>105.15347677799998</c:v>
                </c:pt>
                <c:pt idx="5">
                  <c:v>119.03373571269597</c:v>
                </c:pt>
                <c:pt idx="6">
                  <c:v>124.2712200840546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EA-4292-9EB9-F53C85787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6279288"/>
        <c:axId val="736273168"/>
      </c:barChart>
      <c:catAx>
        <c:axId val="73627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73168"/>
        <c:crosses val="autoZero"/>
        <c:auto val="1"/>
        <c:lblAlgn val="ctr"/>
        <c:lblOffset val="100"/>
        <c:noMultiLvlLbl val="0"/>
      </c:catAx>
      <c:valAx>
        <c:axId val="73627316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79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793987860892386"/>
          <c:y val="0.17791505557902237"/>
          <c:w val="0.38726845472440946"/>
          <c:h val="8.1598862642169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41190944881893E-2"/>
          <c:y val="0.12239936133420419"/>
          <c:w val="0.92921350065616803"/>
          <c:h val="0.64336260994221317"/>
        </c:manualLayout>
      </c:layout>
      <c:barChart>
        <c:barDir val="col"/>
        <c:grouping val="clustered"/>
        <c:varyColors val="0"/>
        <c:ser>
          <c:idx val="0"/>
          <c:order val="0"/>
          <c:tx>
            <c:v>MAX</c:v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 EU'!$A$2:$A$28</c:f>
              <c:strCache>
                <c:ptCount val="27"/>
                <c:pt idx="0">
                  <c:v>Lucembursko</c:v>
                </c:pt>
                <c:pt idx="1">
                  <c:v>Francie</c:v>
                </c:pt>
                <c:pt idx="2">
                  <c:v>Irsko</c:v>
                </c:pt>
                <c:pt idx="3">
                  <c:v>Belgie</c:v>
                </c:pt>
                <c:pt idx="4">
                  <c:v>Německo</c:v>
                </c:pt>
                <c:pt idx="5">
                  <c:v>Nizozemí</c:v>
                </c:pt>
                <c:pt idx="6">
                  <c:v>Rakousko</c:v>
                </c:pt>
                <c:pt idx="7">
                  <c:v>Švédsko</c:v>
                </c:pt>
                <c:pt idx="8">
                  <c:v>Dánsko</c:v>
                </c:pt>
                <c:pt idx="9">
                  <c:v>Itálie</c:v>
                </c:pt>
                <c:pt idx="10">
                  <c:v>Velká Británie</c:v>
                </c:pt>
                <c:pt idx="11">
                  <c:v>Finsko</c:v>
                </c:pt>
                <c:pt idx="12">
                  <c:v>Řecko</c:v>
                </c:pt>
                <c:pt idx="13">
                  <c:v>Španělsko</c:v>
                </c:pt>
                <c:pt idx="14">
                  <c:v>Kypr</c:v>
                </c:pt>
                <c:pt idx="15">
                  <c:v>Portugalsko</c:v>
                </c:pt>
                <c:pt idx="16">
                  <c:v>Malta</c:v>
                </c:pt>
                <c:pt idx="17">
                  <c:v>Slovinsko</c:v>
                </c:pt>
                <c:pt idx="18">
                  <c:v>Maďarsko</c:v>
                </c:pt>
                <c:pt idx="19">
                  <c:v>Česko</c:v>
                </c:pt>
                <c:pt idx="20">
                  <c:v>Slovensko</c:v>
                </c:pt>
                <c:pt idx="21">
                  <c:v>Polsko</c:v>
                </c:pt>
                <c:pt idx="22">
                  <c:v>Estonsko</c:v>
                </c:pt>
                <c:pt idx="23">
                  <c:v>Litva</c:v>
                </c:pt>
                <c:pt idx="24">
                  <c:v>Rumunsko</c:v>
                </c:pt>
                <c:pt idx="25">
                  <c:v>Lotyšsko</c:v>
                </c:pt>
                <c:pt idx="26">
                  <c:v>Bulharsko</c:v>
                </c:pt>
              </c:strCache>
            </c:strRef>
          </c:cat>
          <c:val>
            <c:numRef>
              <c:f>'PP EU'!$C$2:$C$28</c:f>
              <c:numCache>
                <c:formatCode>#,##0</c:formatCode>
                <c:ptCount val="27"/>
                <c:pt idx="0">
                  <c:v>87658</c:v>
                </c:pt>
                <c:pt idx="1">
                  <c:v>83949</c:v>
                </c:pt>
                <c:pt idx="2">
                  <c:v>82906</c:v>
                </c:pt>
                <c:pt idx="3">
                  <c:v>80238</c:v>
                </c:pt>
                <c:pt idx="4">
                  <c:v>74801</c:v>
                </c:pt>
                <c:pt idx="5">
                  <c:v>74760</c:v>
                </c:pt>
                <c:pt idx="6">
                  <c:v>73419</c:v>
                </c:pt>
                <c:pt idx="7">
                  <c:v>73148</c:v>
                </c:pt>
                <c:pt idx="8">
                  <c:v>67495</c:v>
                </c:pt>
                <c:pt idx="9">
                  <c:v>66373</c:v>
                </c:pt>
                <c:pt idx="10">
                  <c:v>65991</c:v>
                </c:pt>
                <c:pt idx="11">
                  <c:v>65422</c:v>
                </c:pt>
                <c:pt idx="12">
                  <c:v>57820</c:v>
                </c:pt>
                <c:pt idx="13">
                  <c:v>49953</c:v>
                </c:pt>
                <c:pt idx="14">
                  <c:v>35900</c:v>
                </c:pt>
                <c:pt idx="15">
                  <c:v>35024</c:v>
                </c:pt>
                <c:pt idx="16">
                  <c:v>28927</c:v>
                </c:pt>
                <c:pt idx="17">
                  <c:v>27305</c:v>
                </c:pt>
                <c:pt idx="18">
                  <c:v>25584</c:v>
                </c:pt>
                <c:pt idx="19">
                  <c:v>24447</c:v>
                </c:pt>
                <c:pt idx="20">
                  <c:v>19191</c:v>
                </c:pt>
                <c:pt idx="21">
                  <c:v>19032</c:v>
                </c:pt>
                <c:pt idx="22">
                  <c:v>13731</c:v>
                </c:pt>
                <c:pt idx="23">
                  <c:v>11395</c:v>
                </c:pt>
                <c:pt idx="24">
                  <c:v>11204</c:v>
                </c:pt>
                <c:pt idx="25">
                  <c:v>10008</c:v>
                </c:pt>
                <c:pt idx="26">
                  <c:v>7308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3-453A-BF97-4A726EE44849}"/>
            </c:ext>
          </c:extLst>
        </c:ser>
        <c:ser>
          <c:idx val="1"/>
          <c:order val="1"/>
          <c:tx>
            <c:v>MIN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 EU'!$A$2:$A$28</c:f>
              <c:strCache>
                <c:ptCount val="27"/>
                <c:pt idx="0">
                  <c:v>Lucembursko</c:v>
                </c:pt>
                <c:pt idx="1">
                  <c:v>Francie</c:v>
                </c:pt>
                <c:pt idx="2">
                  <c:v>Irsko</c:v>
                </c:pt>
                <c:pt idx="3">
                  <c:v>Belgie</c:v>
                </c:pt>
                <c:pt idx="4">
                  <c:v>Německo</c:v>
                </c:pt>
                <c:pt idx="5">
                  <c:v>Nizozemí</c:v>
                </c:pt>
                <c:pt idx="6">
                  <c:v>Rakousko</c:v>
                </c:pt>
                <c:pt idx="7">
                  <c:v>Švédsko</c:v>
                </c:pt>
                <c:pt idx="8">
                  <c:v>Dánsko</c:v>
                </c:pt>
                <c:pt idx="9">
                  <c:v>Itálie</c:v>
                </c:pt>
                <c:pt idx="10">
                  <c:v>Velká Británie</c:v>
                </c:pt>
                <c:pt idx="11">
                  <c:v>Finsko</c:v>
                </c:pt>
                <c:pt idx="12">
                  <c:v>Řecko</c:v>
                </c:pt>
                <c:pt idx="13">
                  <c:v>Španělsko</c:v>
                </c:pt>
                <c:pt idx="14">
                  <c:v>Kypr</c:v>
                </c:pt>
                <c:pt idx="15">
                  <c:v>Portugalsko</c:v>
                </c:pt>
                <c:pt idx="16">
                  <c:v>Malta</c:v>
                </c:pt>
                <c:pt idx="17">
                  <c:v>Slovinsko</c:v>
                </c:pt>
                <c:pt idx="18">
                  <c:v>Maďarsko</c:v>
                </c:pt>
                <c:pt idx="19">
                  <c:v>Česko</c:v>
                </c:pt>
                <c:pt idx="20">
                  <c:v>Slovensko</c:v>
                </c:pt>
                <c:pt idx="21">
                  <c:v>Polsko</c:v>
                </c:pt>
                <c:pt idx="22">
                  <c:v>Estonsko</c:v>
                </c:pt>
                <c:pt idx="23">
                  <c:v>Litva</c:v>
                </c:pt>
                <c:pt idx="24">
                  <c:v>Rumunsko</c:v>
                </c:pt>
                <c:pt idx="25">
                  <c:v>Lotyšsko</c:v>
                </c:pt>
                <c:pt idx="26">
                  <c:v>Bulharsko</c:v>
                </c:pt>
              </c:strCache>
            </c:strRef>
          </c:cat>
          <c:val>
            <c:numRef>
              <c:f>'PP EU'!$E$2:$E$28</c:f>
              <c:numCache>
                <c:formatCode>#,##0</c:formatCode>
                <c:ptCount val="27"/>
                <c:pt idx="0">
                  <c:v>87658</c:v>
                </c:pt>
                <c:pt idx="1">
                  <c:v>47724</c:v>
                </c:pt>
                <c:pt idx="2">
                  <c:v>57989</c:v>
                </c:pt>
                <c:pt idx="3">
                  <c:v>54799</c:v>
                </c:pt>
                <c:pt idx="4">
                  <c:v>41904</c:v>
                </c:pt>
                <c:pt idx="5">
                  <c:v>50680</c:v>
                </c:pt>
                <c:pt idx="6">
                  <c:v>45980</c:v>
                </c:pt>
                <c:pt idx="7">
                  <c:v>55556</c:v>
                </c:pt>
                <c:pt idx="8">
                  <c:v>67495</c:v>
                </c:pt>
                <c:pt idx="9">
                  <c:v>45615</c:v>
                </c:pt>
                <c:pt idx="10">
                  <c:v>38280</c:v>
                </c:pt>
                <c:pt idx="11">
                  <c:v>53227</c:v>
                </c:pt>
                <c:pt idx="12">
                  <c:v>31225</c:v>
                </c:pt>
                <c:pt idx="13">
                  <c:v>35802</c:v>
                </c:pt>
                <c:pt idx="14">
                  <c:v>35900</c:v>
                </c:pt>
                <c:pt idx="15">
                  <c:v>22652</c:v>
                </c:pt>
                <c:pt idx="16">
                  <c:v>28927</c:v>
                </c:pt>
                <c:pt idx="17">
                  <c:v>27305</c:v>
                </c:pt>
                <c:pt idx="18">
                  <c:v>14010</c:v>
                </c:pt>
                <c:pt idx="19">
                  <c:v>13991</c:v>
                </c:pt>
                <c:pt idx="20">
                  <c:v>12457</c:v>
                </c:pt>
                <c:pt idx="21">
                  <c:v>10512</c:v>
                </c:pt>
                <c:pt idx="22">
                  <c:v>13731</c:v>
                </c:pt>
                <c:pt idx="23">
                  <c:v>11395</c:v>
                </c:pt>
                <c:pt idx="24">
                  <c:v>3920</c:v>
                </c:pt>
                <c:pt idx="25">
                  <c:v>10008</c:v>
                </c:pt>
                <c:pt idx="26">
                  <c:v>4688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3-453A-BF97-4A726EE44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6250848"/>
        <c:axId val="736246888"/>
      </c:barChart>
      <c:catAx>
        <c:axId val="73625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46888"/>
        <c:crosses val="autoZero"/>
        <c:auto val="1"/>
        <c:lblAlgn val="ctr"/>
        <c:lblOffset val="100"/>
        <c:noMultiLvlLbl val="0"/>
      </c:catAx>
      <c:valAx>
        <c:axId val="73624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5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54584973753278"/>
          <c:y val="0.10951626643447819"/>
          <c:w val="0.19762081692913386"/>
          <c:h val="8.6681573885350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HDP/zam (€/rok) - nejlepší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19"/>
            <c:invertIfNegative val="0"/>
            <c:bubble3D val="0"/>
            <c:spPr>
              <a:noFill/>
              <a:ln w="25400" cap="flat" cmpd="sng" algn="ctr">
                <a:solidFill>
                  <a:srgbClr val="FF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6-4ADB-837A-EA2E1ABCD5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 EU'!$F$2:$F$28</c:f>
              <c:strCache>
                <c:ptCount val="27"/>
                <c:pt idx="0">
                  <c:v>LUX</c:v>
                </c:pt>
                <c:pt idx="1">
                  <c:v>F</c:v>
                </c:pt>
                <c:pt idx="2">
                  <c:v>IRL</c:v>
                </c:pt>
                <c:pt idx="3">
                  <c:v>B</c:v>
                </c:pt>
                <c:pt idx="4">
                  <c:v>D</c:v>
                </c:pt>
                <c:pt idx="5">
                  <c:v>NL</c:v>
                </c:pt>
                <c:pt idx="6">
                  <c:v>A</c:v>
                </c:pt>
                <c:pt idx="7">
                  <c:v>SWE</c:v>
                </c:pt>
                <c:pt idx="8">
                  <c:v>DK</c:v>
                </c:pt>
                <c:pt idx="9">
                  <c:v>IRL</c:v>
                </c:pt>
                <c:pt idx="10">
                  <c:v>GB</c:v>
                </c:pt>
                <c:pt idx="11">
                  <c:v>FIN</c:v>
                </c:pt>
                <c:pt idx="12">
                  <c:v>GR</c:v>
                </c:pt>
                <c:pt idx="13">
                  <c:v>E</c:v>
                </c:pt>
                <c:pt idx="14">
                  <c:v>CY</c:v>
                </c:pt>
                <c:pt idx="15">
                  <c:v>P</c:v>
                </c:pt>
                <c:pt idx="16">
                  <c:v>MAL</c:v>
                </c:pt>
                <c:pt idx="17">
                  <c:v>SLO</c:v>
                </c:pt>
                <c:pt idx="18">
                  <c:v>HU</c:v>
                </c:pt>
                <c:pt idx="19">
                  <c:v>CZ</c:v>
                </c:pt>
                <c:pt idx="20">
                  <c:v>SK</c:v>
                </c:pt>
                <c:pt idx="21">
                  <c:v>PL</c:v>
                </c:pt>
                <c:pt idx="22">
                  <c:v>EST</c:v>
                </c:pt>
                <c:pt idx="23">
                  <c:v>LT</c:v>
                </c:pt>
                <c:pt idx="24">
                  <c:v>RO</c:v>
                </c:pt>
                <c:pt idx="25">
                  <c:v>LT</c:v>
                </c:pt>
                <c:pt idx="26">
                  <c:v>BG</c:v>
                </c:pt>
              </c:strCache>
            </c:strRef>
          </c:cat>
          <c:val>
            <c:numRef>
              <c:f>'PP EU'!$C$2:$C$28</c:f>
              <c:numCache>
                <c:formatCode>#,##0</c:formatCode>
                <c:ptCount val="27"/>
                <c:pt idx="0">
                  <c:v>87658</c:v>
                </c:pt>
                <c:pt idx="1">
                  <c:v>83949</c:v>
                </c:pt>
                <c:pt idx="2">
                  <c:v>82906</c:v>
                </c:pt>
                <c:pt idx="3">
                  <c:v>80238</c:v>
                </c:pt>
                <c:pt idx="4">
                  <c:v>74801</c:v>
                </c:pt>
                <c:pt idx="5">
                  <c:v>74760</c:v>
                </c:pt>
                <c:pt idx="6">
                  <c:v>73419</c:v>
                </c:pt>
                <c:pt idx="7">
                  <c:v>73148</c:v>
                </c:pt>
                <c:pt idx="8">
                  <c:v>67495</c:v>
                </c:pt>
                <c:pt idx="9">
                  <c:v>66373</c:v>
                </c:pt>
                <c:pt idx="10">
                  <c:v>65991</c:v>
                </c:pt>
                <c:pt idx="11">
                  <c:v>65422</c:v>
                </c:pt>
                <c:pt idx="12">
                  <c:v>57820</c:v>
                </c:pt>
                <c:pt idx="13">
                  <c:v>49953</c:v>
                </c:pt>
                <c:pt idx="14">
                  <c:v>35900</c:v>
                </c:pt>
                <c:pt idx="15">
                  <c:v>35024</c:v>
                </c:pt>
                <c:pt idx="16">
                  <c:v>28927</c:v>
                </c:pt>
                <c:pt idx="17">
                  <c:v>27305</c:v>
                </c:pt>
                <c:pt idx="18">
                  <c:v>25584</c:v>
                </c:pt>
                <c:pt idx="19">
                  <c:v>24447</c:v>
                </c:pt>
                <c:pt idx="20">
                  <c:v>19191</c:v>
                </c:pt>
                <c:pt idx="21">
                  <c:v>19032</c:v>
                </c:pt>
                <c:pt idx="22">
                  <c:v>13731</c:v>
                </c:pt>
                <c:pt idx="23">
                  <c:v>11395</c:v>
                </c:pt>
                <c:pt idx="24">
                  <c:v>11204</c:v>
                </c:pt>
                <c:pt idx="25">
                  <c:v>10008</c:v>
                </c:pt>
                <c:pt idx="26">
                  <c:v>7308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6-4ADB-837A-EA2E1ABCD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782919400"/>
        <c:axId val="782920840"/>
      </c:barChart>
      <c:catAx>
        <c:axId val="78291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2920840"/>
        <c:crosses val="autoZero"/>
        <c:auto val="1"/>
        <c:lblAlgn val="ctr"/>
        <c:lblOffset val="100"/>
        <c:noMultiLvlLbl val="0"/>
      </c:catAx>
      <c:valAx>
        <c:axId val="78292084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2919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45406824146981E-2"/>
          <c:y val="0.13922672672672673"/>
          <c:w val="0.95609313325787904"/>
          <c:h val="0.77369268875174391"/>
        </c:manualLayout>
      </c:layout>
      <c:lineChart>
        <c:grouping val="standard"/>
        <c:varyColors val="0"/>
        <c:ser>
          <c:idx val="0"/>
          <c:order val="0"/>
          <c:tx>
            <c:strRef>
              <c:f>'Prod,Zak'!$A$10</c:f>
              <c:strCache>
                <c:ptCount val="1"/>
                <c:pt idx="0">
                  <c:v>Výroba textilií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'Prod,Zak'!$B$10:$S$10</c:f>
              <c:numCache>
                <c:formatCode>##0.0</c:formatCode>
                <c:ptCount val="18"/>
                <c:pt idx="0">
                  <c:v>117.0478517099</c:v>
                </c:pt>
                <c:pt idx="1">
                  <c:v>124.6902838362</c:v>
                </c:pt>
                <c:pt idx="2">
                  <c:v>128.46993505079999</c:v>
                </c:pt>
                <c:pt idx="3">
                  <c:v>119.1947401667</c:v>
                </c:pt>
                <c:pt idx="4">
                  <c:v>120.667950444</c:v>
                </c:pt>
                <c:pt idx="5">
                  <c:v>116.77679462010001</c:v>
                </c:pt>
                <c:pt idx="6">
                  <c:v>112.2210260626</c:v>
                </c:pt>
                <c:pt idx="7">
                  <c:v>112.9382079402</c:v>
                </c:pt>
                <c:pt idx="8">
                  <c:v>107.69181392919999</c:v>
                </c:pt>
                <c:pt idx="9">
                  <c:v>107.5716497767</c:v>
                </c:pt>
                <c:pt idx="10">
                  <c:v>101.8428212277</c:v>
                </c:pt>
                <c:pt idx="11">
                  <c:v>104.0630666353</c:v>
                </c:pt>
                <c:pt idx="12">
                  <c:v>95.352389035200005</c:v>
                </c:pt>
                <c:pt idx="13">
                  <c:v>96.388965651700005</c:v>
                </c:pt>
                <c:pt idx="14">
                  <c:v>88.063716765400002</c:v>
                </c:pt>
                <c:pt idx="15">
                  <c:v>93.624529257500001</c:v>
                </c:pt>
                <c:pt idx="16">
                  <c:v>93.682962397300003</c:v>
                </c:pt>
                <c:pt idx="17">
                  <c:v>93.521175029299997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EF-4F00-9492-5BE9F88B66E8}"/>
            </c:ext>
          </c:extLst>
        </c:ser>
        <c:ser>
          <c:idx val="1"/>
          <c:order val="1"/>
          <c:tx>
            <c:strRef>
              <c:f>'Prod,Zak'!$A$11</c:f>
              <c:strCache>
                <c:ptCount val="1"/>
                <c:pt idx="0">
                  <c:v>Výroba papíru a pap. výrobků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'Prod,Zak'!$B$11:$S$11</c:f>
              <c:numCache>
                <c:formatCode>##0.0</c:formatCode>
                <c:ptCount val="18"/>
                <c:pt idx="0">
                  <c:v>116.67330835049999</c:v>
                </c:pt>
                <c:pt idx="1">
                  <c:v>121.828175582</c:v>
                </c:pt>
                <c:pt idx="2">
                  <c:v>122.6728792003</c:v>
                </c:pt>
                <c:pt idx="3">
                  <c:v>118.39817770250001</c:v>
                </c:pt>
                <c:pt idx="4">
                  <c:v>131.08499125360001</c:v>
                </c:pt>
                <c:pt idx="5">
                  <c:v>128.89443397810001</c:v>
                </c:pt>
                <c:pt idx="6">
                  <c:v>111.2775259962</c:v>
                </c:pt>
                <c:pt idx="7">
                  <c:v>125.9117918984</c:v>
                </c:pt>
                <c:pt idx="8">
                  <c:v>112.8970334187</c:v>
                </c:pt>
                <c:pt idx="9">
                  <c:v>111.3939948892</c:v>
                </c:pt>
                <c:pt idx="10">
                  <c:v>107.0107713248</c:v>
                </c:pt>
                <c:pt idx="11">
                  <c:v>106.4400462653</c:v>
                </c:pt>
                <c:pt idx="12">
                  <c:v>100.15759243310001</c:v>
                </c:pt>
                <c:pt idx="13">
                  <c:v>98.159971087200006</c:v>
                </c:pt>
                <c:pt idx="14">
                  <c:v>96.539440675799995</c:v>
                </c:pt>
                <c:pt idx="15">
                  <c:v>95.109511744000002</c:v>
                </c:pt>
                <c:pt idx="16">
                  <c:v>86.8915880622</c:v>
                </c:pt>
                <c:pt idx="17">
                  <c:v>87.926587445899997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EF-4F00-9492-5BE9F88B66E8}"/>
            </c:ext>
          </c:extLst>
        </c:ser>
        <c:ser>
          <c:idx val="2"/>
          <c:order val="2"/>
          <c:tx>
            <c:strRef>
              <c:f>'Prod,Zak'!$A$12</c:f>
              <c:strCache>
                <c:ptCount val="1"/>
                <c:pt idx="0">
                  <c:v>Výroba chemických látek </c:v>
                </c:pt>
              </c:strCache>
            </c:strRef>
          </c:tx>
          <c:spPr>
            <a:ln w="28575" cap="rnd">
              <a:solidFill>
                <a:srgbClr val="66FF66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'Prod,Zak'!$B$12:$S$12</c:f>
              <c:numCache>
                <c:formatCode>##0.0</c:formatCode>
                <c:ptCount val="18"/>
                <c:pt idx="0">
                  <c:v>134.81588028510001</c:v>
                </c:pt>
                <c:pt idx="1">
                  <c:v>135.15967533029999</c:v>
                </c:pt>
                <c:pt idx="2">
                  <c:v>129.38561888539999</c:v>
                </c:pt>
                <c:pt idx="3">
                  <c:v>136.4570919439</c:v>
                </c:pt>
                <c:pt idx="4">
                  <c:v>138.13321904590001</c:v>
                </c:pt>
                <c:pt idx="5">
                  <c:v>129.83516984209999</c:v>
                </c:pt>
                <c:pt idx="6">
                  <c:v>126.4780462256</c:v>
                </c:pt>
                <c:pt idx="7">
                  <c:v>121.4652068163</c:v>
                </c:pt>
                <c:pt idx="8">
                  <c:v>113.1852446563</c:v>
                </c:pt>
                <c:pt idx="9">
                  <c:v>119.1816425233</c:v>
                </c:pt>
                <c:pt idx="10">
                  <c:v>101.50393374230001</c:v>
                </c:pt>
                <c:pt idx="11">
                  <c:v>83.344586069599998</c:v>
                </c:pt>
                <c:pt idx="12">
                  <c:v>94.908004203700003</c:v>
                </c:pt>
                <c:pt idx="13">
                  <c:v>90.4184206332</c:v>
                </c:pt>
                <c:pt idx="14">
                  <c:v>83.264917741199994</c:v>
                </c:pt>
                <c:pt idx="15">
                  <c:v>77.703135087000007</c:v>
                </c:pt>
                <c:pt idx="16">
                  <c:v>71.179558449200002</c:v>
                </c:pt>
                <c:pt idx="17">
                  <c:v>78.913899486600002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EF-4F00-9492-5BE9F88B66E8}"/>
            </c:ext>
          </c:extLst>
        </c:ser>
        <c:ser>
          <c:idx val="3"/>
          <c:order val="3"/>
          <c:tx>
            <c:strRef>
              <c:f>'Prod,Zak'!$A$13</c:f>
              <c:strCache>
                <c:ptCount val="1"/>
                <c:pt idx="0">
                  <c:v>Výroba kovů, hutnictví, slévárenství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'Prod,Zak'!$B$13:$S$13</c:f>
              <c:numCache>
                <c:formatCode>##0.0</c:formatCode>
                <c:ptCount val="18"/>
                <c:pt idx="0">
                  <c:v>110.26581598369999</c:v>
                </c:pt>
                <c:pt idx="1">
                  <c:v>135.02634444789999</c:v>
                </c:pt>
                <c:pt idx="2">
                  <c:v>113.26620911179999</c:v>
                </c:pt>
                <c:pt idx="3">
                  <c:v>121.4426494532</c:v>
                </c:pt>
                <c:pt idx="4">
                  <c:v>133.1124197849</c:v>
                </c:pt>
                <c:pt idx="5">
                  <c:v>98.864648941400006</c:v>
                </c:pt>
                <c:pt idx="6">
                  <c:v>102.4032660685</c:v>
                </c:pt>
                <c:pt idx="7">
                  <c:v>103.1414958061</c:v>
                </c:pt>
                <c:pt idx="8">
                  <c:v>108.37616927019999</c:v>
                </c:pt>
                <c:pt idx="9">
                  <c:v>98.479190664000001</c:v>
                </c:pt>
                <c:pt idx="10">
                  <c:v>89.615504707699998</c:v>
                </c:pt>
                <c:pt idx="11">
                  <c:v>97.775191738399997</c:v>
                </c:pt>
                <c:pt idx="12">
                  <c:v>90.384492956100004</c:v>
                </c:pt>
                <c:pt idx="13">
                  <c:v>82.887986343799994</c:v>
                </c:pt>
                <c:pt idx="14">
                  <c:v>77.204539313500007</c:v>
                </c:pt>
                <c:pt idx="15">
                  <c:v>76.383595253500005</c:v>
                </c:pt>
                <c:pt idx="16">
                  <c:v>64.699371892599999</c:v>
                </c:pt>
                <c:pt idx="17">
                  <c:v>78.644188055300006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EF-4F00-9492-5BE9F88B66E8}"/>
            </c:ext>
          </c:extLst>
        </c:ser>
        <c:ser>
          <c:idx val="4"/>
          <c:order val="4"/>
          <c:tx>
            <c:strRef>
              <c:f>'Prod,Zak'!$A$14</c:f>
              <c:strCache>
                <c:ptCount val="1"/>
                <c:pt idx="0">
                  <c:v>Výroba motorových vozidel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'Prod,Zak'!$B$14:$S$14</c:f>
              <c:numCache>
                <c:formatCode>##0.0</c:formatCode>
                <c:ptCount val="18"/>
                <c:pt idx="0">
                  <c:v>98.758151073400001</c:v>
                </c:pt>
                <c:pt idx="1">
                  <c:v>94.242940008399998</c:v>
                </c:pt>
                <c:pt idx="2">
                  <c:v>84.648621360700005</c:v>
                </c:pt>
                <c:pt idx="3">
                  <c:v>89.330465991200001</c:v>
                </c:pt>
                <c:pt idx="4">
                  <c:v>95.852011900500003</c:v>
                </c:pt>
                <c:pt idx="5">
                  <c:v>120.8104848862</c:v>
                </c:pt>
                <c:pt idx="6">
                  <c:v>93.493036478199997</c:v>
                </c:pt>
                <c:pt idx="7">
                  <c:v>137.78072512529999</c:v>
                </c:pt>
                <c:pt idx="8">
                  <c:v>141.4128735335</c:v>
                </c:pt>
                <c:pt idx="9">
                  <c:v>133.5470112751</c:v>
                </c:pt>
                <c:pt idx="10">
                  <c:v>118.0313039991</c:v>
                </c:pt>
                <c:pt idx="11">
                  <c:v>113.85538033349999</c:v>
                </c:pt>
                <c:pt idx="12">
                  <c:v>116.25679509459999</c:v>
                </c:pt>
                <c:pt idx="13">
                  <c:v>100.58403470419999</c:v>
                </c:pt>
                <c:pt idx="14">
                  <c:v>110.4708522487</c:v>
                </c:pt>
                <c:pt idx="15">
                  <c:v>119.34601038620001</c:v>
                </c:pt>
                <c:pt idx="16">
                  <c:v>101.7470857956</c:v>
                </c:pt>
                <c:pt idx="17">
                  <c:v>94.255416311399998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EF-4F00-9492-5BE9F88B6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6263088"/>
        <c:axId val="736260928"/>
      </c:lineChart>
      <c:catAx>
        <c:axId val="73626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60928"/>
        <c:crosses val="autoZero"/>
        <c:auto val="1"/>
        <c:lblAlgn val="ctr"/>
        <c:lblOffset val="100"/>
        <c:noMultiLvlLbl val="0"/>
      </c:catAx>
      <c:valAx>
        <c:axId val="736260928"/>
        <c:scaling>
          <c:orientation val="minMax"/>
          <c:max val="16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6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39252763859066"/>
          <c:y val="1.8082437997648925E-2"/>
          <c:w val="0.36286296362575893"/>
          <c:h val="0.38556940097047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45406824146981E-2"/>
          <c:y val="0.13922672672672673"/>
          <c:w val="0.95609313325787904"/>
          <c:h val="0.77369268875174391"/>
        </c:manualLayout>
      </c:layout>
      <c:lineChart>
        <c:grouping val="standard"/>
        <c:varyColors val="0"/>
        <c:ser>
          <c:idx val="0"/>
          <c:order val="0"/>
          <c:tx>
            <c:strRef>
              <c:f>'Prod,Zak'!$A$2</c:f>
              <c:strCache>
                <c:ptCount val="1"/>
                <c:pt idx="0">
                  <c:v>Výroba textilií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'Prod,Zak'!$B$2:$S$2</c:f>
              <c:numCache>
                <c:formatCode>##0.0</c:formatCode>
                <c:ptCount val="18"/>
                <c:pt idx="0">
                  <c:v>107.01564730539999</c:v>
                </c:pt>
                <c:pt idx="1">
                  <c:v>108.8289384265</c:v>
                </c:pt>
                <c:pt idx="2">
                  <c:v>108.3476104009</c:v>
                </c:pt>
                <c:pt idx="3">
                  <c:v>106.22451570539999</c:v>
                </c:pt>
                <c:pt idx="4">
                  <c:v>106.7543364216</c:v>
                </c:pt>
                <c:pt idx="5">
                  <c:v>101.0671572087</c:v>
                </c:pt>
                <c:pt idx="6">
                  <c:v>93.485226427300006</c:v>
                </c:pt>
                <c:pt idx="7">
                  <c:v>98.770797700900005</c:v>
                </c:pt>
                <c:pt idx="8">
                  <c:v>98.036256027799993</c:v>
                </c:pt>
                <c:pt idx="9">
                  <c:v>97.754533090699994</c:v>
                </c:pt>
                <c:pt idx="10">
                  <c:v>92.9120691241</c:v>
                </c:pt>
                <c:pt idx="11">
                  <c:v>94.4740491413</c:v>
                </c:pt>
                <c:pt idx="12">
                  <c:v>84.076872813600005</c:v>
                </c:pt>
                <c:pt idx="13">
                  <c:v>88.089141469300003</c:v>
                </c:pt>
                <c:pt idx="14">
                  <c:v>85.813493859999994</c:v>
                </c:pt>
                <c:pt idx="15">
                  <c:v>85.148564990599994</c:v>
                </c:pt>
                <c:pt idx="16">
                  <c:v>93.419730858899996</c:v>
                </c:pt>
                <c:pt idx="17">
                  <c:v>92.257320164600003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02-4333-A0EB-9EEB5FEC7A71}"/>
            </c:ext>
          </c:extLst>
        </c:ser>
        <c:ser>
          <c:idx val="1"/>
          <c:order val="1"/>
          <c:tx>
            <c:strRef>
              <c:f>'Prod,Zak'!$A$3</c:f>
              <c:strCache>
                <c:ptCount val="1"/>
                <c:pt idx="0">
                  <c:v>Výroba papíru a pap. výrobků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'Prod,Zak'!$B$3:$S$3</c:f>
              <c:numCache>
                <c:formatCode>##0.0</c:formatCode>
                <c:ptCount val="18"/>
                <c:pt idx="0">
                  <c:v>106.5467756395</c:v>
                </c:pt>
                <c:pt idx="1">
                  <c:v>108.42403780150001</c:v>
                </c:pt>
                <c:pt idx="2">
                  <c:v>106.7129750058</c:v>
                </c:pt>
                <c:pt idx="3">
                  <c:v>105.3192781441</c:v>
                </c:pt>
                <c:pt idx="4">
                  <c:v>106.97538406290001</c:v>
                </c:pt>
                <c:pt idx="5">
                  <c:v>104.4073443689</c:v>
                </c:pt>
                <c:pt idx="6">
                  <c:v>97.900397974200004</c:v>
                </c:pt>
                <c:pt idx="7">
                  <c:v>102.57205546340001</c:v>
                </c:pt>
                <c:pt idx="8">
                  <c:v>99.660102220599995</c:v>
                </c:pt>
                <c:pt idx="9">
                  <c:v>97.962151626700006</c:v>
                </c:pt>
                <c:pt idx="10">
                  <c:v>88.6565299807</c:v>
                </c:pt>
                <c:pt idx="11">
                  <c:v>89.148588586800003</c:v>
                </c:pt>
                <c:pt idx="12">
                  <c:v>88.170000469399994</c:v>
                </c:pt>
                <c:pt idx="13">
                  <c:v>90.496698995299994</c:v>
                </c:pt>
                <c:pt idx="14">
                  <c:v>89.222334823599994</c:v>
                </c:pt>
                <c:pt idx="15">
                  <c:v>94.565610894299994</c:v>
                </c:pt>
                <c:pt idx="16">
                  <c:v>88.703248708100006</c:v>
                </c:pt>
                <c:pt idx="17">
                  <c:v>91.915328271800007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02-4333-A0EB-9EEB5FEC7A71}"/>
            </c:ext>
          </c:extLst>
        </c:ser>
        <c:ser>
          <c:idx val="2"/>
          <c:order val="2"/>
          <c:tx>
            <c:strRef>
              <c:f>'Prod,Zak'!$A$4</c:f>
              <c:strCache>
                <c:ptCount val="1"/>
                <c:pt idx="0">
                  <c:v>Výroba chemických látek </c:v>
                </c:pt>
              </c:strCache>
            </c:strRef>
          </c:tx>
          <c:spPr>
            <a:ln w="28575" cap="rnd">
              <a:solidFill>
                <a:srgbClr val="66FF66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'Prod,Zak'!$B$4:$S$4</c:f>
              <c:numCache>
                <c:formatCode>##0.0</c:formatCode>
                <c:ptCount val="18"/>
                <c:pt idx="0">
                  <c:v>100.36536908550001</c:v>
                </c:pt>
                <c:pt idx="1">
                  <c:v>105.71560627629999</c:v>
                </c:pt>
                <c:pt idx="2">
                  <c:v>105.0088185911</c:v>
                </c:pt>
                <c:pt idx="3">
                  <c:v>101.7512249462</c:v>
                </c:pt>
                <c:pt idx="4">
                  <c:v>106.1257104705</c:v>
                </c:pt>
                <c:pt idx="5">
                  <c:v>97.612961082200002</c:v>
                </c:pt>
                <c:pt idx="6">
                  <c:v>94.961913957500002</c:v>
                </c:pt>
                <c:pt idx="7">
                  <c:v>90.520777471100004</c:v>
                </c:pt>
                <c:pt idx="8">
                  <c:v>93.7604322201</c:v>
                </c:pt>
                <c:pt idx="9">
                  <c:v>99.045684041800001</c:v>
                </c:pt>
                <c:pt idx="10">
                  <c:v>89.2042815999</c:v>
                </c:pt>
                <c:pt idx="11">
                  <c:v>82.445380449799998</c:v>
                </c:pt>
                <c:pt idx="12">
                  <c:v>83.070036529399999</c:v>
                </c:pt>
                <c:pt idx="13">
                  <c:v>83.199169524499993</c:v>
                </c:pt>
                <c:pt idx="14">
                  <c:v>85.019730165499993</c:v>
                </c:pt>
                <c:pt idx="15">
                  <c:v>84.807177019700006</c:v>
                </c:pt>
                <c:pt idx="16">
                  <c:v>86.160000159999996</c:v>
                </c:pt>
                <c:pt idx="17">
                  <c:v>90.920504277700005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02-4333-A0EB-9EEB5FEC7A71}"/>
            </c:ext>
          </c:extLst>
        </c:ser>
        <c:ser>
          <c:idx val="3"/>
          <c:order val="3"/>
          <c:tx>
            <c:strRef>
              <c:f>'Prod,Zak'!$A$5</c:f>
              <c:strCache>
                <c:ptCount val="1"/>
                <c:pt idx="0">
                  <c:v>Výroba kovů, hutnictví, slévárenství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'Prod,Zak'!$B$5:$S$5</c:f>
              <c:numCache>
                <c:formatCode>##0.0</c:formatCode>
                <c:ptCount val="18"/>
                <c:pt idx="0">
                  <c:v>97.869987956100005</c:v>
                </c:pt>
                <c:pt idx="1">
                  <c:v>101.1281344817</c:v>
                </c:pt>
                <c:pt idx="2">
                  <c:v>94.984950105899998</c:v>
                </c:pt>
                <c:pt idx="3">
                  <c:v>101.3496523491</c:v>
                </c:pt>
                <c:pt idx="4">
                  <c:v>95.1293427361</c:v>
                </c:pt>
                <c:pt idx="5">
                  <c:v>88.217897606500003</c:v>
                </c:pt>
                <c:pt idx="6">
                  <c:v>83.911551059600001</c:v>
                </c:pt>
                <c:pt idx="7">
                  <c:v>84.147736789800007</c:v>
                </c:pt>
                <c:pt idx="8">
                  <c:v>93.458983373799995</c:v>
                </c:pt>
                <c:pt idx="9">
                  <c:v>91.333488154400001</c:v>
                </c:pt>
                <c:pt idx="10">
                  <c:v>83.127660224799996</c:v>
                </c:pt>
                <c:pt idx="11">
                  <c:v>82.426016383499999</c:v>
                </c:pt>
                <c:pt idx="12">
                  <c:v>80.398814061899998</c:v>
                </c:pt>
                <c:pt idx="13">
                  <c:v>82.084626851300001</c:v>
                </c:pt>
                <c:pt idx="14">
                  <c:v>83.2085773692</c:v>
                </c:pt>
                <c:pt idx="15">
                  <c:v>79.640715835799995</c:v>
                </c:pt>
                <c:pt idx="16">
                  <c:v>82.530783425099997</c:v>
                </c:pt>
                <c:pt idx="17">
                  <c:v>84.722983028300007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02-4333-A0EB-9EEB5FEC7A71}"/>
            </c:ext>
          </c:extLst>
        </c:ser>
        <c:ser>
          <c:idx val="4"/>
          <c:order val="4"/>
          <c:tx>
            <c:strRef>
              <c:f>'Prod,Zak'!$A$6</c:f>
              <c:strCache>
                <c:ptCount val="1"/>
                <c:pt idx="0">
                  <c:v>Výroba motorových vozidel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'Prod,Zak'!$B$6:$S$6</c:f>
              <c:numCache>
                <c:formatCode>##0.0</c:formatCode>
                <c:ptCount val="18"/>
                <c:pt idx="0">
                  <c:v>96.480664973900005</c:v>
                </c:pt>
                <c:pt idx="1">
                  <c:v>90.362082179599994</c:v>
                </c:pt>
                <c:pt idx="2">
                  <c:v>81.1971991522</c:v>
                </c:pt>
                <c:pt idx="3">
                  <c:v>85.781001943000007</c:v>
                </c:pt>
                <c:pt idx="4">
                  <c:v>108.91771825319999</c:v>
                </c:pt>
                <c:pt idx="5">
                  <c:v>115.2040360694</c:v>
                </c:pt>
                <c:pt idx="6">
                  <c:v>115.8577835997</c:v>
                </c:pt>
                <c:pt idx="7">
                  <c:v>148.23366613109999</c:v>
                </c:pt>
                <c:pt idx="8">
                  <c:v>157.64535312199999</c:v>
                </c:pt>
                <c:pt idx="9">
                  <c:v>134.75912986809999</c:v>
                </c:pt>
                <c:pt idx="10">
                  <c:v>117.4176539633</c:v>
                </c:pt>
                <c:pt idx="11">
                  <c:v>131.6154408612</c:v>
                </c:pt>
                <c:pt idx="12">
                  <c:v>111.62070850089999</c:v>
                </c:pt>
                <c:pt idx="13">
                  <c:v>126.91844595569999</c:v>
                </c:pt>
                <c:pt idx="14">
                  <c:v>145.84358073440001</c:v>
                </c:pt>
                <c:pt idx="15">
                  <c:v>129.91416048880001</c:v>
                </c:pt>
                <c:pt idx="16">
                  <c:v>119.1379595638</c:v>
                </c:pt>
                <c:pt idx="17">
                  <c:v>117.69021967960001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02-4333-A0EB-9EEB5FEC7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6263088"/>
        <c:axId val="736260928"/>
      </c:lineChart>
      <c:catAx>
        <c:axId val="73626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60928"/>
        <c:crosses val="autoZero"/>
        <c:auto val="1"/>
        <c:lblAlgn val="ctr"/>
        <c:lblOffset val="100"/>
        <c:noMultiLvlLbl val="0"/>
      </c:catAx>
      <c:valAx>
        <c:axId val="736260928"/>
        <c:scaling>
          <c:orientation val="minMax"/>
          <c:max val="16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6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4890419947506553E-2"/>
          <c:y val="3.7752122200941089E-2"/>
          <c:w val="0.3133785269028872"/>
          <c:h val="0.41531375819323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Kurz CZK/EUR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Kurz!$B$1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Kurz!$B$2:$B$11</c:f>
              <c:numCache>
                <c:formatCode>General</c:formatCode>
                <c:ptCount val="10"/>
                <c:pt idx="0">
                  <c:v>24.469000000000001</c:v>
                </c:pt>
                <c:pt idx="1">
                  <c:v>24.439</c:v>
                </c:pt>
                <c:pt idx="2">
                  <c:v>25.007999999999999</c:v>
                </c:pt>
                <c:pt idx="3">
                  <c:v>24.437000000000001</c:v>
                </c:pt>
                <c:pt idx="4">
                  <c:v>24.748000000000001</c:v>
                </c:pt>
                <c:pt idx="5" formatCode="0.000">
                  <c:v>24.719363636363639</c:v>
                </c:pt>
                <c:pt idx="6" formatCode="0.000">
                  <c:v>24.576842105263161</c:v>
                </c:pt>
                <c:pt idx="7">
                  <c:v>24.568000000000001</c:v>
                </c:pt>
                <c:pt idx="8">
                  <c:v>24.573</c:v>
                </c:pt>
                <c:pt idx="9">
                  <c:v>24.532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E-4A24-B535-34E5C68CD17F}"/>
            </c:ext>
          </c:extLst>
        </c:ser>
        <c:ser>
          <c:idx val="1"/>
          <c:order val="1"/>
          <c:tx>
            <c:strRef>
              <c:f>Kurz!$C$1</c:f>
              <c:strCache>
                <c:ptCount val="1"/>
                <c:pt idx="0">
                  <c:v>2023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Kurz!$C$2:$C$11</c:f>
              <c:numCache>
                <c:formatCode>General</c:formatCode>
                <c:ptCount val="10"/>
                <c:pt idx="0">
                  <c:v>23.957999999999998</c:v>
                </c:pt>
                <c:pt idx="1">
                  <c:v>23.728999999999999</c:v>
                </c:pt>
                <c:pt idx="2">
                  <c:v>23.683</c:v>
                </c:pt>
                <c:pt idx="3">
                  <c:v>23.437999999999999</c:v>
                </c:pt>
                <c:pt idx="4">
                  <c:v>23.603999999999999</c:v>
                </c:pt>
                <c:pt idx="5" formatCode="0.000">
                  <c:v>23.695909090909094</c:v>
                </c:pt>
                <c:pt idx="6" formatCode="0.000">
                  <c:v>23.902000000000001</c:v>
                </c:pt>
                <c:pt idx="7">
                  <c:v>24.111999999999998</c:v>
                </c:pt>
                <c:pt idx="8">
                  <c:v>24.387</c:v>
                </c:pt>
                <c:pt idx="9">
                  <c:v>24.585999999999999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E-4A24-B535-34E5C68CD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23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624496937882764"/>
          <c:y val="6.0069626713327488E-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Ztráta 2023/2022 vlivem kurzu EURa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7456036745406825E-2"/>
          <c:y val="0.31921296296296298"/>
          <c:w val="0.87809951881014869"/>
          <c:h val="0.51135053951589382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7030A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Kurz!$F$2:$F$10</c:f>
              <c:numCache>
                <c:formatCode>#\ ##0.0</c:formatCode>
                <c:ptCount val="9"/>
                <c:pt idx="0">
                  <c:v>10.398246389515066</c:v>
                </c:pt>
                <c:pt idx="1">
                  <c:v>13.627577647604198</c:v>
                </c:pt>
                <c:pt idx="2">
                  <c:v>29.210982561330866</c:v>
                </c:pt>
                <c:pt idx="3">
                  <c:v>18.58575607987035</c:v>
                </c:pt>
                <c:pt idx="4">
                  <c:v>23.061797322487735</c:v>
                </c:pt>
                <c:pt idx="5">
                  <c:v>21.606479891043648</c:v>
                </c:pt>
                <c:pt idx="6">
                  <c:v>11.539963755510428</c:v>
                </c:pt>
                <c:pt idx="7">
                  <c:v>8.1184150630392082</c:v>
                </c:pt>
                <c:pt idx="8">
                  <c:v>3.6248758764916147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B-4B7A-862B-9E266F583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2</a:t>
            </a:r>
            <a:r>
              <a:rPr lang="cs-CZ" sz="3200" dirty="0"/>
              <a:t> T repo sazba (%)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Repo!$A$2:$A$11</c:f>
              <c:numCache>
                <c:formatCode>dd/mm/yy;@</c:formatCode>
                <c:ptCount val="10"/>
                <c:pt idx="0">
                  <c:v>43962</c:v>
                </c:pt>
                <c:pt idx="1">
                  <c:v>44371</c:v>
                </c:pt>
                <c:pt idx="2">
                  <c:v>44414</c:v>
                </c:pt>
                <c:pt idx="3">
                  <c:v>44470</c:v>
                </c:pt>
                <c:pt idx="4">
                  <c:v>44505</c:v>
                </c:pt>
                <c:pt idx="5">
                  <c:v>44553</c:v>
                </c:pt>
                <c:pt idx="6">
                  <c:v>44595</c:v>
                </c:pt>
                <c:pt idx="7">
                  <c:v>44652</c:v>
                </c:pt>
                <c:pt idx="8">
                  <c:v>44687</c:v>
                </c:pt>
                <c:pt idx="9">
                  <c:v>44735</c:v>
                </c:pt>
              </c:numCache>
            </c:numRef>
          </c:cat>
          <c:val>
            <c:numRef>
              <c:f>Repo!$B$2:$B$11</c:f>
              <c:numCache>
                <c:formatCode>0.00</c:formatCode>
                <c:ptCount val="10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1.5</c:v>
                </c:pt>
                <c:pt idx="4">
                  <c:v>2.75</c:v>
                </c:pt>
                <c:pt idx="5">
                  <c:v>3.75</c:v>
                </c:pt>
                <c:pt idx="6">
                  <c:v>4.5</c:v>
                </c:pt>
                <c:pt idx="7">
                  <c:v>5</c:v>
                </c:pt>
                <c:pt idx="8">
                  <c:v>5.75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8-436F-9E19-B6443728C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667566392"/>
        <c:axId val="667565736"/>
      </c:barChart>
      <c:catAx>
        <c:axId val="667566392"/>
        <c:scaling>
          <c:orientation val="minMax"/>
        </c:scaling>
        <c:delete val="0"/>
        <c:axPos val="b"/>
        <c:numFmt formatCode="dd/mm/yy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7565736"/>
        <c:crosses val="autoZero"/>
        <c:auto val="0"/>
        <c:lblAlgn val="ctr"/>
        <c:lblOffset val="100"/>
        <c:noMultiLvlLbl val="0"/>
      </c:catAx>
      <c:valAx>
        <c:axId val="66756573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756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Změna přeshraničního exportu 2023/2022 dle měsíců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699781277340333E-2"/>
          <c:y val="0.31776608978565185"/>
          <c:w val="0.89591404199475078"/>
          <c:h val="0.6530092592592592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0070C0"/>
              </a:solidFill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7.6388609220094392E-3"/>
                  <c:y val="0.16792764678654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47-4DB7-8B98-57D910CB71C3}"/>
                </c:ext>
              </c:extLst>
            </c:dLbl>
            <c:dLbl>
              <c:idx val="5"/>
              <c:layout>
                <c:manualLayout>
                  <c:x val="-3.1249997436844043E-3"/>
                  <c:y val="0.16715703481328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47-4DB7-8B98-57D910CB71C3}"/>
                </c:ext>
              </c:extLst>
            </c:dLbl>
            <c:dLbl>
              <c:idx val="6"/>
              <c:layout>
                <c:manualLayout>
                  <c:x val="-2.7778048902720614E-3"/>
                  <c:y val="0.22171085413428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47-4DB7-8B98-57D910CB71C3}"/>
                </c:ext>
              </c:extLst>
            </c:dLbl>
            <c:dLbl>
              <c:idx val="7"/>
              <c:layout>
                <c:manualLayout>
                  <c:x val="0"/>
                  <c:y val="0.288941268519489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47-4DB7-8B98-57D910CB71C3}"/>
                </c:ext>
              </c:extLst>
            </c:dLbl>
            <c:dLbl>
              <c:idx val="8"/>
              <c:layout>
                <c:manualLayout>
                  <c:x val="-1.0416665812281348E-3"/>
                  <c:y val="0.33522857413458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47-4DB7-8B98-57D910CB7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ZO!$D$3:$D$11</c:f>
              <c:numCache>
                <c:formatCode>#\ ##0.0_ ;[Red]\-#\ ##0.0\ </c:formatCode>
                <c:ptCount val="9"/>
                <c:pt idx="0">
                  <c:v>14.014794511577662</c:v>
                </c:pt>
                <c:pt idx="1">
                  <c:v>10.941439257936665</c:v>
                </c:pt>
                <c:pt idx="2">
                  <c:v>6.0340508226683625</c:v>
                </c:pt>
                <c:pt idx="3">
                  <c:v>2.2417055721390682</c:v>
                </c:pt>
                <c:pt idx="4">
                  <c:v>-1.506696197553353</c:v>
                </c:pt>
                <c:pt idx="5">
                  <c:v>-0.92097080225470052</c:v>
                </c:pt>
                <c:pt idx="6">
                  <c:v>-3.516756407139269</c:v>
                </c:pt>
                <c:pt idx="7">
                  <c:v>-6.4890027425071253</c:v>
                </c:pt>
                <c:pt idx="8">
                  <c:v>-10.560853012964188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47-4DB7-8B98-57D910CB7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-12"/>
        </c:scaling>
        <c:delete val="0"/>
        <c:axPos val="l"/>
        <c:numFmt formatCode="#\ ##0.0_ ;[Red]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25400" cap="flat" cmpd="sng" algn="ctr">
                <a:solidFill>
                  <a:srgbClr val="FF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3B-4433-8077-B738D2DACC06}"/>
              </c:ext>
            </c:extLst>
          </c:dPt>
          <c:dLbls>
            <c:dLbl>
              <c:idx val="11"/>
              <c:layout>
                <c:manualLayout>
                  <c:x val="0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3B-4433-8077-B738D2DACC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Úrok.saz.!$E$34:$E$45</c:f>
              <c:strCache>
                <c:ptCount val="12"/>
                <c:pt idx="0">
                  <c:v>Maď</c:v>
                </c:pt>
                <c:pt idx="1">
                  <c:v>ČR</c:v>
                </c:pt>
                <c:pt idx="2">
                  <c:v>Pol</c:v>
                </c:pt>
                <c:pt idx="3">
                  <c:v>USA</c:v>
                </c:pt>
                <c:pt idx="4">
                  <c:v>GB</c:v>
                </c:pt>
                <c:pt idx="5">
                  <c:v>EU</c:v>
                </c:pt>
                <c:pt idx="6">
                  <c:v>Nor</c:v>
                </c:pt>
                <c:pt idx="7">
                  <c:v>Švé</c:v>
                </c:pt>
                <c:pt idx="8">
                  <c:v>Čína</c:v>
                </c:pt>
                <c:pt idx="9">
                  <c:v>DK</c:v>
                </c:pt>
                <c:pt idx="10">
                  <c:v>Švý</c:v>
                </c:pt>
                <c:pt idx="11">
                  <c:v>Jap</c:v>
                </c:pt>
              </c:strCache>
            </c:strRef>
          </c:cat>
          <c:val>
            <c:numRef>
              <c:f>Úrok.saz.!$D$34:$D$45</c:f>
              <c:numCache>
                <c:formatCode>0.00</c:formatCode>
                <c:ptCount val="12"/>
                <c:pt idx="0">
                  <c:v>11.75</c:v>
                </c:pt>
                <c:pt idx="1">
                  <c:v>7.0000000000000009</c:v>
                </c:pt>
                <c:pt idx="2">
                  <c:v>6</c:v>
                </c:pt>
                <c:pt idx="3">
                  <c:v>5.25</c:v>
                </c:pt>
                <c:pt idx="4">
                  <c:v>5</c:v>
                </c:pt>
                <c:pt idx="5">
                  <c:v>4.25</c:v>
                </c:pt>
                <c:pt idx="6">
                  <c:v>4</c:v>
                </c:pt>
                <c:pt idx="7">
                  <c:v>3.75</c:v>
                </c:pt>
                <c:pt idx="8">
                  <c:v>3.55</c:v>
                </c:pt>
                <c:pt idx="9">
                  <c:v>3.5</c:v>
                </c:pt>
                <c:pt idx="10">
                  <c:v>1.5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B-4433-8077-B738D2DAC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73683120"/>
        <c:axId val="973675200"/>
      </c:barChart>
      <c:catAx>
        <c:axId val="97368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3675200"/>
        <c:crosses val="autoZero"/>
        <c:auto val="1"/>
        <c:lblAlgn val="ctr"/>
        <c:lblOffset val="100"/>
        <c:noMultiLvlLbl val="0"/>
      </c:catAx>
      <c:valAx>
        <c:axId val="97367520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368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25508530183711E-2"/>
          <c:y val="5.0925925925925923E-2"/>
          <c:w val="0.91252919947506561"/>
          <c:h val="0.75562736949547971"/>
        </c:manualLayout>
      </c:layout>
      <c:lineChart>
        <c:grouping val="standard"/>
        <c:varyColors val="0"/>
        <c:ser>
          <c:idx val="0"/>
          <c:order val="0"/>
          <c:tx>
            <c:strRef>
              <c:f>Nezam!$B$1</c:f>
              <c:strCache>
                <c:ptCount val="1"/>
                <c:pt idx="0">
                  <c:v>Nezaměstnanost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Nezam!$A$15:$A$36</c:f>
              <c:strCache>
                <c:ptCount val="22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  <c:pt idx="18">
                  <c:v>2023/07</c:v>
                </c:pt>
                <c:pt idx="19">
                  <c:v>2023/08</c:v>
                </c:pt>
                <c:pt idx="20">
                  <c:v>2023/09</c:v>
                </c:pt>
                <c:pt idx="21">
                  <c:v>2023/10</c:v>
                </c:pt>
              </c:strCache>
            </c:strRef>
          </c:cat>
          <c:val>
            <c:numRef>
              <c:f>Nezam!$B$15:$B$36</c:f>
              <c:numCache>
                <c:formatCode>#,##0</c:formatCode>
                <c:ptCount val="22"/>
                <c:pt idx="0">
                  <c:v>267067</c:v>
                </c:pt>
                <c:pt idx="1">
                  <c:v>263433</c:v>
                </c:pt>
                <c:pt idx="2">
                  <c:v>252873</c:v>
                </c:pt>
                <c:pt idx="3">
                  <c:v>243658</c:v>
                </c:pt>
                <c:pt idx="4">
                  <c:v>235468</c:v>
                </c:pt>
                <c:pt idx="5">
                  <c:v>231309</c:v>
                </c:pt>
                <c:pt idx="6">
                  <c:v>240706</c:v>
                </c:pt>
                <c:pt idx="7">
                  <c:v>251753</c:v>
                </c:pt>
                <c:pt idx="8">
                  <c:v>256380</c:v>
                </c:pt>
                <c:pt idx="9">
                  <c:v>256000</c:v>
                </c:pt>
                <c:pt idx="10">
                  <c:v>271803</c:v>
                </c:pt>
                <c:pt idx="11">
                  <c:v>271803</c:v>
                </c:pt>
                <c:pt idx="12">
                  <c:v>283053</c:v>
                </c:pt>
                <c:pt idx="13">
                  <c:v>282508</c:v>
                </c:pt>
                <c:pt idx="14">
                  <c:v>273000</c:v>
                </c:pt>
                <c:pt idx="15">
                  <c:v>262000</c:v>
                </c:pt>
                <c:pt idx="16">
                  <c:v>254000</c:v>
                </c:pt>
                <c:pt idx="17">
                  <c:v>249000</c:v>
                </c:pt>
                <c:pt idx="18">
                  <c:v>258900</c:v>
                </c:pt>
                <c:pt idx="19">
                  <c:v>260803</c:v>
                </c:pt>
                <c:pt idx="20">
                  <c:v>263020</c:v>
                </c:pt>
                <c:pt idx="21">
                  <c:v>260600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1F-422D-BACD-A175BF3EC7E2}"/>
            </c:ext>
          </c:extLst>
        </c:ser>
        <c:ser>
          <c:idx val="1"/>
          <c:order val="1"/>
          <c:tx>
            <c:v>Volná místa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Nezam!$A$15:$A$36</c:f>
              <c:strCache>
                <c:ptCount val="22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  <c:pt idx="18">
                  <c:v>2023/07</c:v>
                </c:pt>
                <c:pt idx="19">
                  <c:v>2023/08</c:v>
                </c:pt>
                <c:pt idx="20">
                  <c:v>2023/09</c:v>
                </c:pt>
                <c:pt idx="21">
                  <c:v>2023/10</c:v>
                </c:pt>
              </c:strCache>
            </c:strRef>
          </c:cat>
          <c:val>
            <c:numRef>
              <c:f>Nezam!$D$15:$D$36</c:f>
              <c:numCache>
                <c:formatCode>#,##0</c:formatCode>
                <c:ptCount val="22"/>
                <c:pt idx="0">
                  <c:v>343200</c:v>
                </c:pt>
                <c:pt idx="1">
                  <c:v>343800</c:v>
                </c:pt>
                <c:pt idx="2">
                  <c:v>344000</c:v>
                </c:pt>
                <c:pt idx="3">
                  <c:v>344350</c:v>
                </c:pt>
                <c:pt idx="4">
                  <c:v>337331</c:v>
                </c:pt>
                <c:pt idx="5">
                  <c:v>319000</c:v>
                </c:pt>
                <c:pt idx="6">
                  <c:v>313000</c:v>
                </c:pt>
                <c:pt idx="7">
                  <c:v>302000</c:v>
                </c:pt>
                <c:pt idx="8">
                  <c:v>293500</c:v>
                </c:pt>
                <c:pt idx="9">
                  <c:v>293000</c:v>
                </c:pt>
                <c:pt idx="10">
                  <c:v>290000</c:v>
                </c:pt>
                <c:pt idx="11">
                  <c:v>288647</c:v>
                </c:pt>
                <c:pt idx="12">
                  <c:v>281142</c:v>
                </c:pt>
                <c:pt idx="13">
                  <c:v>283097</c:v>
                </c:pt>
                <c:pt idx="14">
                  <c:v>284000</c:v>
                </c:pt>
                <c:pt idx="15">
                  <c:v>285000</c:v>
                </c:pt>
                <c:pt idx="16">
                  <c:v>285700</c:v>
                </c:pt>
                <c:pt idx="17">
                  <c:v>286700</c:v>
                </c:pt>
                <c:pt idx="18">
                  <c:v>285600</c:v>
                </c:pt>
                <c:pt idx="19">
                  <c:v>281207</c:v>
                </c:pt>
                <c:pt idx="20">
                  <c:v>281995</c:v>
                </c:pt>
                <c:pt idx="21">
                  <c:v>280500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1F-422D-BACD-A175BF3EC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8521280"/>
        <c:axId val="678522000"/>
      </c:lineChart>
      <c:catAx>
        <c:axId val="6785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8522000"/>
        <c:crosses val="autoZero"/>
        <c:auto val="1"/>
        <c:lblAlgn val="ctr"/>
        <c:lblOffset val="100"/>
        <c:noMultiLvlLbl val="0"/>
      </c:catAx>
      <c:valAx>
        <c:axId val="678522000"/>
        <c:scaling>
          <c:orientation val="minMax"/>
          <c:min val="2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852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281897965879272"/>
          <c:y val="3.7814852853800651E-2"/>
          <c:w val="0.48456979986876642"/>
          <c:h val="9.4921048024842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800" b="1"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IFO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7456036745406825E-2"/>
          <c:y val="0.17106481481481484"/>
          <c:w val="0.87809951881014869"/>
          <c:h val="0.74468394575678032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00B0F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IFO!$B$2:$B$11</c:f>
              <c:numCache>
                <c:formatCode>General</c:formatCode>
                <c:ptCount val="10"/>
                <c:pt idx="0">
                  <c:v>90.2</c:v>
                </c:pt>
                <c:pt idx="1">
                  <c:v>91.1</c:v>
                </c:pt>
                <c:pt idx="2">
                  <c:v>93.3</c:v>
                </c:pt>
                <c:pt idx="3">
                  <c:v>93.6</c:v>
                </c:pt>
                <c:pt idx="4">
                  <c:v>91.7</c:v>
                </c:pt>
                <c:pt idx="5">
                  <c:v>88.5</c:v>
                </c:pt>
                <c:pt idx="6">
                  <c:v>87.3</c:v>
                </c:pt>
                <c:pt idx="7">
                  <c:v>85.7</c:v>
                </c:pt>
                <c:pt idx="8">
                  <c:v>85.8</c:v>
                </c:pt>
                <c:pt idx="9">
                  <c:v>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4-42FE-B031-400FE68C4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Změna zadlužování ČR dle premiérů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9"/>
              <c:layout>
                <c:manualLayout>
                  <c:x val="-1.0416666666666667E-3"/>
                  <c:y val="0.165849995375442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25-4956-8D7F-92BA6AA45209}"/>
                </c:ext>
              </c:extLst>
            </c:dLbl>
            <c:dLbl>
              <c:idx val="10"/>
              <c:layout>
                <c:manualLayout>
                  <c:x val="-7.4089566929133859E-4"/>
                  <c:y val="0.171646552901434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25-4956-8D7F-92BA6AA45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Dluh!$F$72:$F$84</c:f>
              <c:strCache>
                <c:ptCount val="13"/>
                <c:pt idx="0">
                  <c:v>Klaus</c:v>
                </c:pt>
                <c:pt idx="1">
                  <c:v>Tošovský</c:v>
                </c:pt>
                <c:pt idx="2">
                  <c:v>Zeman</c:v>
                </c:pt>
                <c:pt idx="3">
                  <c:v>Špidla</c:v>
                </c:pt>
                <c:pt idx="4">
                  <c:v>Gross</c:v>
                </c:pt>
                <c:pt idx="5">
                  <c:v>Paroubek</c:v>
                </c:pt>
                <c:pt idx="6">
                  <c:v>Topolánek</c:v>
                </c:pt>
                <c:pt idx="7">
                  <c:v>Fischer</c:v>
                </c:pt>
                <c:pt idx="8">
                  <c:v>Nečas</c:v>
                </c:pt>
                <c:pt idx="9">
                  <c:v>Rusnok</c:v>
                </c:pt>
                <c:pt idx="10">
                  <c:v>Sobotka</c:v>
                </c:pt>
                <c:pt idx="11">
                  <c:v>Babiš</c:v>
                </c:pt>
                <c:pt idx="12">
                  <c:v>Fiala</c:v>
                </c:pt>
              </c:strCache>
            </c:strRef>
          </c:cat>
          <c:val>
            <c:numRef>
              <c:f>Dluh!$B$72:$B$84</c:f>
              <c:numCache>
                <c:formatCode>#\ ##0.0</c:formatCode>
                <c:ptCount val="13"/>
                <c:pt idx="0">
                  <c:v>14.299999999999983</c:v>
                </c:pt>
                <c:pt idx="1">
                  <c:v>21.599999999999994</c:v>
                </c:pt>
                <c:pt idx="2">
                  <c:v>201.2</c:v>
                </c:pt>
                <c:pt idx="3">
                  <c:v>197</c:v>
                </c:pt>
                <c:pt idx="4">
                  <c:v>98.300000000000068</c:v>
                </c:pt>
                <c:pt idx="5">
                  <c:v>111.29999999999995</c:v>
                </c:pt>
                <c:pt idx="6">
                  <c:v>375.70000000000005</c:v>
                </c:pt>
                <c:pt idx="7">
                  <c:v>165.89999999999986</c:v>
                </c:pt>
                <c:pt idx="8">
                  <c:v>339.20000000000005</c:v>
                </c:pt>
                <c:pt idx="9">
                  <c:v>-19.599999999999909</c:v>
                </c:pt>
                <c:pt idx="10">
                  <c:v>-39</c:v>
                </c:pt>
                <c:pt idx="11">
                  <c:v>840.99999999999977</c:v>
                </c:pt>
                <c:pt idx="12">
                  <c:v>729.30000000000018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25-4956-8D7F-92BA6AA45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48358448"/>
        <c:axId val="948358808"/>
      </c:barChart>
      <c:catAx>
        <c:axId val="948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808"/>
        <c:crosses val="autoZero"/>
        <c:auto val="1"/>
        <c:lblAlgn val="ctr"/>
        <c:lblOffset val="100"/>
        <c:noMultiLvlLbl val="0"/>
      </c:catAx>
      <c:valAx>
        <c:axId val="94835880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Průměrná změna zadlužování ČR dle premiérů (mld.Kč/rok)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9"/>
              <c:layout>
                <c:manualLayout>
                  <c:x val="-2.5233759842519686E-3"/>
                  <c:y val="0.168573308922792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5F-461B-A61D-7557FD191BEE}"/>
                </c:ext>
              </c:extLst>
            </c:dLbl>
            <c:dLbl>
              <c:idx val="10"/>
              <c:layout>
                <c:manualLayout>
                  <c:x val="4.1666666666666666E-3"/>
                  <c:y val="0.170868558717358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5F-461B-A61D-7557FD191B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Dluh!$F$72:$F$84</c:f>
              <c:strCache>
                <c:ptCount val="13"/>
                <c:pt idx="0">
                  <c:v>Klaus</c:v>
                </c:pt>
                <c:pt idx="1">
                  <c:v>Tošovský</c:v>
                </c:pt>
                <c:pt idx="2">
                  <c:v>Zeman</c:v>
                </c:pt>
                <c:pt idx="3">
                  <c:v>Špidla</c:v>
                </c:pt>
                <c:pt idx="4">
                  <c:v>Gross</c:v>
                </c:pt>
                <c:pt idx="5">
                  <c:v>Paroubek</c:v>
                </c:pt>
                <c:pt idx="6">
                  <c:v>Topolánek</c:v>
                </c:pt>
                <c:pt idx="7">
                  <c:v>Fischer</c:v>
                </c:pt>
                <c:pt idx="8">
                  <c:v>Nečas</c:v>
                </c:pt>
                <c:pt idx="9">
                  <c:v>Rusnok</c:v>
                </c:pt>
                <c:pt idx="10">
                  <c:v>Sobotka</c:v>
                </c:pt>
                <c:pt idx="11">
                  <c:v>Babiš</c:v>
                </c:pt>
                <c:pt idx="12">
                  <c:v>Fiala</c:v>
                </c:pt>
              </c:strCache>
            </c:strRef>
          </c:cat>
          <c:val>
            <c:numRef>
              <c:f>Dluh!$C$72:$C$84</c:f>
              <c:numCache>
                <c:formatCode>#\ ##0.0</c:formatCode>
                <c:ptCount val="13"/>
                <c:pt idx="0" formatCode="0.0">
                  <c:v>3.5749999999999957</c:v>
                </c:pt>
                <c:pt idx="1">
                  <c:v>21.599999999999994</c:v>
                </c:pt>
                <c:pt idx="2" formatCode="General">
                  <c:v>50.3</c:v>
                </c:pt>
                <c:pt idx="3" formatCode="General">
                  <c:v>98.5</c:v>
                </c:pt>
                <c:pt idx="4">
                  <c:v>98.300000000000068</c:v>
                </c:pt>
                <c:pt idx="5">
                  <c:v>111.29999999999995</c:v>
                </c:pt>
                <c:pt idx="6" formatCode="0.0">
                  <c:v>125.23333333333335</c:v>
                </c:pt>
                <c:pt idx="7">
                  <c:v>165.89999999999986</c:v>
                </c:pt>
                <c:pt idx="8" formatCode="0.0">
                  <c:v>113.06666666666668</c:v>
                </c:pt>
                <c:pt idx="9">
                  <c:v>-19.599999999999909</c:v>
                </c:pt>
                <c:pt idx="10" formatCode="0.0">
                  <c:v>-13</c:v>
                </c:pt>
                <c:pt idx="11" formatCode="0.0">
                  <c:v>210.24999999999994</c:v>
                </c:pt>
                <c:pt idx="12" formatCode="General">
                  <c:v>364.65000000000009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5F-461B-A61D-7557FD191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48358448"/>
        <c:axId val="948358808"/>
      </c:barChart>
      <c:catAx>
        <c:axId val="948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808"/>
        <c:crosses val="autoZero"/>
        <c:auto val="1"/>
        <c:lblAlgn val="ctr"/>
        <c:lblOffset val="100"/>
        <c:noMultiLvlLbl val="0"/>
      </c:catAx>
      <c:valAx>
        <c:axId val="94835880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Vývoj zadlužování ČR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CF-40A9-BC8C-FA5269BF394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CF-40A9-BC8C-FA5269BF394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CF-40A9-BC8C-FA5269BF394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CF-40A9-BC8C-FA5269BF394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CF-40A9-BC8C-FA5269BF394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CF-40A9-BC8C-FA5269BF394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C8CF-40A9-BC8C-FA5269BF394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C8CF-40A9-BC8C-FA5269BF3942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C8CF-40A9-BC8C-FA5269BF3942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C8CF-40A9-BC8C-FA5269BF394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C8CF-40A9-BC8C-FA5269BF3942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C8CF-40A9-BC8C-FA5269BF394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C8CF-40A9-BC8C-FA5269BF394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C8CF-40A9-BC8C-FA5269BF394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C8CF-40A9-BC8C-FA5269BF394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C8CF-40A9-BC8C-FA5269BF394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C8CF-40A9-BC8C-FA5269BF3942}"/>
              </c:ext>
            </c:extLst>
          </c:dPt>
          <c:dPt>
            <c:idx val="17"/>
            <c:invertIfNegative val="0"/>
            <c:bubble3D val="0"/>
            <c:spPr>
              <a:solidFill>
                <a:srgbClr val="7030A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3-C8CF-40A9-BC8C-FA5269BF3942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5-C8CF-40A9-BC8C-FA5269BF3942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C8CF-40A9-BC8C-FA5269BF3942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9-C8CF-40A9-BC8C-FA5269BF394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B-C8CF-40A9-BC8C-FA5269BF3942}"/>
              </c:ext>
            </c:extLst>
          </c:dPt>
          <c:dPt>
            <c:idx val="22"/>
            <c:invertIfNegative val="0"/>
            <c:bubble3D val="0"/>
            <c:spPr>
              <a:solidFill>
                <a:srgbClr val="FF99FF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D-C8CF-40A9-BC8C-FA5269BF3942}"/>
              </c:ext>
            </c:extLst>
          </c:dPt>
          <c:dPt>
            <c:idx val="23"/>
            <c:invertIfNegative val="0"/>
            <c:bubble3D val="0"/>
            <c:spPr>
              <a:solidFill>
                <a:srgbClr val="FF99FF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F-C8CF-40A9-BC8C-FA5269BF3942}"/>
              </c:ext>
            </c:extLst>
          </c:dPt>
          <c:dPt>
            <c:idx val="24"/>
            <c:invertIfNegative val="0"/>
            <c:bubble3D val="0"/>
            <c:spPr>
              <a:solidFill>
                <a:srgbClr val="FF99FF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1-C8CF-40A9-BC8C-FA5269BF3942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3-C8CF-40A9-BC8C-FA5269BF3942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5-C8CF-40A9-BC8C-FA5269BF3942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7-C8CF-40A9-BC8C-FA5269BF3942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9-C8CF-40A9-BC8C-FA5269BF3942}"/>
              </c:ext>
            </c:extLst>
          </c:dPt>
          <c:dPt>
            <c:idx val="29"/>
            <c:invertIfNegative val="0"/>
            <c:bubble3D val="0"/>
            <c:spPr>
              <a:solidFill>
                <a:srgbClr val="66FFFF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B-C8CF-40A9-BC8C-FA5269BF3942}"/>
              </c:ext>
            </c:extLst>
          </c:dPt>
          <c:dPt>
            <c:idx val="30"/>
            <c:invertIfNegative val="0"/>
            <c:bubble3D val="0"/>
            <c:spPr>
              <a:solidFill>
                <a:srgbClr val="66FFFF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D-C8CF-40A9-BC8C-FA5269BF39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Dluh!$A$4:$A$34</c:f>
              <c:strCach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 odh.</c:v>
                </c:pt>
              </c:strCache>
            </c:strRef>
          </c:cat>
          <c:val>
            <c:numRef>
              <c:f>Dluh!$B$4:$B$34</c:f>
              <c:numCache>
                <c:formatCode>General</c:formatCode>
                <c:ptCount val="31"/>
                <c:pt idx="0">
                  <c:v>158.80000000000001</c:v>
                </c:pt>
                <c:pt idx="1">
                  <c:v>157.30000000000001</c:v>
                </c:pt>
                <c:pt idx="2">
                  <c:v>154.4</c:v>
                </c:pt>
                <c:pt idx="3">
                  <c:v>155.19999999999999</c:v>
                </c:pt>
                <c:pt idx="4">
                  <c:v>173.1</c:v>
                </c:pt>
                <c:pt idx="5">
                  <c:v>194.7</c:v>
                </c:pt>
                <c:pt idx="6">
                  <c:v>228.4</c:v>
                </c:pt>
                <c:pt idx="7">
                  <c:v>289.3</c:v>
                </c:pt>
                <c:pt idx="8">
                  <c:v>345</c:v>
                </c:pt>
                <c:pt idx="9">
                  <c:v>395.9</c:v>
                </c:pt>
                <c:pt idx="10">
                  <c:v>493.2</c:v>
                </c:pt>
                <c:pt idx="11">
                  <c:v>592.9</c:v>
                </c:pt>
                <c:pt idx="12">
                  <c:v>691.2</c:v>
                </c:pt>
                <c:pt idx="13">
                  <c:v>802.5</c:v>
                </c:pt>
                <c:pt idx="14">
                  <c:v>892.3</c:v>
                </c:pt>
                <c:pt idx="15">
                  <c:v>999.8</c:v>
                </c:pt>
                <c:pt idx="16">
                  <c:v>1178.2</c:v>
                </c:pt>
                <c:pt idx="17">
                  <c:v>1344.1</c:v>
                </c:pt>
                <c:pt idx="18">
                  <c:v>1499.4</c:v>
                </c:pt>
                <c:pt idx="19">
                  <c:v>1667.6</c:v>
                </c:pt>
                <c:pt idx="20">
                  <c:v>1683.3</c:v>
                </c:pt>
                <c:pt idx="21">
                  <c:v>1663.7</c:v>
                </c:pt>
                <c:pt idx="22">
                  <c:v>1673</c:v>
                </c:pt>
                <c:pt idx="23">
                  <c:v>1613.4</c:v>
                </c:pt>
                <c:pt idx="24">
                  <c:v>1624.7</c:v>
                </c:pt>
                <c:pt idx="25">
                  <c:v>1622</c:v>
                </c:pt>
                <c:pt idx="26">
                  <c:v>1640.2</c:v>
                </c:pt>
                <c:pt idx="27">
                  <c:v>2049.6999999999998</c:v>
                </c:pt>
                <c:pt idx="28">
                  <c:v>2465.6999999999998</c:v>
                </c:pt>
                <c:pt idx="29">
                  <c:v>2894.8</c:v>
                </c:pt>
                <c:pt idx="30">
                  <c:v>3195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C8CF-40A9-BC8C-FA5269BF3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48358448"/>
        <c:axId val="948358808"/>
      </c:barChart>
      <c:catAx>
        <c:axId val="948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808"/>
        <c:crosses val="autoZero"/>
        <c:auto val="1"/>
        <c:lblAlgn val="ctr"/>
        <c:lblOffset val="100"/>
        <c:noMultiLvlLbl val="0"/>
      </c:catAx>
      <c:valAx>
        <c:axId val="948358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Vývoj zadlužování ČR k HDP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Dluh!$A$38:$A$68</c:f>
              <c:strCach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 odh.</c:v>
                </c:pt>
              </c:strCache>
            </c:strRef>
          </c:cat>
          <c:val>
            <c:numRef>
              <c:f>Dluh!$C$38:$C$68</c:f>
              <c:numCache>
                <c:formatCode>0.0</c:formatCode>
                <c:ptCount val="31"/>
                <c:pt idx="0">
                  <c:v>13.2</c:v>
                </c:pt>
                <c:pt idx="1">
                  <c:v>11.4</c:v>
                </c:pt>
                <c:pt idx="2">
                  <c:v>9.6999999999999993</c:v>
                </c:pt>
                <c:pt idx="3">
                  <c:v>8.5</c:v>
                </c:pt>
                <c:pt idx="4">
                  <c:v>8.8000000000000007</c:v>
                </c:pt>
                <c:pt idx="5">
                  <c:v>9</c:v>
                </c:pt>
                <c:pt idx="6">
                  <c:v>10.1</c:v>
                </c:pt>
                <c:pt idx="7">
                  <c:v>12.1</c:v>
                </c:pt>
                <c:pt idx="8">
                  <c:v>13.4</c:v>
                </c:pt>
                <c:pt idx="9">
                  <c:v>14.7</c:v>
                </c:pt>
                <c:pt idx="10">
                  <c:v>17.5</c:v>
                </c:pt>
                <c:pt idx="11">
                  <c:v>19.3</c:v>
                </c:pt>
                <c:pt idx="12">
                  <c:v>21</c:v>
                </c:pt>
                <c:pt idx="13">
                  <c:v>22.7</c:v>
                </c:pt>
                <c:pt idx="14">
                  <c:v>23.1</c:v>
                </c:pt>
                <c:pt idx="15">
                  <c:v>24.7</c:v>
                </c:pt>
                <c:pt idx="16">
                  <c:v>29.8</c:v>
                </c:pt>
                <c:pt idx="17">
                  <c:v>33.700000000000003</c:v>
                </c:pt>
                <c:pt idx="18">
                  <c:v>36.9</c:v>
                </c:pt>
                <c:pt idx="19">
                  <c:v>40.799999999999997</c:v>
                </c:pt>
                <c:pt idx="20">
                  <c:v>40.6</c:v>
                </c:pt>
                <c:pt idx="21">
                  <c:v>38.299999999999997</c:v>
                </c:pt>
                <c:pt idx="22">
                  <c:v>36.200000000000003</c:v>
                </c:pt>
                <c:pt idx="23">
                  <c:v>33.6</c:v>
                </c:pt>
                <c:pt idx="24">
                  <c:v>31.8</c:v>
                </c:pt>
                <c:pt idx="25">
                  <c:v>30</c:v>
                </c:pt>
                <c:pt idx="26">
                  <c:v>28.3</c:v>
                </c:pt>
                <c:pt idx="27">
                  <c:v>35.9</c:v>
                </c:pt>
                <c:pt idx="28">
                  <c:v>40.400000000000006</c:v>
                </c:pt>
                <c:pt idx="29">
                  <c:v>42.9</c:v>
                </c:pt>
                <c:pt idx="3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C-4834-B195-FA8BB2C4E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48358448"/>
        <c:axId val="948358808"/>
      </c:barChart>
      <c:catAx>
        <c:axId val="948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808"/>
        <c:crosses val="autoZero"/>
        <c:auto val="1"/>
        <c:lblAlgn val="ctr"/>
        <c:lblOffset val="100"/>
        <c:noMultiLvlLbl val="0"/>
      </c:catAx>
      <c:valAx>
        <c:axId val="94835880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/>
              <a:t>Změna</a:t>
            </a:r>
            <a:r>
              <a:rPr lang="cs-CZ" sz="2800" baseline="0"/>
              <a:t> přeshraničního exportu</a:t>
            </a:r>
            <a:r>
              <a:rPr lang="cs-CZ" sz="2800"/>
              <a:t> 2023/2022 dle komodit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7622785433070866E-2"/>
          <c:y val="0.15228783895514927"/>
          <c:w val="0.89591404199475078"/>
          <c:h val="0.7984126601016927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52F-4D03-B059-EE9FE972C545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52F-4D03-B059-EE9FE972C545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52F-4D03-B059-EE9FE972C545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52F-4D03-B059-EE9FE972C5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(ZO!$X$3:$X$6,ZO!$X$11:$X$12)</c:f>
              <c:strCache>
                <c:ptCount val="6"/>
                <c:pt idx="0">
                  <c:v>Hnojiva umělá</c:v>
                </c:pt>
                <c:pt idx="1">
                  <c:v>Plastické hmoty v prvotní formě</c:v>
                </c:pt>
                <c:pt idx="2">
                  <c:v>Železo, ocel</c:v>
                </c:pt>
                <c:pt idx="3">
                  <c:v>Rudy</c:v>
                </c:pt>
                <c:pt idx="4">
                  <c:v>Léčiva a farmaceutické výrobky</c:v>
                </c:pt>
                <c:pt idx="5">
                  <c:v>Silniční vozidla</c:v>
                </c:pt>
              </c:strCache>
            </c:strRef>
          </c:cat>
          <c:val>
            <c:numRef>
              <c:f>(ZO!$AA$3:$AA$6,ZO!$AA$11:$AA$12)</c:f>
              <c:numCache>
                <c:formatCode>0.0</c:formatCode>
                <c:ptCount val="6"/>
                <c:pt idx="0">
                  <c:v>-40.030272822777633</c:v>
                </c:pt>
                <c:pt idx="1">
                  <c:v>-29.384967805660068</c:v>
                </c:pt>
                <c:pt idx="2">
                  <c:v>-20.604955773768381</c:v>
                </c:pt>
                <c:pt idx="3">
                  <c:v>-18.808123053635455</c:v>
                </c:pt>
                <c:pt idx="4">
                  <c:v>4.2543115182859736</c:v>
                </c:pt>
                <c:pt idx="5">
                  <c:v>16.423082788735655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F-4D03-B059-EE9FE972C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-45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Změna přeshraničního exportu do SRN 2023/2022 dle měsíců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699781277340333E-2"/>
          <c:y val="0.31776608978565185"/>
          <c:w val="0.89591404199475078"/>
          <c:h val="0.6530092592592592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5"/>
              <c:layout>
                <c:manualLayout>
                  <c:x val="-1.5277601289623992E-16"/>
                  <c:y val="0.18162613006707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80-4C92-9E83-00AD82252D32}"/>
                </c:ext>
              </c:extLst>
            </c:dLbl>
            <c:dLbl>
              <c:idx val="6"/>
              <c:layout>
                <c:manualLayout>
                  <c:x val="-1.0416666666666667E-3"/>
                  <c:y val="0.15295858850976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80-4C92-9E83-00AD82252D32}"/>
                </c:ext>
              </c:extLst>
            </c:dLbl>
            <c:dLbl>
              <c:idx val="7"/>
              <c:layout>
                <c:manualLayout>
                  <c:x val="0"/>
                  <c:y val="0.23573869932925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80-4C92-9E83-00AD82252D32}"/>
                </c:ext>
              </c:extLst>
            </c:dLbl>
            <c:dLbl>
              <c:idx val="8"/>
              <c:layout>
                <c:manualLayout>
                  <c:x val="-5.5555555555555558E-3"/>
                  <c:y val="0.31024531024531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80-4C92-9E83-00AD82252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EXP!$L$30:$L$38</c:f>
              <c:numCache>
                <c:formatCode>#\ ##0.0_ ;[Red]\-#\ ##0.0\ </c:formatCode>
                <c:ptCount val="9"/>
                <c:pt idx="0">
                  <c:v>17.817431892166596</c:v>
                </c:pt>
                <c:pt idx="1">
                  <c:v>12.880554702153745</c:v>
                </c:pt>
                <c:pt idx="2">
                  <c:v>3.317825914395911</c:v>
                </c:pt>
                <c:pt idx="3">
                  <c:v>5.229215859442121</c:v>
                </c:pt>
                <c:pt idx="4">
                  <c:v>2.0986937893757442</c:v>
                </c:pt>
                <c:pt idx="5">
                  <c:v>-3.0108395014853357</c:v>
                </c:pt>
                <c:pt idx="6">
                  <c:v>-1.8535043513723224</c:v>
                </c:pt>
                <c:pt idx="7">
                  <c:v>-6.3018567886163055</c:v>
                </c:pt>
                <c:pt idx="8">
                  <c:v>-12.679238308575037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80-4C92-9E83-00AD82252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-15"/>
        </c:scaling>
        <c:delete val="0"/>
        <c:axPos val="l"/>
        <c:numFmt formatCode="#\ ##0.0_ ;[Red]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Změna přeshraničního exportu silničních vozidel 2023/2022 dle měsíců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699781277340333E-2"/>
          <c:y val="0.31776608978565185"/>
          <c:w val="0.89591404199475078"/>
          <c:h val="0.6530092592592592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8"/>
              <c:layout>
                <c:manualLayout>
                  <c:x val="-5.208333333333333E-3"/>
                  <c:y val="0.17157305336832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68-4BA6-B4DB-8B45AAA8A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EXP!$L$8:$L$16</c:f>
              <c:numCache>
                <c:formatCode>#\ ##0.0_ ;[Red]\-#\ ##0.0\ </c:formatCode>
                <c:ptCount val="9"/>
                <c:pt idx="0">
                  <c:v>22.476312202115764</c:v>
                </c:pt>
                <c:pt idx="1">
                  <c:v>30.799692302621025</c:v>
                </c:pt>
                <c:pt idx="2">
                  <c:v>35.724130638752541</c:v>
                </c:pt>
                <c:pt idx="3">
                  <c:v>21.897221214162442</c:v>
                </c:pt>
                <c:pt idx="4">
                  <c:v>11.177224326889615</c:v>
                </c:pt>
                <c:pt idx="5">
                  <c:v>19.501519900911404</c:v>
                </c:pt>
                <c:pt idx="6">
                  <c:v>9.2592229646658382</c:v>
                </c:pt>
                <c:pt idx="7">
                  <c:v>4.4244175046953842</c:v>
                </c:pt>
                <c:pt idx="8">
                  <c:v>-2.3264077810419224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8-4BA6-B4DB-8B45AAA8A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-5"/>
        </c:scaling>
        <c:delete val="0"/>
        <c:axPos val="l"/>
        <c:numFmt formatCode="#\ ##0.0_ ;[Red]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Ceny elektřiny pro domácnosti €/kWh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41275" cap="flat" cmpd="sng" algn="ctr">
              <a:solidFill>
                <a:srgbClr val="00B0F0"/>
              </a:solidFill>
              <a:miter lim="800000"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41275" cap="flat" cmpd="sng" algn="ctr">
                <a:solidFill>
                  <a:srgbClr val="FF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CF-4FC3-B48D-6D7D090B3E7B}"/>
              </c:ext>
            </c:extLst>
          </c:dPt>
          <c:dPt>
            <c:idx val="10"/>
            <c:invertIfNegative val="0"/>
            <c:bubble3D val="0"/>
            <c:spPr>
              <a:noFill/>
              <a:ln w="41275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CF-4FC3-B48D-6D7D090B3E7B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Ener!$N$3:$N$30</c:f>
              <c:strCache>
                <c:ptCount val="28"/>
                <c:pt idx="0">
                  <c:v>DK</c:v>
                </c:pt>
                <c:pt idx="1">
                  <c:v>B</c:v>
                </c:pt>
                <c:pt idx="2">
                  <c:v>IRL</c:v>
                </c:pt>
                <c:pt idx="3">
                  <c:v>CZ</c:v>
                </c:pt>
                <c:pt idx="4">
                  <c:v>I</c:v>
                </c:pt>
                <c:pt idx="5">
                  <c:v>RO</c:v>
                </c:pt>
                <c:pt idx="6">
                  <c:v>DK</c:v>
                </c:pt>
                <c:pt idx="7">
                  <c:v>E</c:v>
                </c:pt>
                <c:pt idx="8">
                  <c:v>CY</c:v>
                </c:pt>
                <c:pt idx="9">
                  <c:v>LV</c:v>
                </c:pt>
                <c:pt idx="10">
                  <c:v>EU</c:v>
                </c:pt>
                <c:pt idx="11">
                  <c:v>S</c:v>
                </c:pt>
                <c:pt idx="12">
                  <c:v>EST</c:v>
                </c:pt>
                <c:pt idx="13">
                  <c:v>GR</c:v>
                </c:pt>
                <c:pt idx="14">
                  <c:v>LT</c:v>
                </c:pt>
                <c:pt idx="15">
                  <c:v>A</c:v>
                </c:pt>
                <c:pt idx="16">
                  <c:v>FIN</c:v>
                </c:pt>
                <c:pt idx="17">
                  <c:v>P </c:v>
                </c:pt>
                <c:pt idx="18">
                  <c:v>F </c:v>
                </c:pt>
                <c:pt idx="19">
                  <c:v>L</c:v>
                </c:pt>
                <c:pt idx="20">
                  <c:v>SLO</c:v>
                </c:pt>
                <c:pt idx="21">
                  <c:v>SK</c:v>
                </c:pt>
                <c:pt idx="22">
                  <c:v>PL</c:v>
                </c:pt>
                <c:pt idx="23">
                  <c:v>HR</c:v>
                </c:pt>
                <c:pt idx="24">
                  <c:v>NL</c:v>
                </c:pt>
                <c:pt idx="25">
                  <c:v>M</c:v>
                </c:pt>
                <c:pt idx="26">
                  <c:v>BG</c:v>
                </c:pt>
                <c:pt idx="27">
                  <c:v>H </c:v>
                </c:pt>
              </c:strCache>
            </c:strRef>
          </c:cat>
          <c:val>
            <c:numRef>
              <c:f>Ener!$S$3:$S$30</c:f>
              <c:numCache>
                <c:formatCode>General</c:formatCode>
                <c:ptCount val="28"/>
                <c:pt idx="0">
                  <c:v>0.58709999999999996</c:v>
                </c:pt>
                <c:pt idx="1">
                  <c:v>0.44890000000000002</c:v>
                </c:pt>
                <c:pt idx="2">
                  <c:v>0.4199</c:v>
                </c:pt>
                <c:pt idx="3">
                  <c:v>0.38440000000000002</c:v>
                </c:pt>
                <c:pt idx="4">
                  <c:v>0.36409999999999998</c:v>
                </c:pt>
                <c:pt idx="5">
                  <c:v>0.34110000000000001</c:v>
                </c:pt>
                <c:pt idx="6">
                  <c:v>0.3357</c:v>
                </c:pt>
                <c:pt idx="7">
                  <c:v>0.33500000000000002</c:v>
                </c:pt>
                <c:pt idx="8">
                  <c:v>0.3261</c:v>
                </c:pt>
                <c:pt idx="9">
                  <c:v>0.29920000000000002</c:v>
                </c:pt>
                <c:pt idx="10">
                  <c:v>0.28399999999999997</c:v>
                </c:pt>
                <c:pt idx="11">
                  <c:v>0.27400000000000002</c:v>
                </c:pt>
                <c:pt idx="12">
                  <c:v>0.26500000000000001</c:v>
                </c:pt>
                <c:pt idx="13">
                  <c:v>0.24379999999999999</c:v>
                </c:pt>
                <c:pt idx="14">
                  <c:v>0.2429</c:v>
                </c:pt>
                <c:pt idx="15">
                  <c:v>0.23699999999999999</c:v>
                </c:pt>
                <c:pt idx="16">
                  <c:v>0.2278</c:v>
                </c:pt>
                <c:pt idx="17">
                  <c:v>0.22220000000000001</c:v>
                </c:pt>
                <c:pt idx="18">
                  <c:v>0.22040000000000001</c:v>
                </c:pt>
                <c:pt idx="19">
                  <c:v>0.20419999999999999</c:v>
                </c:pt>
                <c:pt idx="20">
                  <c:v>0.1956</c:v>
                </c:pt>
                <c:pt idx="21">
                  <c:v>0.18840000000000001</c:v>
                </c:pt>
                <c:pt idx="22">
                  <c:v>0.16039999999999999</c:v>
                </c:pt>
                <c:pt idx="23">
                  <c:v>0.1479</c:v>
                </c:pt>
                <c:pt idx="24">
                  <c:v>0.13500000000000001</c:v>
                </c:pt>
                <c:pt idx="25">
                  <c:v>0.12770000000000001</c:v>
                </c:pt>
                <c:pt idx="26">
                  <c:v>0.1147</c:v>
                </c:pt>
                <c:pt idx="27">
                  <c:v>0.1084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CF-4FC3-B48D-6D7D090B3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008234880"/>
        <c:axId val="1008237040"/>
      </c:barChart>
      <c:catAx>
        <c:axId val="10082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8237040"/>
        <c:crosses val="autoZero"/>
        <c:auto val="1"/>
        <c:lblAlgn val="ctr"/>
        <c:lblOffset val="100"/>
        <c:noMultiLvlLbl val="0"/>
      </c:catAx>
      <c:valAx>
        <c:axId val="1008237040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82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Průměrná mzda 2023/1.Q (€/měs.)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47625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 w="47625" cap="flat" cmpd="sng" algn="ctr">
                <a:solidFill>
                  <a:srgbClr val="FF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28-4EB7-B322-D6DED23644D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7625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28-4EB7-B322-D6DED23644DD}"/>
              </c:ext>
            </c:extLst>
          </c:dPt>
          <c:dPt>
            <c:idx val="7"/>
            <c:invertIfNegative val="0"/>
            <c:bubble3D val="0"/>
            <c:spPr>
              <a:noFill/>
              <a:ln w="47625" cap="flat" cmpd="sng" algn="ctr">
                <a:solidFill>
                  <a:srgbClr val="FFC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28-4EB7-B322-D6DED23644DD}"/>
              </c:ext>
            </c:extLst>
          </c:dPt>
          <c:dPt>
            <c:idx val="8"/>
            <c:invertIfNegative val="0"/>
            <c:bubble3D val="0"/>
            <c:spPr>
              <a:noFill/>
              <a:ln w="47625" cap="flat" cmpd="sng" algn="ctr">
                <a:solidFill>
                  <a:srgbClr val="C0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28-4EB7-B322-D6DED23644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Mzda!$A$200:$A$211</c:f>
              <c:strCache>
                <c:ptCount val="12"/>
                <c:pt idx="0">
                  <c:v>CH</c:v>
                </c:pt>
                <c:pt idx="1">
                  <c:v>DK</c:v>
                </c:pt>
                <c:pt idx="2">
                  <c:v>A</c:v>
                </c:pt>
                <c:pt idx="3">
                  <c:v>D</c:v>
                </c:pt>
                <c:pt idx="4">
                  <c:v>CZ</c:v>
                </c:pt>
                <c:pt idx="5">
                  <c:v>LT</c:v>
                </c:pt>
                <c:pt idx="6">
                  <c:v>HU</c:v>
                </c:pt>
                <c:pt idx="7">
                  <c:v>PL</c:v>
                </c:pt>
                <c:pt idx="8">
                  <c:v>SK</c:v>
                </c:pt>
                <c:pt idx="9">
                  <c:v>UA</c:v>
                </c:pt>
                <c:pt idx="10">
                  <c:v>Kos</c:v>
                </c:pt>
                <c:pt idx="11">
                  <c:v>Mol</c:v>
                </c:pt>
              </c:strCache>
            </c:strRef>
          </c:cat>
          <c:val>
            <c:numRef>
              <c:f>Mzda!$B$200:$B$211</c:f>
              <c:numCache>
                <c:formatCode>#,##0</c:formatCode>
                <c:ptCount val="12"/>
                <c:pt idx="0">
                  <c:v>9599.4924790063287</c:v>
                </c:pt>
                <c:pt idx="1">
                  <c:v>5634.4847159384972</c:v>
                </c:pt>
                <c:pt idx="2">
                  <c:v>4497</c:v>
                </c:pt>
                <c:pt idx="3">
                  <c:v>4045</c:v>
                </c:pt>
                <c:pt idx="4">
                  <c:v>1683</c:v>
                </c:pt>
                <c:pt idx="5">
                  <c:v>1627.740029048899</c:v>
                </c:pt>
                <c:pt idx="6">
                  <c:v>1445</c:v>
                </c:pt>
                <c:pt idx="7">
                  <c:v>1439</c:v>
                </c:pt>
                <c:pt idx="8">
                  <c:v>1296</c:v>
                </c:pt>
                <c:pt idx="9">
                  <c:v>469</c:v>
                </c:pt>
                <c:pt idx="10">
                  <c:v>400</c:v>
                </c:pt>
                <c:pt idx="11">
                  <c:v>367.28492963154645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28-4EB7-B322-D6DED2364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558452056"/>
        <c:axId val="558448456"/>
      </c:barChart>
      <c:catAx>
        <c:axId val="55845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8448456"/>
        <c:crosses val="autoZero"/>
        <c:auto val="1"/>
        <c:lblAlgn val="ctr"/>
        <c:lblOffset val="100"/>
        <c:noMultiLvlLbl val="0"/>
      </c:catAx>
      <c:valAx>
        <c:axId val="55844845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8452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Množství MWh EE za Ø mzdu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508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50800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5-4003-8A6D-B421CCF69A5F}"/>
              </c:ext>
            </c:extLst>
          </c:dPt>
          <c:dPt>
            <c:idx val="1"/>
            <c:invertIfNegative val="0"/>
            <c:bubble3D val="0"/>
            <c:spPr>
              <a:noFill/>
              <a:ln w="50800" cap="flat" cmpd="sng" algn="ctr">
                <a:solidFill>
                  <a:srgbClr val="FFC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E5-4003-8A6D-B421CCF69A5F}"/>
              </c:ext>
            </c:extLst>
          </c:dPt>
          <c:dPt>
            <c:idx val="2"/>
            <c:invertIfNegative val="0"/>
            <c:bubble3D val="0"/>
            <c:spPr>
              <a:noFill/>
              <a:ln w="50800" cap="flat" cmpd="sng" algn="ctr">
                <a:solidFill>
                  <a:srgbClr val="C0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E5-4003-8A6D-B421CCF69A5F}"/>
              </c:ext>
            </c:extLst>
          </c:dPt>
          <c:dPt>
            <c:idx val="3"/>
            <c:invertIfNegative val="0"/>
            <c:bubble3D val="0"/>
            <c:spPr>
              <a:noFill/>
              <a:ln w="50800" cap="flat" cmpd="sng" algn="ctr">
                <a:solidFill>
                  <a:srgbClr val="FF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E5-4003-8A6D-B421CCF69A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Ener!$B$50:$B$53</c:f>
              <c:strCache>
                <c:ptCount val="4"/>
                <c:pt idx="0">
                  <c:v>HU</c:v>
                </c:pt>
                <c:pt idx="1">
                  <c:v>PL</c:v>
                </c:pt>
                <c:pt idx="2">
                  <c:v>SK</c:v>
                </c:pt>
                <c:pt idx="3">
                  <c:v>CZ</c:v>
                </c:pt>
              </c:strCache>
            </c:strRef>
          </c:cat>
          <c:val>
            <c:numRef>
              <c:f>Ener!$E$50:$E$53</c:f>
              <c:numCache>
                <c:formatCode>#\ ##0.0</c:formatCode>
                <c:ptCount val="4"/>
                <c:pt idx="0">
                  <c:v>13.136363636363637</c:v>
                </c:pt>
                <c:pt idx="1">
                  <c:v>8.9937500000000004</c:v>
                </c:pt>
                <c:pt idx="2">
                  <c:v>6.8210526315789473</c:v>
                </c:pt>
                <c:pt idx="3">
                  <c:v>4.4289473684210527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E5-4003-8A6D-B421CCF6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558381496"/>
        <c:axId val="558378616"/>
      </c:barChart>
      <c:catAx>
        <c:axId val="55838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8378616"/>
        <c:crosses val="autoZero"/>
        <c:auto val="1"/>
        <c:lblAlgn val="ctr"/>
        <c:lblOffset val="100"/>
        <c:noMultiLvlLbl val="0"/>
      </c:catAx>
      <c:valAx>
        <c:axId val="558378616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838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Míra inflace m/m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1344925634295707E-2"/>
          <c:y val="0.19432888597258677"/>
          <c:w val="0.89163692038495201"/>
          <c:h val="0.62021979477762912"/>
        </c:manualLayout>
      </c:layout>
      <c:barChart>
        <c:barDir val="col"/>
        <c:grouping val="clustered"/>
        <c:varyColors val="0"/>
        <c:ser>
          <c:idx val="0"/>
          <c:order val="0"/>
          <c:tx>
            <c:v>2022</c:v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Infl!$B$54:$M$54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Infl!$B$80:$M$80</c:f>
              <c:numCache>
                <c:formatCode>#\ ##0.0</c:formatCode>
                <c:ptCount val="12"/>
                <c:pt idx="0">
                  <c:v>9.9</c:v>
                </c:pt>
                <c:pt idx="1">
                  <c:v>11.1</c:v>
                </c:pt>
                <c:pt idx="2">
                  <c:v>12.7</c:v>
                </c:pt>
                <c:pt idx="3">
                  <c:v>14.2</c:v>
                </c:pt>
                <c:pt idx="4">
                  <c:v>16</c:v>
                </c:pt>
                <c:pt idx="5">
                  <c:v>17.2</c:v>
                </c:pt>
                <c:pt idx="6">
                  <c:v>17.5</c:v>
                </c:pt>
                <c:pt idx="7">
                  <c:v>17.2</c:v>
                </c:pt>
                <c:pt idx="8">
                  <c:v>18</c:v>
                </c:pt>
                <c:pt idx="9">
                  <c:v>15.1</c:v>
                </c:pt>
                <c:pt idx="10">
                  <c:v>16.2</c:v>
                </c:pt>
                <c:pt idx="11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4-4BB1-87E8-84A7C15C0F7B}"/>
            </c:ext>
          </c:extLst>
        </c:ser>
        <c:ser>
          <c:idx val="1"/>
          <c:order val="1"/>
          <c:tx>
            <c:v>2023</c:v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Infl!$B$54:$M$54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Infl!$B$81:$M$81</c:f>
              <c:numCache>
                <c:formatCode>#\ ##0.0</c:formatCode>
                <c:ptCount val="12"/>
                <c:pt idx="0">
                  <c:v>17.5</c:v>
                </c:pt>
                <c:pt idx="1">
                  <c:v>16.7</c:v>
                </c:pt>
                <c:pt idx="2">
                  <c:v>15</c:v>
                </c:pt>
                <c:pt idx="3">
                  <c:v>12.7</c:v>
                </c:pt>
                <c:pt idx="4">
                  <c:v>11.1</c:v>
                </c:pt>
                <c:pt idx="5">
                  <c:v>9.6999999999999993</c:v>
                </c:pt>
                <c:pt idx="6">
                  <c:v>8.8000000000000007</c:v>
                </c:pt>
                <c:pt idx="7">
                  <c:v>8.5</c:v>
                </c:pt>
                <c:pt idx="8">
                  <c:v>6.9</c:v>
                </c:pt>
                <c:pt idx="9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4-4BB1-87E8-84A7C15C0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6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41240157480317"/>
          <c:y val="4.913130650335374E-2"/>
          <c:w val="0.15625426509186349"/>
          <c:h val="0.10421660851475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0.31995</cdr:x>
      <cdr:y>0.14326</cdr:y>
    </cdr:from>
    <cdr:to>
      <cdr:x>0.68697</cdr:x>
      <cdr:y>0.20567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49545FA4-6DC2-0907-507D-ADEE4ED42767}"/>
            </a:ext>
          </a:extLst>
        </cdr:cNvPr>
        <cdr:cNvSpPr txBox="1"/>
      </cdr:nvSpPr>
      <cdr:spPr>
        <a:xfrm xmlns:a="http://schemas.openxmlformats.org/drawingml/2006/main">
          <a:off x="3900791" y="982494"/>
          <a:ext cx="4474724" cy="428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>
              <a:solidFill>
                <a:srgbClr val="FF0000"/>
              </a:solidFill>
            </a:rPr>
            <a:t>Y/Y + 31 mil. Kč mld. Kč  (+ 0,8 %)</a:t>
          </a:r>
        </a:p>
        <a:p xmlns:a="http://schemas.openxmlformats.org/drawingml/2006/main">
          <a:endParaRPr lang="cs-C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0.06941</cdr:x>
      <cdr:y>0.21253</cdr:y>
    </cdr:from>
    <cdr:to>
      <cdr:x>0.33032</cdr:x>
      <cdr:y>0.46866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70393FD4-ACAA-B8C3-B82D-A8E5B6C0B097}"/>
            </a:ext>
          </a:extLst>
        </cdr:cNvPr>
        <cdr:cNvSpPr txBox="1"/>
      </cdr:nvSpPr>
      <cdr:spPr>
        <a:xfrm xmlns:a="http://schemas.openxmlformats.org/drawingml/2006/main">
          <a:off x="846304" y="758758"/>
          <a:ext cx="318094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285750" indent="-285750"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cs-CZ" sz="1600" b="1" dirty="0"/>
            <a:t>PP=výkony/pracovníka +24,3 % !</a:t>
          </a:r>
        </a:p>
        <a:p xmlns:a="http://schemas.openxmlformats.org/drawingml/2006/main">
          <a:pPr marL="285750" indent="-285750"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cs-CZ" sz="1600" b="1" dirty="0"/>
            <a:t>PP=Přidaná hodnota/Osobní náklady </a:t>
          </a:r>
          <a:r>
            <a:rPr lang="cs-CZ" sz="1600" b="1" dirty="0">
              <a:solidFill>
                <a:srgbClr val="FF0000"/>
              </a:solidFill>
            </a:rPr>
            <a:t>-10,0 % </a:t>
          </a:r>
          <a:endParaRPr lang="cs-CZ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0.26701</cdr:x>
      <cdr:y>0.02538</cdr:y>
    </cdr:from>
    <cdr:to>
      <cdr:x>0.98211</cdr:x>
      <cdr:y>0.11243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071ACBB2-7121-3A45-2D2B-FA9EFE1859D4}"/>
            </a:ext>
          </a:extLst>
        </cdr:cNvPr>
        <cdr:cNvSpPr txBox="1"/>
      </cdr:nvSpPr>
      <cdr:spPr>
        <a:xfrm xmlns:a="http://schemas.openxmlformats.org/drawingml/2006/main">
          <a:off x="3255429" y="114681"/>
          <a:ext cx="8718451" cy="393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/>
            <a:t>Max a min produktivita vybraných zemí v r. 2022 dle regionů HDP/Prac. (€/rok)</a:t>
          </a:r>
        </a:p>
      </cdr:txBody>
    </cdr:sp>
  </cdr:relSizeAnchor>
  <cdr:relSizeAnchor xmlns:cdr="http://schemas.openxmlformats.org/drawingml/2006/chartDrawing">
    <cdr:from>
      <cdr:x>0.71661</cdr:x>
      <cdr:y>0.23569</cdr:y>
    </cdr:from>
    <cdr:to>
      <cdr:x>0.75636</cdr:x>
      <cdr:y>0.45223</cdr:y>
    </cdr:to>
    <cdr:sp macro="" textlink="">
      <cdr:nvSpPr>
        <cdr:cNvPr id="3" name="Šipka: dolů 2">
          <a:extLst xmlns:a="http://schemas.openxmlformats.org/drawingml/2006/main">
            <a:ext uri="{FF2B5EF4-FFF2-40B4-BE49-F238E27FC236}">
              <a16:creationId xmlns:a16="http://schemas.microsoft.com/office/drawing/2014/main" id="{1204C6E2-4694-13BC-832B-C06D6F29B8F5}"/>
            </a:ext>
          </a:extLst>
        </cdr:cNvPr>
        <cdr:cNvSpPr/>
      </cdr:nvSpPr>
      <cdr:spPr>
        <a:xfrm xmlns:a="http://schemas.openxmlformats.org/drawingml/2006/main">
          <a:off x="8736915" y="1064865"/>
          <a:ext cx="484632" cy="978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0.7756</cdr:x>
      <cdr:y>0.14759</cdr:y>
    </cdr:from>
    <cdr:to>
      <cdr:x>0.9879</cdr:x>
      <cdr:y>0.28926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DD4F0551-E1F9-8568-6FC4-A5A53121D9C6}"/>
            </a:ext>
          </a:extLst>
        </cdr:cNvPr>
        <cdr:cNvSpPr txBox="1"/>
      </cdr:nvSpPr>
      <cdr:spPr>
        <a:xfrm xmlns:a="http://schemas.openxmlformats.org/drawingml/2006/main">
          <a:off x="9456092" y="506079"/>
          <a:ext cx="2588426" cy="485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800" b="1" dirty="0">
              <a:solidFill>
                <a:srgbClr val="FF0000"/>
              </a:solidFill>
            </a:rPr>
            <a:t>∑ 139,8 mld. Kč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0.24154</cdr:x>
      <cdr:y>0</cdr:y>
    </cdr:from>
    <cdr:to>
      <cdr:x>0.83488</cdr:x>
      <cdr:y>0.21713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ADE0D5EE-A7A7-74C4-3B92-6BF83F7CE7D4}"/>
            </a:ext>
          </a:extLst>
        </cdr:cNvPr>
        <cdr:cNvSpPr txBox="1"/>
      </cdr:nvSpPr>
      <cdr:spPr>
        <a:xfrm xmlns:a="http://schemas.openxmlformats.org/drawingml/2006/main">
          <a:off x="2944843" y="0"/>
          <a:ext cx="7234002" cy="690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3200" b="1" dirty="0"/>
            <a:t>Základní úrokové sazby centrálních bank (%)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740B-BA3C-45D1-ACB8-62F9BA711EEF}" type="datetimeFigureOut">
              <a:rPr lang="cs-CZ" smtClean="0"/>
              <a:t>30.11.2023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F14F-6F97-4EC7-A007-76764C34DF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45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D6744-38C4-4792-A1A9-39489995E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CC02A3-CFB3-40D4-B08A-1A1DE68D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4B6645-EE62-4832-94BF-DC2B35A5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BD89-E58C-4433-83CB-719092BF8ABC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63147-4EC7-4A5D-B818-2B55FB5B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B082BD-68D0-4AE2-92F9-ABB641C0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46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E3B08-CDD0-48DF-B0C8-8511DBD4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527EF2-DF83-4C9A-B662-95510C1C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2DAC47-11D5-459F-8499-FB91466E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3D64-B53B-4394-8926-E9EEA8FB5AC0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B01973-1978-4588-8A18-625A3364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52237-5FDF-4ECF-BAE8-6C4E930D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7E1EC0-0A9D-4A2A-95AF-29447572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99A684-B1BA-43BC-823A-8AD54E9A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CFED7-3BFA-451E-8657-D611ECB7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828-A5F5-41E3-9F76-CE273AE6E3C3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B689F-3F21-4640-A579-503512BF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51F5C8-B720-4CCC-BA03-60D24B88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7626A-E372-4659-9E09-C357429C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9462A-F174-4C6D-8B31-0B72C62B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385D6E-89BE-4F4F-97F9-D4886FB4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E42F-F7B0-42E0-B019-3C70306F6E49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8F3A6-99DF-455F-A14F-76082E33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C4CB99-ACC2-4290-8895-65299C4B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1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ECFCF-88B3-4539-82C7-6DC04FAB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64AB58-C69D-49A1-9D5F-874FE1584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E111E7-976F-407E-83EA-18202DA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F19-3627-48C9-9382-152768034A5D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F3C4CE-ED6C-49D3-80C7-5D4E5086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A032D4-058A-4790-A537-A120295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5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86CD8-2635-43EE-94E3-5A73904D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E06C5-62EF-4DA9-BB6E-86A498632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33D2A4-4E37-4B9B-9DA6-64340A285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21FD41-D2BC-4853-AFAD-FF82A699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D7E8-2C85-4F57-ADD2-7EC5E3C40367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A85175-DA48-434E-9582-8BD5A76E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74939-5082-4BB1-85EA-F311071E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6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97B57-B2F8-4F99-99A3-FABF660E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4D3A53-89F6-4B71-9BBE-6A65DAE0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2ADAD2-5201-404B-8620-EAAE533C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97A0F7-0309-4E7B-BE50-1CF052423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81361C-5691-4712-80A9-4B72C140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81695F-DD11-43B9-94F9-A45152D9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8D6F-5FF2-4482-95D3-31A6BD8DC329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3D995C-F16E-4EE8-A729-92694EF8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3CDA83-B5E8-45F4-B7C8-40E9655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1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4547A-8E4E-4EB5-8845-422144F2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DE36D6-AAFC-43C6-A80D-6A189E75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C295-9E30-4991-8ECC-27F311977C7C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7C033D-BEFC-462D-B2B9-F408E921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9ACE70-3C99-467E-A938-A5A2FC8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7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037EFD-FD5E-411D-ACFF-864B9072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94-BE47-46C3-99DF-1D531A04CD5F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6C0EEE-5910-4F68-8D9A-BD8E9A7D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8CD97D-0BC9-4A91-BDCF-8E318D00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66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7EABF-941E-4808-A65B-5B725055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B624C-A963-45DC-BEAC-38582F01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F681F0-7051-49FE-855C-B68DCA6F4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EC83C9-11DD-4509-BFD6-5EE32EC2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908-3D7E-41F4-A237-21275E179EAE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F1D0AB-65E5-4084-8727-7341CBC4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FA32AF-8DF5-4B19-8D8B-385C26DD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56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3B559-88C4-4DA0-94B1-B30F5780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3A2068-9C95-4BB3-BC0F-4156F820A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B3E04D-57C6-4F43-A4B7-4EA037F4A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EAA31F-3A5E-4976-B986-C6C27243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BB54-0F3B-473C-AC2E-FEEBB5A7E9FB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2D0560-3417-479C-9CE6-230D261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0E5F5C-784B-4F49-A665-1E6B6527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80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3E2E1F-712B-4CB7-BA9F-B3F5000D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F7B17A-BD8A-45F4-8DFA-322F96295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CC9651-7A9C-40AF-9772-DF4FF09C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38E6-78FF-47E4-B7F7-A546D5FA0F72}" type="datetime1">
              <a:rPr lang="cs-CZ" smtClean="0"/>
              <a:t>30.11.2023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775E4-C936-4E41-80BE-8B6B35176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0B84C-7B9C-4832-A29A-98BA490E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9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macroeconomics/chapter/introduction-to-inflatio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houtikriz.org/priloha/boyer.php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pt%C3%A1vk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kansasgopwing.blogspot.com/2018/06/trump-rightly-demands-end-to-all-trad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den.cz/rubriky/byznys/cesko/koruna-nadale-posiluje-oproti-dolaru-i-euru_433318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atel.com/diskuse/sberatel/100kc-1961-13479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cs-cz/foto/1816755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k/photo/65193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kasmajvald.cz/clanky/jak-si-udrzet-dluhy-od-tel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l.freepik.com/vrije-vector/diagram-met-hydro-elektrische-energie_6024253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tx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A0ADE-A415-4180-8649-B3B89305C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495" y="96341"/>
            <a:ext cx="5109643" cy="4306313"/>
          </a:xfrm>
        </p:spPr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4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Tucet problémů</a:t>
            </a:r>
            <a:br>
              <a:rPr lang="cs-CZ" sz="44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4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ohrožujících konkurenceschopnost českého průmyslu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A20B7A-5948-4A93-AB87-7F88DCD63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97" y="4723812"/>
            <a:ext cx="5334841" cy="1540011"/>
          </a:xfrm>
        </p:spPr>
        <p:txBody>
          <a:bodyPr anchor="t">
            <a:noAutofit/>
          </a:bodyPr>
          <a:lstStyle/>
          <a:p>
            <a:pPr algn="l"/>
            <a:r>
              <a:rPr lang="cs-C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Otto Daněk, MBE</a:t>
            </a:r>
          </a:p>
          <a:p>
            <a:pPr algn="l"/>
            <a:r>
              <a:rPr lang="cs-C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2023 - 11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471DD-3B9B-43AA-9390-D1DB3AD8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r="15875"/>
          <a:stretch/>
        </p:blipFill>
        <p:spPr>
          <a:xfrm>
            <a:off x="0" y="-10192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1190570-CE3A-4CA7-AC94-A2833C6574E5}"/>
              </a:ext>
            </a:extLst>
          </p:cNvPr>
          <p:cNvSpPr txBox="1"/>
          <p:nvPr/>
        </p:nvSpPr>
        <p:spPr>
          <a:xfrm>
            <a:off x="9684202" y="6186478"/>
            <a:ext cx="204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Zdroj: ČSÚ, Eurostat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D2AF11-54C0-CB7B-D324-1BBA9A9D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202"/>
            <a:ext cx="2851769" cy="11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42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10</a:t>
            </a:fld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C23C6BD-A69B-6B64-FF25-1AB55AFF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361D6F0-D037-B0C2-2691-16800DC49201}"/>
              </a:ext>
            </a:extLst>
          </p:cNvPr>
          <p:cNvSpPr txBox="1"/>
          <p:nvPr/>
        </p:nvSpPr>
        <p:spPr>
          <a:xfrm>
            <a:off x="3210128" y="107003"/>
            <a:ext cx="164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 roce 2021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8E9D1F-45EA-0D6F-38CA-84F608E88ACB}"/>
              </a:ext>
            </a:extLst>
          </p:cNvPr>
          <p:cNvSpPr txBox="1"/>
          <p:nvPr/>
        </p:nvSpPr>
        <p:spPr>
          <a:xfrm>
            <a:off x="165371" y="5289374"/>
            <a:ext cx="4575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Regulované složky v r. 2024: +70 až 230 % ? !!!</a:t>
            </a:r>
          </a:p>
          <a:p>
            <a:r>
              <a:rPr lang="cs-CZ" b="1" dirty="0">
                <a:solidFill>
                  <a:srgbClr val="FF0000"/>
                </a:solidFill>
              </a:rPr>
              <a:t>V r. 2023 OZE = 0</a:t>
            </a:r>
          </a:p>
        </p:txBody>
      </p:sp>
    </p:spTree>
    <p:extLst>
      <p:ext uri="{BB962C8B-B14F-4D97-AF65-F5344CB8AC3E}">
        <p14:creationId xmlns:p14="http://schemas.microsoft.com/office/powerpoint/2010/main" val="250436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11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C5E7FBF9-092A-9E9D-776D-EE0ED1C1C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314543"/>
              </p:ext>
            </p:extLst>
          </p:nvPr>
        </p:nvGraphicFramePr>
        <p:xfrm>
          <a:off x="0" y="0"/>
          <a:ext cx="1219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75745FCC-A182-67DA-7AF3-AE7F9F79D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42416"/>
              </p:ext>
            </p:extLst>
          </p:nvPr>
        </p:nvGraphicFramePr>
        <p:xfrm>
          <a:off x="0" y="3429000"/>
          <a:ext cx="1219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706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12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B8BCA81-F02E-06D2-3C0D-3D5FBBB12C20}"/>
              </a:ext>
            </a:extLst>
          </p:cNvPr>
          <p:cNvSpPr txBox="1"/>
          <p:nvPr/>
        </p:nvSpPr>
        <p:spPr>
          <a:xfrm>
            <a:off x="4719484" y="108155"/>
            <a:ext cx="275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/>
              <a:t>3.Inflace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2B9451-447A-BEE8-57A2-0A12B309E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199" y="962660"/>
            <a:ext cx="12142801" cy="58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7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13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862258-7258-3459-F03A-89E491DB88CD}"/>
              </a:ext>
            </a:extLst>
          </p:cNvPr>
          <p:cNvSpPr txBox="1"/>
          <p:nvPr/>
        </p:nvSpPr>
        <p:spPr>
          <a:xfrm>
            <a:off x="1" y="0"/>
            <a:ext cx="12192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Ø 2015=100</a:t>
            </a:r>
          </a:p>
          <a:p>
            <a:r>
              <a:rPr lang="cs-CZ" b="1" dirty="0"/>
              <a:t>2023/6:</a:t>
            </a:r>
            <a:r>
              <a:rPr lang="cs-CZ" dirty="0"/>
              <a:t> Potraviny 151, Odívání 145, Bydlení, voda, </a:t>
            </a:r>
            <a:r>
              <a:rPr lang="cs-CZ" dirty="0" err="1"/>
              <a:t>energ</a:t>
            </a:r>
            <a:r>
              <a:rPr lang="cs-CZ" dirty="0"/>
              <a:t>. 163, Zdraví 144, Doprava 131, Vzdělávání 125, Stravování, ubytování 176  </a:t>
            </a:r>
            <a:r>
              <a:rPr lang="cs-CZ" b="1" dirty="0">
                <a:solidFill>
                  <a:srgbClr val="FF0000"/>
                </a:solidFill>
              </a:rPr>
              <a:t>Inflace v ČR je 2x vyšší než v eurozóně!</a:t>
            </a:r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12BA25AB-27F3-453E-A6F9-DEFD498164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273570"/>
              </p:ext>
            </p:extLst>
          </p:nvPr>
        </p:nvGraphicFramePr>
        <p:xfrm>
          <a:off x="0" y="923329"/>
          <a:ext cx="12192000" cy="292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AFEF68A-D41D-441B-A4CE-076F15976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082420"/>
              </p:ext>
            </p:extLst>
          </p:nvPr>
        </p:nvGraphicFramePr>
        <p:xfrm>
          <a:off x="-1" y="3852152"/>
          <a:ext cx="12191999" cy="300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892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14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FAB1D4D-251E-CDB3-C4BF-184640A822A9}"/>
              </a:ext>
            </a:extLst>
          </p:cNvPr>
          <p:cNvSpPr txBox="1"/>
          <p:nvPr/>
        </p:nvSpPr>
        <p:spPr>
          <a:xfrm>
            <a:off x="1906455" y="0"/>
            <a:ext cx="8379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/>
              <a:t>4. Mzdy a produktivita práce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BA4DBB-12C3-28C7-0F06-40A36BDFF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2891" y="790973"/>
            <a:ext cx="10176386" cy="57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9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15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96D1A585-AC0C-48B0-80E4-61F605ED6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807910"/>
              </p:ext>
            </p:extLst>
          </p:nvPr>
        </p:nvGraphicFramePr>
        <p:xfrm>
          <a:off x="0" y="-1"/>
          <a:ext cx="12192000" cy="328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B1312C6-1AA3-5282-F4C3-6CA76D164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923231"/>
              </p:ext>
            </p:extLst>
          </p:nvPr>
        </p:nvGraphicFramePr>
        <p:xfrm>
          <a:off x="0" y="3287948"/>
          <a:ext cx="12192000" cy="357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590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16</a:t>
            </a:fld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655EDD-0374-1DD3-746C-7BAB93B0ABF0}"/>
              </a:ext>
            </a:extLst>
          </p:cNvPr>
          <p:cNvSpPr txBox="1"/>
          <p:nvPr/>
        </p:nvSpPr>
        <p:spPr>
          <a:xfrm>
            <a:off x="540774" y="5395842"/>
            <a:ext cx="3867918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ČR je 20. z 28 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Před námi je i Maďarsko !!!</a:t>
            </a:r>
            <a:endParaRPr lang="cs-CZ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B2A00F3-096A-9209-5B66-F25BDC0F2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311373"/>
              </p:ext>
            </p:extLst>
          </p:nvPr>
        </p:nvGraphicFramePr>
        <p:xfrm>
          <a:off x="13795" y="0"/>
          <a:ext cx="12192000" cy="539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6062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17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F12E4E11-C235-3C75-4EC1-32DC37541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78202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06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18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4329522" y="0"/>
            <a:ext cx="3532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/>
              <a:t>5. Poptávka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39E3BC-423C-5143-82A5-71E6FB57EAB3}"/>
              </a:ext>
            </a:extLst>
          </p:cNvPr>
          <p:cNvSpPr txBox="1"/>
          <p:nvPr/>
        </p:nvSpPr>
        <p:spPr>
          <a:xfrm>
            <a:off x="71209" y="605869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24AB13-5BB7-DA7F-B906-38C907796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5940" y="1035483"/>
            <a:ext cx="11936059" cy="5685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2101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19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129209" y="136525"/>
            <a:ext cx="11940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Meziroční index nových průmysl.zakázek (%) - </a:t>
            </a:r>
            <a:r>
              <a:rPr lang="cs-CZ" baseline="0" dirty="0"/>
              <a:t>očištěno o kalendářní dny, </a:t>
            </a:r>
            <a:r>
              <a:rPr lang="cs-CZ" dirty="0"/>
              <a:t>běžné</a:t>
            </a:r>
            <a:r>
              <a:rPr lang="cs-CZ" baseline="0" dirty="0"/>
              <a:t> ceny</a:t>
            </a:r>
            <a:endParaRPr lang="cs-CZ" b="1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3E5AADF6-6958-4F97-ABAF-3414FBF91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914235"/>
              </p:ext>
            </p:extLst>
          </p:nvPr>
        </p:nvGraphicFramePr>
        <p:xfrm>
          <a:off x="0" y="639163"/>
          <a:ext cx="12070080" cy="51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78F2668C-02EB-F154-CEE4-FC8EF07C720E}"/>
              </a:ext>
            </a:extLst>
          </p:cNvPr>
          <p:cNvSpPr txBox="1"/>
          <p:nvPr/>
        </p:nvSpPr>
        <p:spPr>
          <a:xfrm>
            <a:off x="129209" y="5903893"/>
            <a:ext cx="11784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Hutnictví a slévárenství v 2023/05 propadlo Y/Y na 65 %</a:t>
            </a:r>
          </a:p>
          <a:p>
            <a:r>
              <a:rPr lang="cs-CZ" sz="2800" dirty="0"/>
              <a:t>Zakázky na motorová vozidla v 2023/06 meziročně poprvé propadly od 2022/07</a:t>
            </a:r>
          </a:p>
        </p:txBody>
      </p:sp>
    </p:spTree>
    <p:extLst>
      <p:ext uri="{BB962C8B-B14F-4D97-AF65-F5344CB8AC3E}">
        <p14:creationId xmlns:p14="http://schemas.microsoft.com/office/powerpoint/2010/main" val="336499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DBAD8A-698B-E92F-45A8-8A97588B316F}"/>
              </a:ext>
            </a:extLst>
          </p:cNvPr>
          <p:cNvSpPr txBox="1"/>
          <p:nvPr/>
        </p:nvSpPr>
        <p:spPr>
          <a:xfrm>
            <a:off x="2084439" y="363793"/>
            <a:ext cx="8491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/>
              <a:t>1. Měsíční dynamika exportu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148B9FA-9E20-6507-3A21-39E9DE3B1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291" y="1689100"/>
            <a:ext cx="11621728" cy="466725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1AAFFF8-1C52-C75E-20E9-D13ADB17AE40}"/>
              </a:ext>
            </a:extLst>
          </p:cNvPr>
          <p:cNvSpPr txBox="1"/>
          <p:nvPr/>
        </p:nvSpPr>
        <p:spPr>
          <a:xfrm>
            <a:off x="2339923" y="7070316"/>
            <a:ext cx="7000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arkansasgopwing.blogspot.com/2018/06/trump-rightly-demands-end-to-all-trade.html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nc-sa/3.0/"/>
              </a:rPr>
              <a:t>CC BY-SA-NC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919147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20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04324" y="136525"/>
            <a:ext cx="1182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Meziroční index průmyslové produkce (%) - </a:t>
            </a:r>
            <a:r>
              <a:rPr lang="cs-CZ" sz="2000" baseline="0" dirty="0"/>
              <a:t>očištěno o kalendářní dny, stálé ceny</a:t>
            </a:r>
            <a:endParaRPr lang="cs-CZ" sz="2000" b="1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EE584B9-D274-08BD-5B92-75F764EFB6BE}"/>
              </a:ext>
            </a:extLst>
          </p:cNvPr>
          <p:cNvGraphicFramePr>
            <a:graphicFrameLocks/>
          </p:cNvGraphicFramePr>
          <p:nvPr/>
        </p:nvGraphicFramePr>
        <p:xfrm>
          <a:off x="0" y="721300"/>
          <a:ext cx="12192000" cy="515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039E3BC-423C-5143-82A5-71E6FB57EAB3}"/>
              </a:ext>
            </a:extLst>
          </p:cNvPr>
          <p:cNvSpPr txBox="1"/>
          <p:nvPr/>
        </p:nvSpPr>
        <p:spPr>
          <a:xfrm>
            <a:off x="71209" y="6058691"/>
            <a:ext cx="12049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Kromě výroby automobilů od 2022/10 je měsíční výroba meziročně menší (chybějící čipy snížily v r. 2022 základnu)</a:t>
            </a:r>
          </a:p>
        </p:txBody>
      </p:sp>
    </p:spTree>
    <p:extLst>
      <p:ext uri="{BB962C8B-B14F-4D97-AF65-F5344CB8AC3E}">
        <p14:creationId xmlns:p14="http://schemas.microsoft.com/office/powerpoint/2010/main" val="1706836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21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3894269" y="0"/>
            <a:ext cx="4403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/>
              <a:t>6. Kurz koruny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045498-EF62-5E45-C997-66A5B0D0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6813" y="786581"/>
            <a:ext cx="11818374" cy="593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94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22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4E8999EF-B18F-DEE2-918E-CD700C30A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569894"/>
              </p:ext>
            </p:extLst>
          </p:nvPr>
        </p:nvGraphicFramePr>
        <p:xfrm>
          <a:off x="0" y="0"/>
          <a:ext cx="1219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A4ED858-9F77-4071-9722-7FEE97986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251567"/>
              </p:ext>
            </p:extLst>
          </p:nvPr>
        </p:nvGraphicFramePr>
        <p:xfrm>
          <a:off x="-1" y="3414395"/>
          <a:ext cx="1219199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3345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23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4010493" y="75016"/>
            <a:ext cx="417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/>
              <a:t>7. Cena peněz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CBDADF-3F19-1157-31FA-67119799C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98346"/>
            <a:ext cx="12192000" cy="58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96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24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64058" y="350318"/>
            <a:ext cx="7857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Úroky z úvěrů </a:t>
            </a:r>
            <a:r>
              <a:rPr lang="cs-CZ" sz="3200" dirty="0"/>
              <a:t>– oproti roku 2020 vzrostly 10 x</a:t>
            </a:r>
            <a:endParaRPr lang="cs-CZ" sz="2000" b="1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D813A811-9065-4E55-A3E4-FCAE4F68A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461881"/>
              </p:ext>
            </p:extLst>
          </p:nvPr>
        </p:nvGraphicFramePr>
        <p:xfrm>
          <a:off x="0" y="935092"/>
          <a:ext cx="1219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EABFA835-2ABE-A14A-7D8F-6C9122325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147784"/>
              </p:ext>
            </p:extLst>
          </p:nvPr>
        </p:nvGraphicFramePr>
        <p:xfrm>
          <a:off x="-196645" y="3678292"/>
          <a:ext cx="12192000" cy="317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0003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25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217342" y="136525"/>
            <a:ext cx="6096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/>
              <a:t>8. Přehřátý trh práce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DB7F6248-4203-B2CC-6CA8-3E3FAD8C0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577314"/>
              </p:ext>
            </p:extLst>
          </p:nvPr>
        </p:nvGraphicFramePr>
        <p:xfrm>
          <a:off x="0" y="1059854"/>
          <a:ext cx="12192000" cy="579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094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26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217342" y="136525"/>
            <a:ext cx="7757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/>
              <a:t>9. Předpověď budoucnosti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1D00B0-2560-59C1-28E4-45ADFBFFF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400" y="942784"/>
            <a:ext cx="10535056" cy="57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3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27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64058" y="350318"/>
            <a:ext cx="107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IFO index </a:t>
            </a:r>
            <a:r>
              <a:rPr lang="cs-CZ" sz="3200" dirty="0"/>
              <a:t>– (100 znamená stejný objem jako v minulém období)</a:t>
            </a:r>
            <a:endParaRPr lang="cs-CZ" sz="20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E194EF4-EED3-F52D-9782-A7858F9C1EC7}"/>
              </a:ext>
            </a:extLst>
          </p:cNvPr>
          <p:cNvSpPr txBox="1"/>
          <p:nvPr/>
        </p:nvSpPr>
        <p:spPr>
          <a:xfrm>
            <a:off x="264058" y="1032484"/>
            <a:ext cx="1158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 nejdůležitějším předstihovým ukazatelem ekonomického vývoje v Německu, signalizuje očekávání na půl roku</a:t>
            </a:r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09475FA-F4AD-42BE-8F45-D51E0CBBB238}"/>
              </a:ext>
            </a:extLst>
          </p:cNvPr>
          <p:cNvGraphicFramePr>
            <a:graphicFrameLocks/>
          </p:cNvGraphicFramePr>
          <p:nvPr/>
        </p:nvGraphicFramePr>
        <p:xfrm>
          <a:off x="0" y="1499206"/>
          <a:ext cx="12192000" cy="535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7980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28</a:t>
            </a:fld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31A229-4DF4-5733-67B9-CC52C1EE2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059855"/>
            <a:ext cx="12191999" cy="568207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5C07018-5E7A-3C4F-9CFF-E1B8E6232F3B}"/>
              </a:ext>
            </a:extLst>
          </p:cNvPr>
          <p:cNvSpPr txBox="1"/>
          <p:nvPr/>
        </p:nvSpPr>
        <p:spPr>
          <a:xfrm>
            <a:off x="0" y="0"/>
            <a:ext cx="11971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/>
              <a:t>10. (Ne)komunikace premiéra a vlády s okolím</a:t>
            </a:r>
          </a:p>
        </p:txBody>
      </p:sp>
    </p:spTree>
    <p:extLst>
      <p:ext uri="{BB962C8B-B14F-4D97-AF65-F5344CB8AC3E}">
        <p14:creationId xmlns:p14="http://schemas.microsoft.com/office/powerpoint/2010/main" val="4270683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29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64058" y="350318"/>
            <a:ext cx="284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Premiér a vláda</a:t>
            </a:r>
            <a:endParaRPr lang="cs-CZ" sz="2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214B59-5BE2-C733-4CF1-88D9383FBDFF}"/>
              </a:ext>
            </a:extLst>
          </p:cNvPr>
          <p:cNvSpPr txBox="1"/>
          <p:nvPr/>
        </p:nvSpPr>
        <p:spPr>
          <a:xfrm>
            <a:off x="78711" y="935093"/>
            <a:ext cx="1211328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FAKTA: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Přeshraniční export za 1-9/2023 meziročně vzrostl o 0,8 %, ale meziměsíčně se propadá stále víc a víc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České domácnosti mají 4. nejdražší elektřinu v EU, 1,4x dražší než Ø EU, 3,5x dražší než Maďarsko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ČR má 3. nejvyšší inflaci v EU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ČR má jedny z nejdražších potravin v EU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ČR chybí delší dobu nejzákladnější léky</a:t>
            </a:r>
            <a:r>
              <a:rPr lang="en-GB" sz="2200" dirty="0"/>
              <a:t>, l</a:t>
            </a:r>
            <a:r>
              <a:rPr lang="cs-CZ" sz="2200" dirty="0"/>
              <a:t>é</a:t>
            </a:r>
            <a:r>
              <a:rPr lang="en-GB" sz="2200" dirty="0"/>
              <a:t>ka</a:t>
            </a:r>
            <a:r>
              <a:rPr lang="cs-CZ" sz="2200" dirty="0"/>
              <a:t>ř</a:t>
            </a:r>
            <a:r>
              <a:rPr lang="en-GB" sz="2200" dirty="0" err="1"/>
              <a:t>i</a:t>
            </a:r>
            <a:r>
              <a:rPr lang="en-GB" sz="2200" dirty="0"/>
              <a:t> a </a:t>
            </a:r>
            <a:r>
              <a:rPr lang="en-GB" sz="2200" dirty="0" err="1"/>
              <a:t>sestr</a:t>
            </a:r>
            <a:r>
              <a:rPr lang="cs-CZ" sz="2200" dirty="0"/>
              <a:t>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Lékaři odmítají pracovat v přesčasových hodinách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Učitelé stávkují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Dynamika zadlužování ČR je jedna z nejrychlejších v EU (za 600 dní této vlády jsme se v zadlužení </a:t>
            </a:r>
          </a:p>
          <a:p>
            <a:r>
              <a:rPr lang="cs-CZ" sz="2200" dirty="0"/>
              <a:t>     posunuli z 21. na 18. místo)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/>
              <a:t>Navíc zadlužování je iracionální (není do investic, do levných peněz…)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ČR jako jediná země EU se v r. 2022 nevrátila na </a:t>
            </a:r>
            <a:r>
              <a:rPr lang="cs-CZ" sz="2200" dirty="0" err="1"/>
              <a:t>předkovidové</a:t>
            </a:r>
            <a:r>
              <a:rPr lang="cs-CZ" sz="2200" dirty="0"/>
              <a:t> výsledky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PL za rok 2022 postavilo více než 15 x více dálnic než ČR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Premiér nekomunikuje a zpochybňuje základní statistická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2236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FE0F45FC-7E81-4284-B4DF-C9C925227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30019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0564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30</a:t>
            </a:fld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8999C5-228A-C009-21B9-6AE3580F3E72}"/>
              </a:ext>
            </a:extLst>
          </p:cNvPr>
          <p:cNvSpPr txBox="1"/>
          <p:nvPr/>
        </p:nvSpPr>
        <p:spPr>
          <a:xfrm>
            <a:off x="335901" y="136525"/>
            <a:ext cx="11684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/>
              <a:t>11.Neefektivní zadlužování budoucnosti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F90388-248A-3EBB-1F9E-B1DC6E41F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1234" y="1219200"/>
            <a:ext cx="11684865" cy="55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80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31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05294F99-77CA-46C2-AF95-F9A6CCBC91A3}"/>
              </a:ext>
            </a:extLst>
          </p:cNvPr>
          <p:cNvGraphicFramePr>
            <a:graphicFrameLocks/>
          </p:cNvGraphicFramePr>
          <p:nvPr/>
        </p:nvGraphicFramePr>
        <p:xfrm>
          <a:off x="0" y="-1"/>
          <a:ext cx="12192000" cy="350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097FD0E-0492-481A-AE43-DF252A1BD338}"/>
              </a:ext>
            </a:extLst>
          </p:cNvPr>
          <p:cNvGraphicFramePr>
            <a:graphicFrameLocks/>
          </p:cNvGraphicFramePr>
          <p:nvPr/>
        </p:nvGraphicFramePr>
        <p:xfrm>
          <a:off x="0" y="3506337"/>
          <a:ext cx="121920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5779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32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0" y="0"/>
            <a:ext cx="121633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/>
              <a:t>Každý občan ČR včetně nemluvňat ponese na konci letošního roku dluh cca 300 tis. Kč !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5671B044-13B7-A167-640D-33E671A08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504764"/>
              </p:ext>
            </p:extLst>
          </p:nvPr>
        </p:nvGraphicFramePr>
        <p:xfrm>
          <a:off x="72131" y="492442"/>
          <a:ext cx="12119869" cy="297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A2319B4C-65F3-40CE-882C-2C089F5C6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71018"/>
              </p:ext>
            </p:extLst>
          </p:nvPr>
        </p:nvGraphicFramePr>
        <p:xfrm>
          <a:off x="72130" y="3468026"/>
          <a:ext cx="12119870" cy="346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4836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33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94E5666-E808-C24A-B4F8-F2BAC92741BE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/>
              <a:t>12. Změna věkové struktury obyvatel ČR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4843F-DE24-B15F-7A6E-EE1E2BE7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" y="786805"/>
            <a:ext cx="6108970" cy="59346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D5156E-25C5-768C-0152-70AB87259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19" y="1324031"/>
            <a:ext cx="2033081" cy="13802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0F70BD9-B51C-C38F-ABF1-BBDE77BFC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820" y="823811"/>
            <a:ext cx="5780180" cy="590846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596F835-9ADF-1907-0584-578575A0F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3702" y="1207989"/>
            <a:ext cx="1918298" cy="12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4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34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F8ED37-EC08-6673-B4E5-392ED0B33496}"/>
              </a:ext>
            </a:extLst>
          </p:cNvPr>
          <p:cNvSpPr txBox="1"/>
          <p:nvPr/>
        </p:nvSpPr>
        <p:spPr>
          <a:xfrm>
            <a:off x="107004" y="223736"/>
            <a:ext cx="1122429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/>
              <a:t>Co potřebuje průmysl a export?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b="1" dirty="0"/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Dlouhodobou vizi v energetice, dopravě, datové infrastruktuře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Rychlé budování dálniční sítě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Modernizaci železniční sítě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Zásadní reformu školství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Jasnou strategii ve vědě a výzkumu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Stabilní legislativní prostředí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Rychlou vymahatelnost práva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Moderní zákoník práce srovnatelný s vyspělými zeměmi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Konkurenceschopné ceny energií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Akční a odvážnou vládu</a:t>
            </a:r>
          </a:p>
        </p:txBody>
      </p:sp>
    </p:spTree>
    <p:extLst>
      <p:ext uri="{BB962C8B-B14F-4D97-AF65-F5344CB8AC3E}">
        <p14:creationId xmlns:p14="http://schemas.microsoft.com/office/powerpoint/2010/main" val="665024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35</a:t>
            </a:fld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36845C3-289B-D826-CDC3-70E8D7B54B6C}"/>
              </a:ext>
            </a:extLst>
          </p:cNvPr>
          <p:cNvSpPr txBox="1"/>
          <p:nvPr/>
        </p:nvSpPr>
        <p:spPr>
          <a:xfrm>
            <a:off x="515567" y="170041"/>
            <a:ext cx="114980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  <a:p>
            <a:pPr algn="l"/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 Daněk</a:t>
            </a:r>
          </a:p>
          <a:p>
            <a:pPr algn="l"/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Předseda představenstva ATAS a.s. </a:t>
            </a:r>
          </a:p>
          <a:p>
            <a:pPr algn="l"/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Místopředseda Asociace exportérů ČR</a:t>
            </a:r>
          </a:p>
          <a:p>
            <a:pPr algn="l"/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Místopředseda Elektrotechnické asociace ČR</a:t>
            </a:r>
          </a:p>
          <a:p>
            <a:pPr algn="l"/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danek@atas.cz</a:t>
            </a:r>
          </a:p>
          <a:p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46520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C0884331-0BF2-4710-8413-D31B60ED7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327321"/>
              </p:ext>
            </p:extLst>
          </p:nvPr>
        </p:nvGraphicFramePr>
        <p:xfrm>
          <a:off x="-2" y="-1"/>
          <a:ext cx="12192001" cy="355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3A3A90A-1D39-41E3-B8B7-ABDFC4B0C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548543"/>
              </p:ext>
            </p:extLst>
          </p:nvPr>
        </p:nvGraphicFramePr>
        <p:xfrm>
          <a:off x="0" y="3558210"/>
          <a:ext cx="12192000" cy="323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375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751AD0F4-C2A2-4879-86CF-D7346D6AE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642152"/>
              </p:ext>
            </p:extLst>
          </p:nvPr>
        </p:nvGraphicFramePr>
        <p:xfrm>
          <a:off x="0" y="0"/>
          <a:ext cx="1219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B91718F-FF9E-47F2-AB8F-1E7880046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5730"/>
              </p:ext>
            </p:extLst>
          </p:nvPr>
        </p:nvGraphicFramePr>
        <p:xfrm>
          <a:off x="0" y="3429000"/>
          <a:ext cx="1219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631699D5-F891-601B-9532-57832FAB61BB}"/>
              </a:ext>
            </a:extLst>
          </p:cNvPr>
          <p:cNvSpPr txBox="1"/>
          <p:nvPr/>
        </p:nvSpPr>
        <p:spPr>
          <a:xfrm>
            <a:off x="7492181" y="825910"/>
            <a:ext cx="341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Y/Y +18,7mld. Kč (+1,4 %)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EBE189-9D0E-CE3A-022B-F788FC9FDD23}"/>
              </a:ext>
            </a:extLst>
          </p:cNvPr>
          <p:cNvSpPr txBox="1"/>
          <p:nvPr/>
        </p:nvSpPr>
        <p:spPr>
          <a:xfrm>
            <a:off x="7973961" y="4198374"/>
            <a:ext cx="3729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Y/Y +119,6mld. Kč (+16,4 %)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29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6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C0AD0D0-505B-2F5B-CC10-6F72C5658D21}"/>
              </a:ext>
            </a:extLst>
          </p:cNvPr>
          <p:cNvSpPr txBox="1"/>
          <p:nvPr/>
        </p:nvSpPr>
        <p:spPr>
          <a:xfrm>
            <a:off x="3807332" y="100622"/>
            <a:ext cx="4577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/>
              <a:t>2. Ceny energií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71A43C-A54E-8170-28A4-A4636746D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6026"/>
            <a:ext cx="12192000" cy="56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9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4CE9CB29-01A5-40AB-0FFF-7F95EC9B7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962273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592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8</a:t>
            </a:fld>
            <a:endParaRPr lang="cs-CZ" dirty="0"/>
          </a:p>
        </p:txBody>
      </p:sp>
      <p:pic>
        <p:nvPicPr>
          <p:cNvPr id="2" name="Obrázek 1" descr="Průměrná cena zemního plynu v EU - graf">
            <a:extLst>
              <a:ext uri="{FF2B5EF4-FFF2-40B4-BE49-F238E27FC236}">
                <a16:creationId xmlns:a16="http://schemas.microsoft.com/office/drawing/2014/main" id="{80CECE09-D185-BE72-57A7-4960CE24E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9124" cy="6955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95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9</a:t>
            </a:fld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96F779-0430-D5B1-FE33-7E22C809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0813"/>
            <a:ext cx="12165132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FFF3656-9B4F-B701-FEA6-60AFE069C43F}"/>
              </a:ext>
            </a:extLst>
          </p:cNvPr>
          <p:cNvSpPr txBox="1"/>
          <p:nvPr/>
        </p:nvSpPr>
        <p:spPr>
          <a:xfrm>
            <a:off x="7447187" y="136525"/>
            <a:ext cx="4515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Cena emisních povolenek</a:t>
            </a:r>
          </a:p>
          <a:p>
            <a:r>
              <a:rPr lang="cs-CZ" sz="2800" b="1" dirty="0">
                <a:solidFill>
                  <a:schemeClr val="bg1"/>
                </a:solidFill>
              </a:rPr>
              <a:t>              </a:t>
            </a:r>
            <a:r>
              <a:rPr lang="cs-CZ" sz="2800" b="1" dirty="0" err="1">
                <a:solidFill>
                  <a:schemeClr val="bg1"/>
                </a:solidFill>
              </a:rPr>
              <a:t>pův</a:t>
            </a:r>
            <a:r>
              <a:rPr lang="cs-CZ" sz="2800" b="1" dirty="0">
                <a:solidFill>
                  <a:schemeClr val="bg1"/>
                </a:solidFill>
              </a:rPr>
              <a:t>. 5 €/t CO</a:t>
            </a:r>
            <a:r>
              <a:rPr lang="cs-CZ" sz="2800" b="1" baseline="-25000" dirty="0">
                <a:solidFill>
                  <a:schemeClr val="bg1"/>
                </a:solidFill>
              </a:rPr>
              <a:t>2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74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95301</TotalTime>
  <Words>823</Words>
  <Application>Microsoft Office PowerPoint</Application>
  <PresentationFormat>Širokoúhlá obrazovka</PresentationFormat>
  <Paragraphs>133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arial</vt:lpstr>
      <vt:lpstr>Calibri</vt:lpstr>
      <vt:lpstr>Calibri Light</vt:lpstr>
      <vt:lpstr>Wingdings</vt:lpstr>
      <vt:lpstr>Motiv Office</vt:lpstr>
      <vt:lpstr>Tucet problémů  ohrožujících konkurenceschopnost českého průmyslu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Kramperová - HATcom</dc:creator>
  <cp:lastModifiedBy>Daněk Otto</cp:lastModifiedBy>
  <cp:revision>187</cp:revision>
  <cp:lastPrinted>2023-11-30T08:06:15Z</cp:lastPrinted>
  <dcterms:created xsi:type="dcterms:W3CDTF">2021-01-13T10:03:13Z</dcterms:created>
  <dcterms:modified xsi:type="dcterms:W3CDTF">2023-11-30T08:07:14Z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2021-07-14T06:06:14Z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>7ebb09fe-0cdc-44d4-b7c6-6ab271a80c33</vt:lpwstr>
  </property>
  <property fmtid="{D5CDD505-2E9C-101B-9397-08002B2CF9AE}" pid="8" name="MSIP_Label_2a6524ed-fb1a-49fd-bafe-15c5e5ffd047_ContentBits">
    <vt:lpwstr>0</vt:lpwstr>
  </property>
</Properties>
</file>