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0" r:id="rId3"/>
    <p:sldId id="257" r:id="rId4"/>
    <p:sldId id="338" r:id="rId5"/>
    <p:sldId id="339" r:id="rId6"/>
    <p:sldId id="340" r:id="rId7"/>
    <p:sldId id="341" r:id="rId8"/>
    <p:sldId id="342" r:id="rId9"/>
    <p:sldId id="343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11" r:id="rId21"/>
    <p:sldId id="313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ěk Otto" initials="DO" lastIdx="1" clrIdx="0">
    <p:extLst>
      <p:ext uri="{19B8F6BF-5375-455C-9EA6-DF929625EA0E}">
        <p15:presenceInfo xmlns:p15="http://schemas.microsoft.com/office/powerpoint/2012/main" userId="S-1-5-21-1004336348-1993962763-839522115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FD8EE"/>
    <a:srgbClr val="212B7A"/>
    <a:srgbClr val="C70020"/>
    <a:srgbClr val="DE4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Zahrani&#269;n&#237;%20obchod%20&#268;R\Export%20&#268;R\ZO%202023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ELA\VH%20ElA\VH%202022-06%20Konopi&#353;t&#283;\ElA%202022-06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ELA\VH%20ElA\VH%202022-06%20Konopi&#353;t&#283;\ElA%202022-0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nek\Data\Atas\Asociace%20export&#233;r&#367;\Exportn&#237;%20forum\EF%202023-08%20Praha\EF%202023-08%20Praha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Přeshraniční export za 1. pololetí (bil.Kč)</a:t>
            </a:r>
          </a:p>
        </c:rich>
      </c:tx>
      <c:layout>
        <c:manualLayout>
          <c:xMode val="edge"/>
          <c:yMode val="edge"/>
          <c:x val="0.12150254265091862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324778543307087"/>
          <c:y val="0.23253764711860145"/>
          <c:w val="0.89591404199475078"/>
          <c:h val="0.62974483396758241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98-4086-B89F-7587189611AD}"/>
                </c:ext>
              </c:extLst>
            </c:dLbl>
            <c:dLbl>
              <c:idx val="1"/>
              <c:layout>
                <c:manualLayout>
                  <c:x val="-5.5555555555556572E-3"/>
                  <c:y val="0.4123263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98-4086-B89F-758718961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ZO!$B$2:$C$2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ZO!$B$10:$C$10</c:f>
              <c:numCache>
                <c:formatCode>0.000</c:formatCode>
                <c:ptCount val="2"/>
                <c:pt idx="0">
                  <c:v>2.2379709999999999</c:v>
                </c:pt>
                <c:pt idx="1">
                  <c:v>2.3711820000000001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98-4086-B89F-75871896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2"/>
        </c:scaling>
        <c:delete val="0"/>
        <c:axPos val="l"/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3200" b="1"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5406824146981E-2"/>
          <c:y val="0.13922672672672673"/>
          <c:w val="0.95609313325787904"/>
          <c:h val="0.77369268875174391"/>
        </c:manualLayout>
      </c:layout>
      <c:lineChart>
        <c:grouping val="standard"/>
        <c:varyColors val="0"/>
        <c:ser>
          <c:idx val="0"/>
          <c:order val="0"/>
          <c:tx>
            <c:strRef>
              <c:f>'Prod,Zak'!$A$2</c:f>
              <c:strCache>
                <c:ptCount val="1"/>
                <c:pt idx="0">
                  <c:v>Výroba textilií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'Prod,Zak'!$B$2:$S$2</c:f>
              <c:numCache>
                <c:formatCode>##0.0</c:formatCode>
                <c:ptCount val="18"/>
                <c:pt idx="0">
                  <c:v>107.01564730539999</c:v>
                </c:pt>
                <c:pt idx="1">
                  <c:v>108.8289384265</c:v>
                </c:pt>
                <c:pt idx="2">
                  <c:v>108.3476104009</c:v>
                </c:pt>
                <c:pt idx="3">
                  <c:v>106.22451570539999</c:v>
                </c:pt>
                <c:pt idx="4">
                  <c:v>106.7543364216</c:v>
                </c:pt>
                <c:pt idx="5">
                  <c:v>101.0671572087</c:v>
                </c:pt>
                <c:pt idx="6">
                  <c:v>93.485226427300006</c:v>
                </c:pt>
                <c:pt idx="7">
                  <c:v>98.770797700900005</c:v>
                </c:pt>
                <c:pt idx="8">
                  <c:v>98.036256027799993</c:v>
                </c:pt>
                <c:pt idx="9">
                  <c:v>97.754533090699994</c:v>
                </c:pt>
                <c:pt idx="10">
                  <c:v>92.9120691241</c:v>
                </c:pt>
                <c:pt idx="11">
                  <c:v>94.4740491413</c:v>
                </c:pt>
                <c:pt idx="12">
                  <c:v>84.076872813600005</c:v>
                </c:pt>
                <c:pt idx="13">
                  <c:v>88.089141469300003</c:v>
                </c:pt>
                <c:pt idx="14">
                  <c:v>85.813493859999994</c:v>
                </c:pt>
                <c:pt idx="15">
                  <c:v>85.148564990599994</c:v>
                </c:pt>
                <c:pt idx="16">
                  <c:v>93.419730858899996</c:v>
                </c:pt>
                <c:pt idx="17">
                  <c:v>92.257320164600003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02-4333-A0EB-9EEB5FEC7A71}"/>
            </c:ext>
          </c:extLst>
        </c:ser>
        <c:ser>
          <c:idx val="1"/>
          <c:order val="1"/>
          <c:tx>
            <c:strRef>
              <c:f>'Prod,Zak'!$A$3</c:f>
              <c:strCache>
                <c:ptCount val="1"/>
                <c:pt idx="0">
                  <c:v>Výroba papíru a pap. výrobků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'Prod,Zak'!$B$3:$S$3</c:f>
              <c:numCache>
                <c:formatCode>##0.0</c:formatCode>
                <c:ptCount val="18"/>
                <c:pt idx="0">
                  <c:v>106.5467756395</c:v>
                </c:pt>
                <c:pt idx="1">
                  <c:v>108.42403780150001</c:v>
                </c:pt>
                <c:pt idx="2">
                  <c:v>106.7129750058</c:v>
                </c:pt>
                <c:pt idx="3">
                  <c:v>105.3192781441</c:v>
                </c:pt>
                <c:pt idx="4">
                  <c:v>106.97538406290001</c:v>
                </c:pt>
                <c:pt idx="5">
                  <c:v>104.4073443689</c:v>
                </c:pt>
                <c:pt idx="6">
                  <c:v>97.900397974200004</c:v>
                </c:pt>
                <c:pt idx="7">
                  <c:v>102.57205546340001</c:v>
                </c:pt>
                <c:pt idx="8">
                  <c:v>99.660102220599995</c:v>
                </c:pt>
                <c:pt idx="9">
                  <c:v>97.962151626700006</c:v>
                </c:pt>
                <c:pt idx="10">
                  <c:v>88.6565299807</c:v>
                </c:pt>
                <c:pt idx="11">
                  <c:v>89.148588586800003</c:v>
                </c:pt>
                <c:pt idx="12">
                  <c:v>88.170000469399994</c:v>
                </c:pt>
                <c:pt idx="13">
                  <c:v>90.496698995299994</c:v>
                </c:pt>
                <c:pt idx="14">
                  <c:v>89.222334823599994</c:v>
                </c:pt>
                <c:pt idx="15">
                  <c:v>94.565610894299994</c:v>
                </c:pt>
                <c:pt idx="16">
                  <c:v>88.703248708100006</c:v>
                </c:pt>
                <c:pt idx="17">
                  <c:v>91.915328271800007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02-4333-A0EB-9EEB5FEC7A71}"/>
            </c:ext>
          </c:extLst>
        </c:ser>
        <c:ser>
          <c:idx val="2"/>
          <c:order val="2"/>
          <c:tx>
            <c:strRef>
              <c:f>'Prod,Zak'!$A$4</c:f>
              <c:strCache>
                <c:ptCount val="1"/>
                <c:pt idx="0">
                  <c:v>Výroba chemických látek </c:v>
                </c:pt>
              </c:strCache>
            </c:strRef>
          </c:tx>
          <c:spPr>
            <a:ln w="28575" cap="rnd">
              <a:solidFill>
                <a:srgbClr val="66FF66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'Prod,Zak'!$B$4:$S$4</c:f>
              <c:numCache>
                <c:formatCode>##0.0</c:formatCode>
                <c:ptCount val="18"/>
                <c:pt idx="0">
                  <c:v>100.36536908550001</c:v>
                </c:pt>
                <c:pt idx="1">
                  <c:v>105.71560627629999</c:v>
                </c:pt>
                <c:pt idx="2">
                  <c:v>105.0088185911</c:v>
                </c:pt>
                <c:pt idx="3">
                  <c:v>101.7512249462</c:v>
                </c:pt>
                <c:pt idx="4">
                  <c:v>106.1257104705</c:v>
                </c:pt>
                <c:pt idx="5">
                  <c:v>97.612961082200002</c:v>
                </c:pt>
                <c:pt idx="6">
                  <c:v>94.961913957500002</c:v>
                </c:pt>
                <c:pt idx="7">
                  <c:v>90.520777471100004</c:v>
                </c:pt>
                <c:pt idx="8">
                  <c:v>93.7604322201</c:v>
                </c:pt>
                <c:pt idx="9">
                  <c:v>99.045684041800001</c:v>
                </c:pt>
                <c:pt idx="10">
                  <c:v>89.2042815999</c:v>
                </c:pt>
                <c:pt idx="11">
                  <c:v>82.445380449799998</c:v>
                </c:pt>
                <c:pt idx="12">
                  <c:v>83.070036529399999</c:v>
                </c:pt>
                <c:pt idx="13">
                  <c:v>83.199169524499993</c:v>
                </c:pt>
                <c:pt idx="14">
                  <c:v>85.019730165499993</c:v>
                </c:pt>
                <c:pt idx="15">
                  <c:v>84.807177019700006</c:v>
                </c:pt>
                <c:pt idx="16">
                  <c:v>86.160000159999996</c:v>
                </c:pt>
                <c:pt idx="17">
                  <c:v>90.920504277700005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02-4333-A0EB-9EEB5FEC7A71}"/>
            </c:ext>
          </c:extLst>
        </c:ser>
        <c:ser>
          <c:idx val="3"/>
          <c:order val="3"/>
          <c:tx>
            <c:strRef>
              <c:f>'Prod,Zak'!$A$5</c:f>
              <c:strCache>
                <c:ptCount val="1"/>
                <c:pt idx="0">
                  <c:v>Výroba kovů, hutnictví, slévárenství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'Prod,Zak'!$B$5:$S$5</c:f>
              <c:numCache>
                <c:formatCode>##0.0</c:formatCode>
                <c:ptCount val="18"/>
                <c:pt idx="0">
                  <c:v>97.869987956100005</c:v>
                </c:pt>
                <c:pt idx="1">
                  <c:v>101.1281344817</c:v>
                </c:pt>
                <c:pt idx="2">
                  <c:v>94.984950105899998</c:v>
                </c:pt>
                <c:pt idx="3">
                  <c:v>101.3496523491</c:v>
                </c:pt>
                <c:pt idx="4">
                  <c:v>95.1293427361</c:v>
                </c:pt>
                <c:pt idx="5">
                  <c:v>88.217897606500003</c:v>
                </c:pt>
                <c:pt idx="6">
                  <c:v>83.911551059600001</c:v>
                </c:pt>
                <c:pt idx="7">
                  <c:v>84.147736789800007</c:v>
                </c:pt>
                <c:pt idx="8">
                  <c:v>93.458983373799995</c:v>
                </c:pt>
                <c:pt idx="9">
                  <c:v>91.333488154400001</c:v>
                </c:pt>
                <c:pt idx="10">
                  <c:v>83.127660224799996</c:v>
                </c:pt>
                <c:pt idx="11">
                  <c:v>82.426016383499999</c:v>
                </c:pt>
                <c:pt idx="12">
                  <c:v>80.398814061899998</c:v>
                </c:pt>
                <c:pt idx="13">
                  <c:v>82.084626851300001</c:v>
                </c:pt>
                <c:pt idx="14">
                  <c:v>83.2085773692</c:v>
                </c:pt>
                <c:pt idx="15">
                  <c:v>79.640715835799995</c:v>
                </c:pt>
                <c:pt idx="16">
                  <c:v>82.530783425099997</c:v>
                </c:pt>
                <c:pt idx="17">
                  <c:v>84.722983028300007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02-4333-A0EB-9EEB5FEC7A71}"/>
            </c:ext>
          </c:extLst>
        </c:ser>
        <c:ser>
          <c:idx val="4"/>
          <c:order val="4"/>
          <c:tx>
            <c:strRef>
              <c:f>'Prod,Zak'!$A$6</c:f>
              <c:strCache>
                <c:ptCount val="1"/>
                <c:pt idx="0">
                  <c:v>Výroba motorových vozidel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'Prod,Zak'!$B$6:$S$6</c:f>
              <c:numCache>
                <c:formatCode>##0.0</c:formatCode>
                <c:ptCount val="18"/>
                <c:pt idx="0">
                  <c:v>96.480664973900005</c:v>
                </c:pt>
                <c:pt idx="1">
                  <c:v>90.362082179599994</c:v>
                </c:pt>
                <c:pt idx="2">
                  <c:v>81.1971991522</c:v>
                </c:pt>
                <c:pt idx="3">
                  <c:v>85.781001943000007</c:v>
                </c:pt>
                <c:pt idx="4">
                  <c:v>108.91771825319999</c:v>
                </c:pt>
                <c:pt idx="5">
                  <c:v>115.2040360694</c:v>
                </c:pt>
                <c:pt idx="6">
                  <c:v>115.8577835997</c:v>
                </c:pt>
                <c:pt idx="7">
                  <c:v>148.23366613109999</c:v>
                </c:pt>
                <c:pt idx="8">
                  <c:v>157.64535312199999</c:v>
                </c:pt>
                <c:pt idx="9">
                  <c:v>134.75912986809999</c:v>
                </c:pt>
                <c:pt idx="10">
                  <c:v>117.4176539633</c:v>
                </c:pt>
                <c:pt idx="11">
                  <c:v>131.6154408612</c:v>
                </c:pt>
                <c:pt idx="12">
                  <c:v>111.62070850089999</c:v>
                </c:pt>
                <c:pt idx="13">
                  <c:v>126.91844595569999</c:v>
                </c:pt>
                <c:pt idx="14">
                  <c:v>145.84358073440001</c:v>
                </c:pt>
                <c:pt idx="15">
                  <c:v>129.91416048880001</c:v>
                </c:pt>
                <c:pt idx="16">
                  <c:v>119.1379595638</c:v>
                </c:pt>
                <c:pt idx="17">
                  <c:v>117.69021967960001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02-4333-A0EB-9EEB5FEC7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6263088"/>
        <c:axId val="736260928"/>
      </c:lineChart>
      <c:catAx>
        <c:axId val="7362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0928"/>
        <c:crosses val="autoZero"/>
        <c:auto val="1"/>
        <c:lblAlgn val="ctr"/>
        <c:lblOffset val="100"/>
        <c:noMultiLvlLbl val="0"/>
      </c:catAx>
      <c:valAx>
        <c:axId val="736260928"/>
        <c:scaling>
          <c:orientation val="minMax"/>
          <c:max val="16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4890419947506553E-2"/>
          <c:y val="3.7752122200941089E-2"/>
          <c:w val="0.3133785269028872"/>
          <c:h val="0.41531375819323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5406824146981E-2"/>
          <c:y val="0.13922672672672673"/>
          <c:w val="0.95609313325787904"/>
          <c:h val="0.77369268875174391"/>
        </c:manualLayout>
      </c:layout>
      <c:lineChart>
        <c:grouping val="standard"/>
        <c:varyColors val="0"/>
        <c:ser>
          <c:idx val="0"/>
          <c:order val="0"/>
          <c:tx>
            <c:strRef>
              <c:f>'Prod,Zak'!$A$10</c:f>
              <c:strCache>
                <c:ptCount val="1"/>
                <c:pt idx="0">
                  <c:v>Výroba textilií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'Prod,Zak'!$B$10:$S$10</c:f>
              <c:numCache>
                <c:formatCode>##0.0</c:formatCode>
                <c:ptCount val="18"/>
                <c:pt idx="0">
                  <c:v>117.0478517099</c:v>
                </c:pt>
                <c:pt idx="1">
                  <c:v>124.6902838362</c:v>
                </c:pt>
                <c:pt idx="2">
                  <c:v>128.46993505079999</c:v>
                </c:pt>
                <c:pt idx="3">
                  <c:v>119.1947401667</c:v>
                </c:pt>
                <c:pt idx="4">
                  <c:v>120.667950444</c:v>
                </c:pt>
                <c:pt idx="5">
                  <c:v>116.77679462010001</c:v>
                </c:pt>
                <c:pt idx="6">
                  <c:v>112.2210260626</c:v>
                </c:pt>
                <c:pt idx="7">
                  <c:v>112.9382079402</c:v>
                </c:pt>
                <c:pt idx="8">
                  <c:v>107.69181392919999</c:v>
                </c:pt>
                <c:pt idx="9">
                  <c:v>107.5716497767</c:v>
                </c:pt>
                <c:pt idx="10">
                  <c:v>101.8428212277</c:v>
                </c:pt>
                <c:pt idx="11">
                  <c:v>104.0630666353</c:v>
                </c:pt>
                <c:pt idx="12">
                  <c:v>95.352389035200005</c:v>
                </c:pt>
                <c:pt idx="13">
                  <c:v>96.388965651700005</c:v>
                </c:pt>
                <c:pt idx="14">
                  <c:v>88.063716765400002</c:v>
                </c:pt>
                <c:pt idx="15">
                  <c:v>93.624529257500001</c:v>
                </c:pt>
                <c:pt idx="16">
                  <c:v>93.682962397300003</c:v>
                </c:pt>
                <c:pt idx="17">
                  <c:v>93.521175029299997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EF-4F00-9492-5BE9F88B66E8}"/>
            </c:ext>
          </c:extLst>
        </c:ser>
        <c:ser>
          <c:idx val="1"/>
          <c:order val="1"/>
          <c:tx>
            <c:strRef>
              <c:f>'Prod,Zak'!$A$11</c:f>
              <c:strCache>
                <c:ptCount val="1"/>
                <c:pt idx="0">
                  <c:v>Výroba papíru a pap. výrobků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'Prod,Zak'!$B$11:$S$11</c:f>
              <c:numCache>
                <c:formatCode>##0.0</c:formatCode>
                <c:ptCount val="18"/>
                <c:pt idx="0">
                  <c:v>116.67330835049999</c:v>
                </c:pt>
                <c:pt idx="1">
                  <c:v>121.828175582</c:v>
                </c:pt>
                <c:pt idx="2">
                  <c:v>122.6728792003</c:v>
                </c:pt>
                <c:pt idx="3">
                  <c:v>118.39817770250001</c:v>
                </c:pt>
                <c:pt idx="4">
                  <c:v>131.08499125360001</c:v>
                </c:pt>
                <c:pt idx="5">
                  <c:v>128.89443397810001</c:v>
                </c:pt>
                <c:pt idx="6">
                  <c:v>111.2775259962</c:v>
                </c:pt>
                <c:pt idx="7">
                  <c:v>125.9117918984</c:v>
                </c:pt>
                <c:pt idx="8">
                  <c:v>112.8970334187</c:v>
                </c:pt>
                <c:pt idx="9">
                  <c:v>111.3939948892</c:v>
                </c:pt>
                <c:pt idx="10">
                  <c:v>107.0107713248</c:v>
                </c:pt>
                <c:pt idx="11">
                  <c:v>106.4400462653</c:v>
                </c:pt>
                <c:pt idx="12">
                  <c:v>100.15759243310001</c:v>
                </c:pt>
                <c:pt idx="13">
                  <c:v>98.159971087200006</c:v>
                </c:pt>
                <c:pt idx="14">
                  <c:v>96.539440675799995</c:v>
                </c:pt>
                <c:pt idx="15">
                  <c:v>95.109511744000002</c:v>
                </c:pt>
                <c:pt idx="16">
                  <c:v>86.8915880622</c:v>
                </c:pt>
                <c:pt idx="17">
                  <c:v>87.926587445899997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F-4F00-9492-5BE9F88B66E8}"/>
            </c:ext>
          </c:extLst>
        </c:ser>
        <c:ser>
          <c:idx val="2"/>
          <c:order val="2"/>
          <c:tx>
            <c:strRef>
              <c:f>'Prod,Zak'!$A$12</c:f>
              <c:strCache>
                <c:ptCount val="1"/>
                <c:pt idx="0">
                  <c:v>Výroba chemických látek </c:v>
                </c:pt>
              </c:strCache>
            </c:strRef>
          </c:tx>
          <c:spPr>
            <a:ln w="28575" cap="rnd">
              <a:solidFill>
                <a:srgbClr val="66FF66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'Prod,Zak'!$B$12:$S$12</c:f>
              <c:numCache>
                <c:formatCode>##0.0</c:formatCode>
                <c:ptCount val="18"/>
                <c:pt idx="0">
                  <c:v>134.81588028510001</c:v>
                </c:pt>
                <c:pt idx="1">
                  <c:v>135.15967533029999</c:v>
                </c:pt>
                <c:pt idx="2">
                  <c:v>129.38561888539999</c:v>
                </c:pt>
                <c:pt idx="3">
                  <c:v>136.4570919439</c:v>
                </c:pt>
                <c:pt idx="4">
                  <c:v>138.13321904590001</c:v>
                </c:pt>
                <c:pt idx="5">
                  <c:v>129.83516984209999</c:v>
                </c:pt>
                <c:pt idx="6">
                  <c:v>126.4780462256</c:v>
                </c:pt>
                <c:pt idx="7">
                  <c:v>121.4652068163</c:v>
                </c:pt>
                <c:pt idx="8">
                  <c:v>113.1852446563</c:v>
                </c:pt>
                <c:pt idx="9">
                  <c:v>119.1816425233</c:v>
                </c:pt>
                <c:pt idx="10">
                  <c:v>101.50393374230001</c:v>
                </c:pt>
                <c:pt idx="11">
                  <c:v>83.344586069599998</c:v>
                </c:pt>
                <c:pt idx="12">
                  <c:v>94.908004203700003</c:v>
                </c:pt>
                <c:pt idx="13">
                  <c:v>90.4184206332</c:v>
                </c:pt>
                <c:pt idx="14">
                  <c:v>83.264917741199994</c:v>
                </c:pt>
                <c:pt idx="15">
                  <c:v>77.703135087000007</c:v>
                </c:pt>
                <c:pt idx="16">
                  <c:v>71.179558449200002</c:v>
                </c:pt>
                <c:pt idx="17">
                  <c:v>78.913899486600002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EF-4F00-9492-5BE9F88B66E8}"/>
            </c:ext>
          </c:extLst>
        </c:ser>
        <c:ser>
          <c:idx val="3"/>
          <c:order val="3"/>
          <c:tx>
            <c:strRef>
              <c:f>'Prod,Zak'!$A$13</c:f>
              <c:strCache>
                <c:ptCount val="1"/>
                <c:pt idx="0">
                  <c:v>Výroba kovů, hutnictví, slévárenství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'Prod,Zak'!$B$13:$S$13</c:f>
              <c:numCache>
                <c:formatCode>##0.0</c:formatCode>
                <c:ptCount val="18"/>
                <c:pt idx="0">
                  <c:v>110.26581598369999</c:v>
                </c:pt>
                <c:pt idx="1">
                  <c:v>135.02634444789999</c:v>
                </c:pt>
                <c:pt idx="2">
                  <c:v>113.26620911179999</c:v>
                </c:pt>
                <c:pt idx="3">
                  <c:v>121.4426494532</c:v>
                </c:pt>
                <c:pt idx="4">
                  <c:v>133.1124197849</c:v>
                </c:pt>
                <c:pt idx="5">
                  <c:v>98.864648941400006</c:v>
                </c:pt>
                <c:pt idx="6">
                  <c:v>102.4032660685</c:v>
                </c:pt>
                <c:pt idx="7">
                  <c:v>103.1414958061</c:v>
                </c:pt>
                <c:pt idx="8">
                  <c:v>108.37616927019999</c:v>
                </c:pt>
                <c:pt idx="9">
                  <c:v>98.479190664000001</c:v>
                </c:pt>
                <c:pt idx="10">
                  <c:v>89.615504707699998</c:v>
                </c:pt>
                <c:pt idx="11">
                  <c:v>97.775191738399997</c:v>
                </c:pt>
                <c:pt idx="12">
                  <c:v>90.384492956100004</c:v>
                </c:pt>
                <c:pt idx="13">
                  <c:v>82.887986343799994</c:v>
                </c:pt>
                <c:pt idx="14">
                  <c:v>77.204539313500007</c:v>
                </c:pt>
                <c:pt idx="15">
                  <c:v>76.383595253500005</c:v>
                </c:pt>
                <c:pt idx="16">
                  <c:v>64.699371892599999</c:v>
                </c:pt>
                <c:pt idx="17">
                  <c:v>78.644188055300006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EF-4F00-9492-5BE9F88B66E8}"/>
            </c:ext>
          </c:extLst>
        </c:ser>
        <c:ser>
          <c:idx val="4"/>
          <c:order val="4"/>
          <c:tx>
            <c:strRef>
              <c:f>'Prod,Zak'!$A$14</c:f>
              <c:strCache>
                <c:ptCount val="1"/>
                <c:pt idx="0">
                  <c:v>Výroba motorových vozidel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'Prod,Zak'!$B$1:$S$1</c:f>
              <c:strCache>
                <c:ptCount val="18"/>
                <c:pt idx="0">
                  <c:v>2022/01</c:v>
                </c:pt>
                <c:pt idx="1">
                  <c:v>2022/02</c:v>
                </c:pt>
                <c:pt idx="2">
                  <c:v>2022/03</c:v>
                </c:pt>
                <c:pt idx="3">
                  <c:v>2022/04</c:v>
                </c:pt>
                <c:pt idx="4">
                  <c:v>2022/05</c:v>
                </c:pt>
                <c:pt idx="5">
                  <c:v>2022/06</c:v>
                </c:pt>
                <c:pt idx="6">
                  <c:v>2022/07</c:v>
                </c:pt>
                <c:pt idx="7">
                  <c:v>2022/08</c:v>
                </c:pt>
                <c:pt idx="8">
                  <c:v>2022/09</c:v>
                </c:pt>
                <c:pt idx="9">
                  <c:v>2022/10</c:v>
                </c:pt>
                <c:pt idx="10">
                  <c:v>2022/11</c:v>
                </c:pt>
                <c:pt idx="11">
                  <c:v>2022/12</c:v>
                </c:pt>
                <c:pt idx="12">
                  <c:v>2023/01</c:v>
                </c:pt>
                <c:pt idx="13">
                  <c:v>2023/02</c:v>
                </c:pt>
                <c:pt idx="14">
                  <c:v>2023/03</c:v>
                </c:pt>
                <c:pt idx="15">
                  <c:v>2023/04</c:v>
                </c:pt>
                <c:pt idx="16">
                  <c:v>2023/05</c:v>
                </c:pt>
                <c:pt idx="17">
                  <c:v>2023/06</c:v>
                </c:pt>
              </c:strCache>
            </c:strRef>
          </c:cat>
          <c:val>
            <c:numRef>
              <c:f>'Prod,Zak'!$B$14:$S$14</c:f>
              <c:numCache>
                <c:formatCode>##0.0</c:formatCode>
                <c:ptCount val="18"/>
                <c:pt idx="0">
                  <c:v>98.758151073400001</c:v>
                </c:pt>
                <c:pt idx="1">
                  <c:v>94.242940008399998</c:v>
                </c:pt>
                <c:pt idx="2">
                  <c:v>84.648621360700005</c:v>
                </c:pt>
                <c:pt idx="3">
                  <c:v>89.330465991200001</c:v>
                </c:pt>
                <c:pt idx="4">
                  <c:v>95.852011900500003</c:v>
                </c:pt>
                <c:pt idx="5">
                  <c:v>120.8104848862</c:v>
                </c:pt>
                <c:pt idx="6">
                  <c:v>93.493036478199997</c:v>
                </c:pt>
                <c:pt idx="7">
                  <c:v>137.78072512529999</c:v>
                </c:pt>
                <c:pt idx="8">
                  <c:v>141.4128735335</c:v>
                </c:pt>
                <c:pt idx="9">
                  <c:v>133.5470112751</c:v>
                </c:pt>
                <c:pt idx="10">
                  <c:v>118.0313039991</c:v>
                </c:pt>
                <c:pt idx="11">
                  <c:v>113.85538033349999</c:v>
                </c:pt>
                <c:pt idx="12">
                  <c:v>116.25679509459999</c:v>
                </c:pt>
                <c:pt idx="13">
                  <c:v>100.58403470419999</c:v>
                </c:pt>
                <c:pt idx="14">
                  <c:v>110.4708522487</c:v>
                </c:pt>
                <c:pt idx="15">
                  <c:v>119.34601038620001</c:v>
                </c:pt>
                <c:pt idx="16">
                  <c:v>101.7470857956</c:v>
                </c:pt>
                <c:pt idx="17">
                  <c:v>94.255416311399998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EF-4F00-9492-5BE9F88B6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6263088"/>
        <c:axId val="736260928"/>
      </c:lineChart>
      <c:catAx>
        <c:axId val="73626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0928"/>
        <c:crosses val="autoZero"/>
        <c:auto val="1"/>
        <c:lblAlgn val="ctr"/>
        <c:lblOffset val="100"/>
        <c:noMultiLvlLbl val="0"/>
      </c:catAx>
      <c:valAx>
        <c:axId val="736260928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6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39252763859066"/>
          <c:y val="1.8082437997648925E-2"/>
          <c:w val="0.36286296362575893"/>
          <c:h val="0.38556940097047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9781277340333E-2"/>
          <c:y val="0.11420109375217556"/>
          <c:w val="0.89591404199475078"/>
          <c:h val="0.84609865663188277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0070C0"/>
              </a:solidFill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6.605608082136471E-3"/>
                  <c:y val="0.2524917133098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97-48FA-8E65-E057A064B2F5}"/>
                </c:ext>
              </c:extLst>
            </c:dLbl>
            <c:dLbl>
              <c:idx val="5"/>
              <c:layout>
                <c:manualLayout>
                  <c:x val="-1.0500447178492637E-3"/>
                  <c:y val="0.24592076665519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97-48FA-8E65-E057A064B2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ZO!$D$3:$D$8</c:f>
              <c:numCache>
                <c:formatCode>#\ ##0.0_ ;[Red]\-#\ ##0.0\ </c:formatCode>
                <c:ptCount val="6"/>
                <c:pt idx="0">
                  <c:v>14.142813677534122</c:v>
                </c:pt>
                <c:pt idx="1">
                  <c:v>10.37981282184947</c:v>
                </c:pt>
                <c:pt idx="2">
                  <c:v>5.798090179428911</c:v>
                </c:pt>
                <c:pt idx="3">
                  <c:v>2.0040847887449615</c:v>
                </c:pt>
                <c:pt idx="4">
                  <c:v>-1.4332375906013084</c:v>
                </c:pt>
                <c:pt idx="5">
                  <c:v>-1.578364499775148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97-48FA-8E65-E057A064B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-5"/>
        </c:scaling>
        <c:delete val="0"/>
        <c:axPos val="l"/>
        <c:numFmt formatCode="#\ ##0.0_ ;[Red]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33595800524936E-2"/>
          <c:y val="0.1181528142315544"/>
          <c:w val="0.90080807086614179"/>
          <c:h val="0.85472222222222227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84-4569-8C41-6FD836F4D0CD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B84-4569-8C41-6FD836F4D0CD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B84-4569-8C41-6FD836F4D0C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('Kom vybr.'!$B$4:$B$6,'Kom vybr.'!$B$14:$B$16)</c:f>
              <c:strCache>
                <c:ptCount val="6"/>
                <c:pt idx="0">
                  <c:v>Silniční vozidla</c:v>
                </c:pt>
                <c:pt idx="1">
                  <c:v>Obuv</c:v>
                </c:pt>
                <c:pt idx="2">
                  <c:v>Léčiva</c:v>
                </c:pt>
                <c:pt idx="3">
                  <c:v>Rudy</c:v>
                </c:pt>
                <c:pt idx="4">
                  <c:v>Plasty prvotní</c:v>
                </c:pt>
                <c:pt idx="5">
                  <c:v>Umělá hnojiva</c:v>
                </c:pt>
              </c:strCache>
            </c:strRef>
          </c:cat>
          <c:val>
            <c:numRef>
              <c:f>('Kom vybr.'!$F$4:$F$6,'Kom vybr.'!$F$14:$F$16)</c:f>
              <c:numCache>
                <c:formatCode>#\ ##0.0</c:formatCode>
                <c:ptCount val="6"/>
                <c:pt idx="0">
                  <c:v>22.538914728682172</c:v>
                </c:pt>
                <c:pt idx="1">
                  <c:v>5.6112548512289777</c:v>
                </c:pt>
                <c:pt idx="2">
                  <c:v>5.4408182077562799</c:v>
                </c:pt>
                <c:pt idx="3">
                  <c:v>-23.636049723756898</c:v>
                </c:pt>
                <c:pt idx="4">
                  <c:v>-30.39870531116668</c:v>
                </c:pt>
                <c:pt idx="5">
                  <c:v>-37.502995446920686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4-4569-8C41-6FD836F4D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757254848"/>
        <c:axId val="757253048"/>
      </c:barChart>
      <c:catAx>
        <c:axId val="7572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7253048"/>
        <c:crosses val="autoZero"/>
        <c:auto val="1"/>
        <c:lblAlgn val="ctr"/>
        <c:lblOffset val="100"/>
        <c:noMultiLvlLbl val="0"/>
      </c:catAx>
      <c:valAx>
        <c:axId val="75725304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5725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Kurz CZK/EUR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Kurz!$B$1</c:f>
              <c:strCache>
                <c:ptCount val="1"/>
                <c:pt idx="0">
                  <c:v>2022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Kurz!$B$2:$B$8</c:f>
              <c:numCache>
                <c:formatCode>General</c:formatCode>
                <c:ptCount val="7"/>
                <c:pt idx="0">
                  <c:v>24.469000000000001</c:v>
                </c:pt>
                <c:pt idx="1">
                  <c:v>24.439</c:v>
                </c:pt>
                <c:pt idx="2">
                  <c:v>25.007999999999999</c:v>
                </c:pt>
                <c:pt idx="3">
                  <c:v>24.437000000000001</c:v>
                </c:pt>
                <c:pt idx="4">
                  <c:v>24.748000000000001</c:v>
                </c:pt>
                <c:pt idx="5" formatCode="0.000">
                  <c:v>24.719363636363639</c:v>
                </c:pt>
                <c:pt idx="6" formatCode="0.000">
                  <c:v>24.576842105263161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89-4389-9C5B-B3F2536B126A}"/>
            </c:ext>
          </c:extLst>
        </c:ser>
        <c:ser>
          <c:idx val="1"/>
          <c:order val="1"/>
          <c:tx>
            <c:strRef>
              <c:f>Kurz!$C$1</c:f>
              <c:strCache>
                <c:ptCount val="1"/>
                <c:pt idx="0">
                  <c:v>2023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Kurz!$C$2:$C$8</c:f>
              <c:numCache>
                <c:formatCode>General</c:formatCode>
                <c:ptCount val="7"/>
                <c:pt idx="0">
                  <c:v>23.957999999999998</c:v>
                </c:pt>
                <c:pt idx="1">
                  <c:v>23.728999999999999</c:v>
                </c:pt>
                <c:pt idx="2">
                  <c:v>23.683</c:v>
                </c:pt>
                <c:pt idx="3">
                  <c:v>23.437999999999999</c:v>
                </c:pt>
                <c:pt idx="4">
                  <c:v>23.603999999999999</c:v>
                </c:pt>
                <c:pt idx="5" formatCode="0.000">
                  <c:v>23.695909090909094</c:v>
                </c:pt>
                <c:pt idx="6" formatCode="0.000">
                  <c:v>23.902000000000001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89-4389-9C5B-B3F2536B1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23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624496937882764"/>
          <c:y val="6.0069626713327488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Měsíční ztráta 2023/2022 vlivem kurzu EURa (mld.Kč)</a:t>
            </a:r>
          </a:p>
        </c:rich>
      </c:tx>
      <c:layout>
        <c:manualLayout>
          <c:xMode val="edge"/>
          <c:yMode val="edge"/>
          <c:x val="7.2974598989695202E-2"/>
          <c:y val="2.6226736678056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7456036745406825E-2"/>
          <c:y val="0.31921296296296298"/>
          <c:w val="0.87809951881014869"/>
          <c:h val="0.59653579760863229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Kurz!$F$2:$F$7</c:f>
              <c:numCache>
                <c:formatCode>#\ ##0.0</c:formatCode>
                <c:ptCount val="6"/>
                <c:pt idx="0">
                  <c:v>10.402106937140047</c:v>
                </c:pt>
                <c:pt idx="1">
                  <c:v>13.558160478739126</c:v>
                </c:pt>
                <c:pt idx="2">
                  <c:v>29.152070050247062</c:v>
                </c:pt>
                <c:pt idx="3">
                  <c:v>18.498762351736502</c:v>
                </c:pt>
                <c:pt idx="4">
                  <c:v>23.035286222674188</c:v>
                </c:pt>
                <c:pt idx="5">
                  <c:v>21.457383898256296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C-4B4C-977E-917204F6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1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11"/>
              <c:layout>
                <c:manualLayout>
                  <c:x val="2.7777777777778798E-3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63-462D-BDDD-036341FCB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Úrok.saz.!$E$34:$E$45</c:f>
              <c:strCache>
                <c:ptCount val="12"/>
                <c:pt idx="0">
                  <c:v>Maď</c:v>
                </c:pt>
                <c:pt idx="1">
                  <c:v>ČR</c:v>
                </c:pt>
                <c:pt idx="2">
                  <c:v>Pol</c:v>
                </c:pt>
                <c:pt idx="3">
                  <c:v>USA</c:v>
                </c:pt>
                <c:pt idx="4">
                  <c:v>GB</c:v>
                </c:pt>
                <c:pt idx="5">
                  <c:v>EU</c:v>
                </c:pt>
                <c:pt idx="6">
                  <c:v>Nor</c:v>
                </c:pt>
                <c:pt idx="7">
                  <c:v>Švé</c:v>
                </c:pt>
                <c:pt idx="8">
                  <c:v>Čína</c:v>
                </c:pt>
                <c:pt idx="9">
                  <c:v>DK</c:v>
                </c:pt>
                <c:pt idx="10">
                  <c:v>Švý</c:v>
                </c:pt>
                <c:pt idx="11">
                  <c:v>Jap</c:v>
                </c:pt>
              </c:strCache>
            </c:strRef>
          </c:cat>
          <c:val>
            <c:numRef>
              <c:f>Úrok.saz.!$D$34:$D$45</c:f>
              <c:numCache>
                <c:formatCode>0.0</c:formatCode>
                <c:ptCount val="12"/>
                <c:pt idx="0">
                  <c:v>13</c:v>
                </c:pt>
                <c:pt idx="1">
                  <c:v>7.0000000000000009</c:v>
                </c:pt>
                <c:pt idx="2">
                  <c:v>6.75</c:v>
                </c:pt>
                <c:pt idx="3">
                  <c:v>5.5</c:v>
                </c:pt>
                <c:pt idx="4">
                  <c:v>5.25</c:v>
                </c:pt>
                <c:pt idx="5">
                  <c:v>4.25</c:v>
                </c:pt>
                <c:pt idx="6">
                  <c:v>3.75</c:v>
                </c:pt>
                <c:pt idx="7">
                  <c:v>3.75</c:v>
                </c:pt>
                <c:pt idx="8">
                  <c:v>3.55</c:v>
                </c:pt>
                <c:pt idx="9">
                  <c:v>3.5000000000000004</c:v>
                </c:pt>
                <c:pt idx="10">
                  <c:v>1.7500000000000002</c:v>
                </c:pt>
                <c:pt idx="11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63-462D-BDDD-036341FCB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73683120"/>
        <c:axId val="973675200"/>
      </c:barChart>
      <c:catAx>
        <c:axId val="97368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3675200"/>
        <c:crosses val="autoZero"/>
        <c:auto val="1"/>
        <c:lblAlgn val="ctr"/>
        <c:lblOffset val="100"/>
        <c:noMultiLvlLbl val="0"/>
      </c:catAx>
      <c:valAx>
        <c:axId val="97367520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7368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</a:t>
            </a:r>
            <a:r>
              <a:rPr lang="cs-CZ" dirty="0"/>
              <a:t> T repo sazba (%)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Repo!$A$2:$A$11</c:f>
              <c:numCache>
                <c:formatCode>dd/mm/yy;@</c:formatCode>
                <c:ptCount val="10"/>
                <c:pt idx="0">
                  <c:v>43962</c:v>
                </c:pt>
                <c:pt idx="1">
                  <c:v>44371</c:v>
                </c:pt>
                <c:pt idx="2">
                  <c:v>44414</c:v>
                </c:pt>
                <c:pt idx="3">
                  <c:v>44470</c:v>
                </c:pt>
                <c:pt idx="4">
                  <c:v>44505</c:v>
                </c:pt>
                <c:pt idx="5">
                  <c:v>44553</c:v>
                </c:pt>
                <c:pt idx="6">
                  <c:v>44595</c:v>
                </c:pt>
                <c:pt idx="7">
                  <c:v>44652</c:v>
                </c:pt>
                <c:pt idx="8">
                  <c:v>44687</c:v>
                </c:pt>
                <c:pt idx="9">
                  <c:v>44735</c:v>
                </c:pt>
              </c:numCache>
            </c:numRef>
          </c:cat>
          <c:val>
            <c:numRef>
              <c:f>Repo!$B$2:$B$11</c:f>
              <c:numCache>
                <c:formatCode>0.00</c:formatCode>
                <c:ptCount val="10"/>
                <c:pt idx="0">
                  <c:v>0.25</c:v>
                </c:pt>
                <c:pt idx="1">
                  <c:v>0.5</c:v>
                </c:pt>
                <c:pt idx="2">
                  <c:v>0.75</c:v>
                </c:pt>
                <c:pt idx="3">
                  <c:v>1.5</c:v>
                </c:pt>
                <c:pt idx="4">
                  <c:v>2.75</c:v>
                </c:pt>
                <c:pt idx="5">
                  <c:v>3.75</c:v>
                </c:pt>
                <c:pt idx="6">
                  <c:v>4.5</c:v>
                </c:pt>
                <c:pt idx="7">
                  <c:v>5</c:v>
                </c:pt>
                <c:pt idx="8">
                  <c:v>5.75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8-436F-9E19-B6443728C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667566392"/>
        <c:axId val="667565736"/>
      </c:barChart>
      <c:catAx>
        <c:axId val="667566392"/>
        <c:scaling>
          <c:orientation val="minMax"/>
        </c:scaling>
        <c:delete val="0"/>
        <c:axPos val="b"/>
        <c:numFmt formatCode="dd/mm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565736"/>
        <c:crosses val="autoZero"/>
        <c:auto val="0"/>
        <c:lblAlgn val="ctr"/>
        <c:lblOffset val="100"/>
        <c:noMultiLvlLbl val="0"/>
      </c:catAx>
      <c:valAx>
        <c:axId val="66756573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756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56036745406825E-2"/>
          <c:y val="4.4534057540154368E-2"/>
          <c:w val="0.87809951881014869"/>
          <c:h val="0.86328540983548008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00B0F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IFO!$B$2:$B$8</c:f>
              <c:numCache>
                <c:formatCode>General</c:formatCode>
                <c:ptCount val="7"/>
                <c:pt idx="0">
                  <c:v>90.2</c:v>
                </c:pt>
                <c:pt idx="1">
                  <c:v>91.1</c:v>
                </c:pt>
                <c:pt idx="2">
                  <c:v>93.3</c:v>
                </c:pt>
                <c:pt idx="3">
                  <c:v>93.6</c:v>
                </c:pt>
                <c:pt idx="4">
                  <c:v>91.7</c:v>
                </c:pt>
                <c:pt idx="5">
                  <c:v>88.5</c:v>
                </c:pt>
                <c:pt idx="6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9-4D9A-B601-83F6EC689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8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Změna zadlužování ČR dle premiérů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9"/>
              <c:layout>
                <c:manualLayout>
                  <c:x val="-1.0416666666666667E-3"/>
                  <c:y val="0.165849995375442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25-4956-8D7F-92BA6AA45209}"/>
                </c:ext>
              </c:extLst>
            </c:dLbl>
            <c:dLbl>
              <c:idx val="10"/>
              <c:layout>
                <c:manualLayout>
                  <c:x val="-7.4089566929133859E-4"/>
                  <c:y val="0.171646552901434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25-4956-8D7F-92BA6AA45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Dluh!$F$72:$F$84</c:f>
              <c:strCache>
                <c:ptCount val="13"/>
                <c:pt idx="0">
                  <c:v>Klaus</c:v>
                </c:pt>
                <c:pt idx="1">
                  <c:v>Tošovský</c:v>
                </c:pt>
                <c:pt idx="2">
                  <c:v>Zeman</c:v>
                </c:pt>
                <c:pt idx="3">
                  <c:v>Špidla</c:v>
                </c:pt>
                <c:pt idx="4">
                  <c:v>Gross</c:v>
                </c:pt>
                <c:pt idx="5">
                  <c:v>Paroubek</c:v>
                </c:pt>
                <c:pt idx="6">
                  <c:v>Topolánek</c:v>
                </c:pt>
                <c:pt idx="7">
                  <c:v>Fischer</c:v>
                </c:pt>
                <c:pt idx="8">
                  <c:v>Nečas</c:v>
                </c:pt>
                <c:pt idx="9">
                  <c:v>Rusnok</c:v>
                </c:pt>
                <c:pt idx="10">
                  <c:v>Sobotka</c:v>
                </c:pt>
                <c:pt idx="11">
                  <c:v>Babiš</c:v>
                </c:pt>
                <c:pt idx="12">
                  <c:v>Fiala</c:v>
                </c:pt>
              </c:strCache>
            </c:strRef>
          </c:cat>
          <c:val>
            <c:numRef>
              <c:f>Dluh!$B$72:$B$84</c:f>
              <c:numCache>
                <c:formatCode>#\ ##0.0</c:formatCode>
                <c:ptCount val="13"/>
                <c:pt idx="0">
                  <c:v>14.299999999999983</c:v>
                </c:pt>
                <c:pt idx="1">
                  <c:v>21.599999999999994</c:v>
                </c:pt>
                <c:pt idx="2">
                  <c:v>201.2</c:v>
                </c:pt>
                <c:pt idx="3">
                  <c:v>197</c:v>
                </c:pt>
                <c:pt idx="4">
                  <c:v>98.300000000000068</c:v>
                </c:pt>
                <c:pt idx="5">
                  <c:v>111.29999999999995</c:v>
                </c:pt>
                <c:pt idx="6">
                  <c:v>375.70000000000005</c:v>
                </c:pt>
                <c:pt idx="7">
                  <c:v>165.89999999999986</c:v>
                </c:pt>
                <c:pt idx="8">
                  <c:v>339.20000000000005</c:v>
                </c:pt>
                <c:pt idx="9">
                  <c:v>-19.599999999999909</c:v>
                </c:pt>
                <c:pt idx="10">
                  <c:v>-39</c:v>
                </c:pt>
                <c:pt idx="11">
                  <c:v>840.99999999999977</c:v>
                </c:pt>
                <c:pt idx="12">
                  <c:v>729.30000000000018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5-4956-8D7F-92BA6AA45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2000" b="1"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Ceny elektřiny pro domácnosti €/kWh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E6-4A1A-8D7D-CFE331270709}"/>
              </c:ext>
            </c:extLst>
          </c:dPt>
          <c:dPt>
            <c:idx val="10"/>
            <c:invertIfNegative val="0"/>
            <c:bubble3D val="0"/>
            <c:spPr>
              <a:noFill/>
              <a:ln w="25400" cap="flat" cmpd="sng" algn="ctr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E6-4A1A-8D7D-CFE33127070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Ener!$N$3:$N$30</c:f>
              <c:strCache>
                <c:ptCount val="28"/>
                <c:pt idx="0">
                  <c:v>DK</c:v>
                </c:pt>
                <c:pt idx="1">
                  <c:v>B</c:v>
                </c:pt>
                <c:pt idx="2">
                  <c:v>IRL</c:v>
                </c:pt>
                <c:pt idx="3">
                  <c:v>CZ</c:v>
                </c:pt>
                <c:pt idx="4">
                  <c:v>I</c:v>
                </c:pt>
                <c:pt idx="5">
                  <c:v>RO</c:v>
                </c:pt>
                <c:pt idx="6">
                  <c:v>DK</c:v>
                </c:pt>
                <c:pt idx="7">
                  <c:v>E</c:v>
                </c:pt>
                <c:pt idx="8">
                  <c:v>CY</c:v>
                </c:pt>
                <c:pt idx="9">
                  <c:v>LV</c:v>
                </c:pt>
                <c:pt idx="10">
                  <c:v>EU</c:v>
                </c:pt>
                <c:pt idx="11">
                  <c:v>S</c:v>
                </c:pt>
                <c:pt idx="12">
                  <c:v>EST</c:v>
                </c:pt>
                <c:pt idx="13">
                  <c:v>GR</c:v>
                </c:pt>
                <c:pt idx="14">
                  <c:v>LT</c:v>
                </c:pt>
                <c:pt idx="15">
                  <c:v>A</c:v>
                </c:pt>
                <c:pt idx="16">
                  <c:v>FIN</c:v>
                </c:pt>
                <c:pt idx="17">
                  <c:v>P </c:v>
                </c:pt>
                <c:pt idx="18">
                  <c:v>F </c:v>
                </c:pt>
                <c:pt idx="19">
                  <c:v>L</c:v>
                </c:pt>
                <c:pt idx="20">
                  <c:v>SLO</c:v>
                </c:pt>
                <c:pt idx="21">
                  <c:v>SK</c:v>
                </c:pt>
                <c:pt idx="22">
                  <c:v>PL</c:v>
                </c:pt>
                <c:pt idx="23">
                  <c:v>HR</c:v>
                </c:pt>
                <c:pt idx="24">
                  <c:v>NL</c:v>
                </c:pt>
                <c:pt idx="25">
                  <c:v>M</c:v>
                </c:pt>
                <c:pt idx="26">
                  <c:v>BG</c:v>
                </c:pt>
                <c:pt idx="27">
                  <c:v>H </c:v>
                </c:pt>
              </c:strCache>
            </c:strRef>
          </c:cat>
          <c:val>
            <c:numRef>
              <c:f>Ener!$S$3:$S$30</c:f>
              <c:numCache>
                <c:formatCode>General</c:formatCode>
                <c:ptCount val="28"/>
                <c:pt idx="0">
                  <c:v>0.58709999999999996</c:v>
                </c:pt>
                <c:pt idx="1">
                  <c:v>0.44890000000000002</c:v>
                </c:pt>
                <c:pt idx="2">
                  <c:v>0.4199</c:v>
                </c:pt>
                <c:pt idx="3">
                  <c:v>0.38440000000000002</c:v>
                </c:pt>
                <c:pt idx="4">
                  <c:v>0.36409999999999998</c:v>
                </c:pt>
                <c:pt idx="5">
                  <c:v>0.34110000000000001</c:v>
                </c:pt>
                <c:pt idx="6">
                  <c:v>0.3357</c:v>
                </c:pt>
                <c:pt idx="7">
                  <c:v>0.33500000000000002</c:v>
                </c:pt>
                <c:pt idx="8">
                  <c:v>0.3261</c:v>
                </c:pt>
                <c:pt idx="9">
                  <c:v>0.29920000000000002</c:v>
                </c:pt>
                <c:pt idx="10">
                  <c:v>0.28399999999999997</c:v>
                </c:pt>
                <c:pt idx="11">
                  <c:v>0.27400000000000002</c:v>
                </c:pt>
                <c:pt idx="12">
                  <c:v>0.26500000000000001</c:v>
                </c:pt>
                <c:pt idx="13">
                  <c:v>0.24379999999999999</c:v>
                </c:pt>
                <c:pt idx="14">
                  <c:v>0.2429</c:v>
                </c:pt>
                <c:pt idx="15">
                  <c:v>0.23699999999999999</c:v>
                </c:pt>
                <c:pt idx="16">
                  <c:v>0.2278</c:v>
                </c:pt>
                <c:pt idx="17">
                  <c:v>0.22220000000000001</c:v>
                </c:pt>
                <c:pt idx="18">
                  <c:v>0.22040000000000001</c:v>
                </c:pt>
                <c:pt idx="19">
                  <c:v>0.20419999999999999</c:v>
                </c:pt>
                <c:pt idx="20">
                  <c:v>0.1956</c:v>
                </c:pt>
                <c:pt idx="21">
                  <c:v>0.18840000000000001</c:v>
                </c:pt>
                <c:pt idx="22">
                  <c:v>0.16039999999999999</c:v>
                </c:pt>
                <c:pt idx="23">
                  <c:v>0.1479</c:v>
                </c:pt>
                <c:pt idx="24">
                  <c:v>0.13500000000000001</c:v>
                </c:pt>
                <c:pt idx="25">
                  <c:v>0.12770000000000001</c:v>
                </c:pt>
                <c:pt idx="26">
                  <c:v>0.1147</c:v>
                </c:pt>
                <c:pt idx="27">
                  <c:v>0.1084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E6-4A1A-8D7D-CFE331270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008234880"/>
        <c:axId val="1008237040"/>
      </c:barChart>
      <c:catAx>
        <c:axId val="100823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8237040"/>
        <c:crosses val="autoZero"/>
        <c:auto val="1"/>
        <c:lblAlgn val="ctr"/>
        <c:lblOffset val="100"/>
        <c:noMultiLvlLbl val="0"/>
      </c:catAx>
      <c:valAx>
        <c:axId val="1008237040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082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Průměrná změna zadlužování ČR dle premiérů (mld.Kč/rok)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dLbl>
              <c:idx val="9"/>
              <c:layout>
                <c:manualLayout>
                  <c:x val="-2.5233759842519686E-3"/>
                  <c:y val="0.16857330892279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5F-461B-A61D-7557FD191BEE}"/>
                </c:ext>
              </c:extLst>
            </c:dLbl>
            <c:dLbl>
              <c:idx val="10"/>
              <c:layout>
                <c:manualLayout>
                  <c:x val="4.1666666666666666E-3"/>
                  <c:y val="0.170868558717358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F-461B-A61D-7557FD191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Dluh!$F$72:$F$84</c:f>
              <c:strCache>
                <c:ptCount val="13"/>
                <c:pt idx="0">
                  <c:v>Klaus</c:v>
                </c:pt>
                <c:pt idx="1">
                  <c:v>Tošovský</c:v>
                </c:pt>
                <c:pt idx="2">
                  <c:v>Zeman</c:v>
                </c:pt>
                <c:pt idx="3">
                  <c:v>Špidla</c:v>
                </c:pt>
                <c:pt idx="4">
                  <c:v>Gross</c:v>
                </c:pt>
                <c:pt idx="5">
                  <c:v>Paroubek</c:v>
                </c:pt>
                <c:pt idx="6">
                  <c:v>Topolánek</c:v>
                </c:pt>
                <c:pt idx="7">
                  <c:v>Fischer</c:v>
                </c:pt>
                <c:pt idx="8">
                  <c:v>Nečas</c:v>
                </c:pt>
                <c:pt idx="9">
                  <c:v>Rusnok</c:v>
                </c:pt>
                <c:pt idx="10">
                  <c:v>Sobotka</c:v>
                </c:pt>
                <c:pt idx="11">
                  <c:v>Babiš</c:v>
                </c:pt>
                <c:pt idx="12">
                  <c:v>Fiala</c:v>
                </c:pt>
              </c:strCache>
            </c:strRef>
          </c:cat>
          <c:val>
            <c:numRef>
              <c:f>Dluh!$C$72:$C$84</c:f>
              <c:numCache>
                <c:formatCode>#\ ##0.0</c:formatCode>
                <c:ptCount val="13"/>
                <c:pt idx="0" formatCode="0.0">
                  <c:v>3.5749999999999957</c:v>
                </c:pt>
                <c:pt idx="1">
                  <c:v>21.599999999999994</c:v>
                </c:pt>
                <c:pt idx="2" formatCode="General">
                  <c:v>50.3</c:v>
                </c:pt>
                <c:pt idx="3" formatCode="General">
                  <c:v>98.5</c:v>
                </c:pt>
                <c:pt idx="4">
                  <c:v>98.300000000000068</c:v>
                </c:pt>
                <c:pt idx="5">
                  <c:v>111.29999999999995</c:v>
                </c:pt>
                <c:pt idx="6" formatCode="0.0">
                  <c:v>125.23333333333335</c:v>
                </c:pt>
                <c:pt idx="7">
                  <c:v>165.89999999999986</c:v>
                </c:pt>
                <c:pt idx="8" formatCode="0.0">
                  <c:v>113.06666666666668</c:v>
                </c:pt>
                <c:pt idx="9">
                  <c:v>-19.599999999999909</c:v>
                </c:pt>
                <c:pt idx="10" formatCode="0.0">
                  <c:v>-13</c:v>
                </c:pt>
                <c:pt idx="11" formatCode="0.0">
                  <c:v>210.24999999999994</c:v>
                </c:pt>
                <c:pt idx="12" formatCode="General">
                  <c:v>364.65000000000009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5F-461B-A61D-7557FD191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 zadlužování ČR (mld.Kč)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tx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CF-40A9-BC8C-FA5269BF394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CF-40A9-BC8C-FA5269BF394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CF-40A9-BC8C-FA5269BF394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CF-40A9-BC8C-FA5269BF394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CF-40A9-BC8C-FA5269BF3942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CF-40A9-BC8C-FA5269BF394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CF-40A9-BC8C-FA5269BF394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CF-40A9-BC8C-FA5269BF394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CF-40A9-BC8C-FA5269BF3942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C8CF-40A9-BC8C-FA5269BF394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C8CF-40A9-BC8C-FA5269BF394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C8CF-40A9-BC8C-FA5269BF394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C8CF-40A9-BC8C-FA5269BF394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C8CF-40A9-BC8C-FA5269BF394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C8CF-40A9-BC8C-FA5269BF394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C8CF-40A9-BC8C-FA5269BF394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C8CF-40A9-BC8C-FA5269BF3942}"/>
              </c:ext>
            </c:extLst>
          </c:dPt>
          <c:dPt>
            <c:idx val="17"/>
            <c:invertIfNegative val="0"/>
            <c:bubble3D val="0"/>
            <c:spPr>
              <a:solidFill>
                <a:srgbClr val="7030A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3-C8CF-40A9-BC8C-FA5269BF3942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5-C8CF-40A9-BC8C-FA5269BF3942}"/>
              </c:ext>
            </c:extLst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C8CF-40A9-BC8C-FA5269BF3942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9-C8CF-40A9-BC8C-FA5269BF394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B-C8CF-40A9-BC8C-FA5269BF3942}"/>
              </c:ext>
            </c:extLst>
          </c:dPt>
          <c:dPt>
            <c:idx val="22"/>
            <c:invertIfNegative val="0"/>
            <c:bubble3D val="0"/>
            <c:spPr>
              <a:solidFill>
                <a:srgbClr val="FF99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D-C8CF-40A9-BC8C-FA5269BF3942}"/>
              </c:ext>
            </c:extLst>
          </c:dPt>
          <c:dPt>
            <c:idx val="23"/>
            <c:invertIfNegative val="0"/>
            <c:bubble3D val="0"/>
            <c:spPr>
              <a:solidFill>
                <a:srgbClr val="FF99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F-C8CF-40A9-BC8C-FA5269BF3942}"/>
              </c:ext>
            </c:extLst>
          </c:dPt>
          <c:dPt>
            <c:idx val="24"/>
            <c:invertIfNegative val="0"/>
            <c:bubble3D val="0"/>
            <c:spPr>
              <a:solidFill>
                <a:srgbClr val="FF99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1-C8CF-40A9-BC8C-FA5269BF3942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3-C8CF-40A9-BC8C-FA5269BF3942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5-C8CF-40A9-BC8C-FA5269BF3942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7-C8CF-40A9-BC8C-FA5269BF3942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9-C8CF-40A9-BC8C-FA5269BF3942}"/>
              </c:ext>
            </c:extLst>
          </c:dPt>
          <c:dPt>
            <c:idx val="29"/>
            <c:invertIfNegative val="0"/>
            <c:bubble3D val="0"/>
            <c:spPr>
              <a:solidFill>
                <a:srgbClr val="66FF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B-C8CF-40A9-BC8C-FA5269BF3942}"/>
              </c:ext>
            </c:extLst>
          </c:dPt>
          <c:dPt>
            <c:idx val="30"/>
            <c:invertIfNegative val="0"/>
            <c:bubble3D val="0"/>
            <c:spPr>
              <a:solidFill>
                <a:srgbClr val="66FFFF"/>
              </a:solidFill>
              <a:ln w="25400" cap="flat" cmpd="sng" algn="ctr">
                <a:solidFill>
                  <a:schemeClr val="tx1"/>
                </a:solidFill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3D-C8CF-40A9-BC8C-FA5269BF39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Dluh!$A$4:$A$34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 odh.</c:v>
                </c:pt>
              </c:strCache>
            </c:strRef>
          </c:cat>
          <c:val>
            <c:numRef>
              <c:f>Dluh!$B$4:$B$34</c:f>
              <c:numCache>
                <c:formatCode>General</c:formatCode>
                <c:ptCount val="31"/>
                <c:pt idx="0">
                  <c:v>158.80000000000001</c:v>
                </c:pt>
                <c:pt idx="1">
                  <c:v>157.30000000000001</c:v>
                </c:pt>
                <c:pt idx="2">
                  <c:v>154.4</c:v>
                </c:pt>
                <c:pt idx="3">
                  <c:v>155.19999999999999</c:v>
                </c:pt>
                <c:pt idx="4">
                  <c:v>173.1</c:v>
                </c:pt>
                <c:pt idx="5">
                  <c:v>194.7</c:v>
                </c:pt>
                <c:pt idx="6">
                  <c:v>228.4</c:v>
                </c:pt>
                <c:pt idx="7">
                  <c:v>289.3</c:v>
                </c:pt>
                <c:pt idx="8">
                  <c:v>345</c:v>
                </c:pt>
                <c:pt idx="9">
                  <c:v>395.9</c:v>
                </c:pt>
                <c:pt idx="10">
                  <c:v>493.2</c:v>
                </c:pt>
                <c:pt idx="11">
                  <c:v>592.9</c:v>
                </c:pt>
                <c:pt idx="12">
                  <c:v>691.2</c:v>
                </c:pt>
                <c:pt idx="13">
                  <c:v>802.5</c:v>
                </c:pt>
                <c:pt idx="14">
                  <c:v>892.3</c:v>
                </c:pt>
                <c:pt idx="15">
                  <c:v>999.8</c:v>
                </c:pt>
                <c:pt idx="16">
                  <c:v>1178.2</c:v>
                </c:pt>
                <c:pt idx="17">
                  <c:v>1344.1</c:v>
                </c:pt>
                <c:pt idx="18">
                  <c:v>1499.4</c:v>
                </c:pt>
                <c:pt idx="19">
                  <c:v>1667.6</c:v>
                </c:pt>
                <c:pt idx="20">
                  <c:v>1683.3</c:v>
                </c:pt>
                <c:pt idx="21">
                  <c:v>1663.7</c:v>
                </c:pt>
                <c:pt idx="22">
                  <c:v>1673</c:v>
                </c:pt>
                <c:pt idx="23">
                  <c:v>1613.4</c:v>
                </c:pt>
                <c:pt idx="24">
                  <c:v>1624.7</c:v>
                </c:pt>
                <c:pt idx="25">
                  <c:v>1622</c:v>
                </c:pt>
                <c:pt idx="26">
                  <c:v>1640.2</c:v>
                </c:pt>
                <c:pt idx="27">
                  <c:v>2049.6999999999998</c:v>
                </c:pt>
                <c:pt idx="28">
                  <c:v>2465.6999999999998</c:v>
                </c:pt>
                <c:pt idx="29">
                  <c:v>2894.8</c:v>
                </c:pt>
                <c:pt idx="30">
                  <c:v>3195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C8CF-40A9-BC8C-FA5269BF3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 zadlužování ČR k HDP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Dluh!$A$38:$A$68</c:f>
              <c:strCache>
                <c:ptCount val="3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  <c:pt idx="29">
                  <c:v>2022</c:v>
                </c:pt>
                <c:pt idx="30">
                  <c:v>2023 odh.</c:v>
                </c:pt>
              </c:strCache>
            </c:strRef>
          </c:cat>
          <c:val>
            <c:numRef>
              <c:f>Dluh!$C$38:$C$68</c:f>
              <c:numCache>
                <c:formatCode>0.0</c:formatCode>
                <c:ptCount val="31"/>
                <c:pt idx="0">
                  <c:v>13.2</c:v>
                </c:pt>
                <c:pt idx="1">
                  <c:v>11.4</c:v>
                </c:pt>
                <c:pt idx="2">
                  <c:v>9.6999999999999993</c:v>
                </c:pt>
                <c:pt idx="3">
                  <c:v>8.5</c:v>
                </c:pt>
                <c:pt idx="4">
                  <c:v>8.8000000000000007</c:v>
                </c:pt>
                <c:pt idx="5">
                  <c:v>9</c:v>
                </c:pt>
                <c:pt idx="6">
                  <c:v>10.1</c:v>
                </c:pt>
                <c:pt idx="7">
                  <c:v>12.1</c:v>
                </c:pt>
                <c:pt idx="8">
                  <c:v>13.4</c:v>
                </c:pt>
                <c:pt idx="9">
                  <c:v>14.7</c:v>
                </c:pt>
                <c:pt idx="10">
                  <c:v>17.5</c:v>
                </c:pt>
                <c:pt idx="11">
                  <c:v>19.3</c:v>
                </c:pt>
                <c:pt idx="12">
                  <c:v>21</c:v>
                </c:pt>
                <c:pt idx="13">
                  <c:v>22.7</c:v>
                </c:pt>
                <c:pt idx="14">
                  <c:v>23.1</c:v>
                </c:pt>
                <c:pt idx="15">
                  <c:v>24.7</c:v>
                </c:pt>
                <c:pt idx="16">
                  <c:v>29.8</c:v>
                </c:pt>
                <c:pt idx="17">
                  <c:v>33.700000000000003</c:v>
                </c:pt>
                <c:pt idx="18">
                  <c:v>36.9</c:v>
                </c:pt>
                <c:pt idx="19">
                  <c:v>40.799999999999997</c:v>
                </c:pt>
                <c:pt idx="20">
                  <c:v>40.6</c:v>
                </c:pt>
                <c:pt idx="21">
                  <c:v>38.299999999999997</c:v>
                </c:pt>
                <c:pt idx="22">
                  <c:v>36.200000000000003</c:v>
                </c:pt>
                <c:pt idx="23">
                  <c:v>33.6</c:v>
                </c:pt>
                <c:pt idx="24">
                  <c:v>31.8</c:v>
                </c:pt>
                <c:pt idx="25">
                  <c:v>30</c:v>
                </c:pt>
                <c:pt idx="26">
                  <c:v>28.3</c:v>
                </c:pt>
                <c:pt idx="27">
                  <c:v>35.9</c:v>
                </c:pt>
                <c:pt idx="28">
                  <c:v>40.400000000000006</c:v>
                </c:pt>
                <c:pt idx="29">
                  <c:v>42.9</c:v>
                </c:pt>
                <c:pt idx="3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C-4834-B195-FA8BB2C4E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358448"/>
        <c:axId val="948358808"/>
      </c:barChart>
      <c:catAx>
        <c:axId val="948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808"/>
        <c:crosses val="autoZero"/>
        <c:auto val="1"/>
        <c:lblAlgn val="ctr"/>
        <c:lblOffset val="100"/>
        <c:noMultiLvlLbl val="0"/>
      </c:catAx>
      <c:valAx>
        <c:axId val="9483588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 b="1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Míra inflace m/m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344925634295707E-2"/>
          <c:y val="0.19432888597258677"/>
          <c:w val="0.89163692038495201"/>
          <c:h val="0.65515121060154902"/>
        </c:manualLayout>
      </c:layout>
      <c:barChart>
        <c:barDir val="col"/>
        <c:grouping val="clustered"/>
        <c:varyColors val="0"/>
        <c:ser>
          <c:idx val="0"/>
          <c:order val="0"/>
          <c:tx>
            <c:v>2022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Infl!$B$54:$M$54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Infl!$B$80:$M$80</c:f>
              <c:numCache>
                <c:formatCode>#\ ##0.0</c:formatCode>
                <c:ptCount val="12"/>
                <c:pt idx="0">
                  <c:v>9.9</c:v>
                </c:pt>
                <c:pt idx="1">
                  <c:v>11.1</c:v>
                </c:pt>
                <c:pt idx="2">
                  <c:v>12.7</c:v>
                </c:pt>
                <c:pt idx="3">
                  <c:v>14.2</c:v>
                </c:pt>
                <c:pt idx="4">
                  <c:v>16</c:v>
                </c:pt>
                <c:pt idx="5">
                  <c:v>17.2</c:v>
                </c:pt>
                <c:pt idx="6">
                  <c:v>17.5</c:v>
                </c:pt>
                <c:pt idx="7">
                  <c:v>17.2</c:v>
                </c:pt>
                <c:pt idx="8">
                  <c:v>18</c:v>
                </c:pt>
                <c:pt idx="9">
                  <c:v>15.1</c:v>
                </c:pt>
                <c:pt idx="10">
                  <c:v>16.2</c:v>
                </c:pt>
                <c:pt idx="11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A-4903-8DD2-1689A3B4FF93}"/>
            </c:ext>
          </c:extLst>
        </c:ser>
        <c:ser>
          <c:idx val="1"/>
          <c:order val="1"/>
          <c:tx>
            <c:v>2023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Infl!$B$54:$M$54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Infl!$B$81:$M$81</c:f>
              <c:numCache>
                <c:formatCode>#\ ##0.0</c:formatCode>
                <c:ptCount val="12"/>
                <c:pt idx="0">
                  <c:v>17.5</c:v>
                </c:pt>
                <c:pt idx="1">
                  <c:v>16.7</c:v>
                </c:pt>
                <c:pt idx="2">
                  <c:v>15</c:v>
                </c:pt>
                <c:pt idx="3">
                  <c:v>12.7</c:v>
                </c:pt>
                <c:pt idx="4">
                  <c:v>11.1</c:v>
                </c:pt>
                <c:pt idx="5">
                  <c:v>9.6999999999999993</c:v>
                </c:pt>
                <c:pt idx="6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A-4903-8DD2-1689A3B4F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6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5374015748031"/>
          <c:y val="4.913130650335374E-2"/>
          <c:w val="0.1531292650918635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Míra inflace Ø12m/Ø12m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1344925634295707E-2"/>
          <c:y val="0.19432888597258677"/>
          <c:w val="0.89163692038495201"/>
          <c:h val="0.63879556037251117"/>
        </c:manualLayout>
      </c:layout>
      <c:barChart>
        <c:barDir val="col"/>
        <c:grouping val="clustered"/>
        <c:varyColors val="0"/>
        <c:ser>
          <c:idx val="0"/>
          <c:order val="0"/>
          <c:tx>
            <c:v>2022</c:v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Infl!$B$110:$M$110</c:f>
              <c:numCache>
                <c:formatCode>#\ ##0.0</c:formatCode>
                <c:ptCount val="12"/>
                <c:pt idx="0">
                  <c:v>4.5</c:v>
                </c:pt>
                <c:pt idx="1">
                  <c:v>5.2</c:v>
                </c:pt>
                <c:pt idx="2">
                  <c:v>6.1</c:v>
                </c:pt>
                <c:pt idx="3">
                  <c:v>7</c:v>
                </c:pt>
                <c:pt idx="4">
                  <c:v>8.1</c:v>
                </c:pt>
                <c:pt idx="5">
                  <c:v>9.4</c:v>
                </c:pt>
                <c:pt idx="6">
                  <c:v>10.6</c:v>
                </c:pt>
                <c:pt idx="7">
                  <c:v>11.7</c:v>
                </c:pt>
                <c:pt idx="8">
                  <c:v>12.7</c:v>
                </c:pt>
                <c:pt idx="9">
                  <c:v>13.5</c:v>
                </c:pt>
                <c:pt idx="10">
                  <c:v>14.4</c:v>
                </c:pt>
                <c:pt idx="11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A-48D7-8C0A-DAB9A893D8CA}"/>
            </c:ext>
          </c:extLst>
        </c:ser>
        <c:ser>
          <c:idx val="1"/>
          <c:order val="1"/>
          <c:tx>
            <c:v>2023</c:v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Infl!$B$111:$M$111</c:f>
              <c:numCache>
                <c:formatCode>#\ ##0.0</c:formatCode>
                <c:ptCount val="12"/>
                <c:pt idx="0">
                  <c:v>15.7</c:v>
                </c:pt>
                <c:pt idx="1">
                  <c:v>16.2</c:v>
                </c:pt>
                <c:pt idx="2">
                  <c:v>16.399999999999999</c:v>
                </c:pt>
                <c:pt idx="3">
                  <c:v>16.2</c:v>
                </c:pt>
                <c:pt idx="4">
                  <c:v>15.8</c:v>
                </c:pt>
                <c:pt idx="5">
                  <c:v>15.1</c:v>
                </c:pt>
                <c:pt idx="6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A-48D7-8C0A-DAB9A893D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82904739411482"/>
          <c:y val="4.913130650335374E-2"/>
          <c:w val="0.1708376124374682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Průměrná mzda (Kč/měs.)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rgbClr val="7030A0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Mzda!$H$185:$H$191</c:f>
              <c:strCache>
                <c:ptCount val="7"/>
                <c:pt idx="0">
                  <c:v>2020/1.pol.</c:v>
                </c:pt>
                <c:pt idx="1">
                  <c:v>2020/2.pol.</c:v>
                </c:pt>
                <c:pt idx="2">
                  <c:v>2021/1.pol.</c:v>
                </c:pt>
                <c:pt idx="3">
                  <c:v>2021/2.pol.</c:v>
                </c:pt>
                <c:pt idx="4">
                  <c:v>2022/1.pol.</c:v>
                </c:pt>
                <c:pt idx="5">
                  <c:v>2022/2.pol.</c:v>
                </c:pt>
                <c:pt idx="6">
                  <c:v>2023/1.Q</c:v>
                </c:pt>
              </c:strCache>
            </c:strRef>
          </c:cat>
          <c:val>
            <c:numRef>
              <c:f>Mzda!$I$185:$I$191</c:f>
              <c:numCache>
                <c:formatCode>#,##0</c:formatCode>
                <c:ptCount val="7"/>
                <c:pt idx="0">
                  <c:v>34817</c:v>
                </c:pt>
                <c:pt idx="1">
                  <c:v>35201</c:v>
                </c:pt>
                <c:pt idx="2">
                  <c:v>37291</c:v>
                </c:pt>
                <c:pt idx="3">
                  <c:v>37494</c:v>
                </c:pt>
                <c:pt idx="4">
                  <c:v>39051</c:v>
                </c:pt>
                <c:pt idx="5">
                  <c:v>39317</c:v>
                </c:pt>
                <c:pt idx="6">
                  <c:v>41265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E-4C78-AAA0-50180DAFB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98287384"/>
        <c:axId val="498281984"/>
      </c:barChart>
      <c:catAx>
        <c:axId val="49828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1984"/>
        <c:crosses val="autoZero"/>
        <c:auto val="1"/>
        <c:lblAlgn val="ctr"/>
        <c:lblOffset val="100"/>
        <c:noMultiLvlLbl val="0"/>
      </c:catAx>
      <c:valAx>
        <c:axId val="498281984"/>
        <c:scaling>
          <c:orientation val="minMax"/>
          <c:min val="3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828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Meziroční změna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7.2817147856517939E-2"/>
          <c:y val="0.17171296296296296"/>
          <c:w val="0.92437270341207345"/>
          <c:h val="0.6418367236622825"/>
        </c:manualLayout>
      </c:layout>
      <c:barChart>
        <c:barDir val="col"/>
        <c:grouping val="clustered"/>
        <c:varyColors val="0"/>
        <c:ser>
          <c:idx val="0"/>
          <c:order val="0"/>
          <c:tx>
            <c:v>Prům.mzdy</c:v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Mzdy!$A$12:$A$17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Mzdy!$C$12:$C$17</c:f>
              <c:numCache>
                <c:formatCode>0.0</c:formatCode>
                <c:ptCount val="6"/>
                <c:pt idx="0">
                  <c:v>6.9411722063141212</c:v>
                </c:pt>
                <c:pt idx="1">
                  <c:v>8.070092190889369</c:v>
                </c:pt>
                <c:pt idx="2">
                  <c:v>7.025246981339194</c:v>
                </c:pt>
                <c:pt idx="3">
                  <c:v>4.3545787545787675</c:v>
                </c:pt>
                <c:pt idx="4">
                  <c:v>6.2564937800117804</c:v>
                </c:pt>
                <c:pt idx="5">
                  <c:v>6.643938793308493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3-4D43-BBED-21E4EEEEE4AE}"/>
            </c:ext>
          </c:extLst>
        </c:ser>
        <c:ser>
          <c:idx val="1"/>
          <c:order val="1"/>
          <c:tx>
            <c:v>Inflace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Mzdy!$A$12:$A$17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Mzdy!$D$12:$D$17</c:f>
              <c:numCache>
                <c:formatCode>General</c:formatCode>
                <c:ptCount val="6"/>
                <c:pt idx="0">
                  <c:v>2.5</c:v>
                </c:pt>
                <c:pt idx="1">
                  <c:v>2.1</c:v>
                </c:pt>
                <c:pt idx="2">
                  <c:v>2.8</c:v>
                </c:pt>
                <c:pt idx="3">
                  <c:v>3.2</c:v>
                </c:pt>
                <c:pt idx="4">
                  <c:v>3.8</c:v>
                </c:pt>
                <c:pt idx="5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3-4D43-BBED-21E4EEEEE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6080432"/>
        <c:axId val="626080760"/>
      </c:barChart>
      <c:catAx>
        <c:axId val="62608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6080760"/>
        <c:crosses val="autoZero"/>
        <c:auto val="1"/>
        <c:lblAlgn val="ctr"/>
        <c:lblOffset val="100"/>
        <c:noMultiLvlLbl val="0"/>
      </c:catAx>
      <c:valAx>
        <c:axId val="626080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608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830096237970253"/>
          <c:y val="4.2452974628171471E-2"/>
          <c:w val="0.20558792650918636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 b="1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Přidaná hodnota na osob. nákl. (Kč/Kč)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ČR'!$J$8:$N$8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'PP ČR'!$J$26:$N$26</c:f>
              <c:numCache>
                <c:formatCode>#,##0.00</c:formatCode>
                <c:ptCount val="5"/>
                <c:pt idx="0">
                  <c:v>1.8278824334230881</c:v>
                </c:pt>
                <c:pt idx="1">
                  <c:v>1.7235362637327227</c:v>
                </c:pt>
                <c:pt idx="2">
                  <c:v>1.7043008780857547</c:v>
                </c:pt>
                <c:pt idx="3">
                  <c:v>1.6575723604069657</c:v>
                </c:pt>
                <c:pt idx="4">
                  <c:v>1.7177380419679236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0-4445-8E21-D7001FE92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948408848"/>
        <c:axId val="948404888"/>
      </c:barChart>
      <c:catAx>
        <c:axId val="94840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404888"/>
        <c:crosses val="autoZero"/>
        <c:auto val="1"/>
        <c:lblAlgn val="ctr"/>
        <c:lblOffset val="100"/>
        <c:noMultiLvlLbl val="0"/>
      </c:catAx>
      <c:valAx>
        <c:axId val="94840488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840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Kumulativní meziroční vývoj (rok</a:t>
            </a:r>
            <a:r>
              <a:rPr lang="cs-CZ" baseline="0" dirty="0"/>
              <a:t> 2016 = 100</a:t>
            </a:r>
            <a:r>
              <a:rPr lang="cs-CZ" dirty="0"/>
              <a:t>) </a:t>
            </a:r>
          </a:p>
        </c:rich>
      </c:tx>
      <c:layout>
        <c:manualLayout>
          <c:xMode val="edge"/>
          <c:yMode val="edge"/>
          <c:x val="0.18515879265091859"/>
          <c:y val="2.4660919294714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9.8150481189851271E-2"/>
          <c:y val="0.17171296296296296"/>
          <c:w val="0.89270603674540683"/>
          <c:h val="0.6469050130184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'PP ČR'!$D$64</c:f>
              <c:strCache>
                <c:ptCount val="1"/>
                <c:pt idx="0">
                  <c:v>Mzda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 ČR'!$C$65:$C$71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'PP ČR'!$F$65:$F$71</c:f>
              <c:numCache>
                <c:formatCode>0.0</c:formatCode>
                <c:ptCount val="7"/>
                <c:pt idx="0">
                  <c:v>100</c:v>
                </c:pt>
                <c:pt idx="1">
                  <c:v>106.89999999999999</c:v>
                </c:pt>
                <c:pt idx="2">
                  <c:v>115.55889999999998</c:v>
                </c:pt>
                <c:pt idx="3">
                  <c:v>123.64802299999998</c:v>
                </c:pt>
                <c:pt idx="4">
                  <c:v>129.08853601199999</c:v>
                </c:pt>
                <c:pt idx="5">
                  <c:v>137.22111378075599</c:v>
                </c:pt>
                <c:pt idx="6">
                  <c:v>146.27770729028589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D-4EC6-8A34-70C2AC448343}"/>
            </c:ext>
          </c:extLst>
        </c:ser>
        <c:ser>
          <c:idx val="1"/>
          <c:order val="1"/>
          <c:tx>
            <c:strRef>
              <c:f>'PP ČR'!$E$64</c:f>
              <c:strCache>
                <c:ptCount val="1"/>
                <c:pt idx="0">
                  <c:v>Inflace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 ČR'!$C$65:$C$71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'PP ČR'!$G$65:$G$71</c:f>
              <c:numCache>
                <c:formatCode>0.0</c:formatCode>
                <c:ptCount val="7"/>
                <c:pt idx="0">
                  <c:v>100</c:v>
                </c:pt>
                <c:pt idx="1">
                  <c:v>102.49999999999999</c:v>
                </c:pt>
                <c:pt idx="2">
                  <c:v>104.65249999999997</c:v>
                </c:pt>
                <c:pt idx="3">
                  <c:v>107.58276999999998</c:v>
                </c:pt>
                <c:pt idx="4">
                  <c:v>111.02541863999998</c:v>
                </c:pt>
                <c:pt idx="5">
                  <c:v>115.24438454831999</c:v>
                </c:pt>
                <c:pt idx="6">
                  <c:v>132.64628661511631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D-4EC6-8A34-70C2AC448343}"/>
            </c:ext>
          </c:extLst>
        </c:ser>
        <c:ser>
          <c:idx val="2"/>
          <c:order val="2"/>
          <c:tx>
            <c:strRef>
              <c:f>'PP ČR'!$H$64</c:f>
              <c:strCache>
                <c:ptCount val="1"/>
                <c:pt idx="0">
                  <c:v>PP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'PP ČR'!$C$65:$C$71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'PP ČR'!$I$65:$I$71</c:f>
              <c:numCache>
                <c:formatCode>0.0</c:formatCode>
                <c:ptCount val="7"/>
                <c:pt idx="0">
                  <c:v>100</c:v>
                </c:pt>
                <c:pt idx="1">
                  <c:v>105.4</c:v>
                </c:pt>
                <c:pt idx="2">
                  <c:v>108.87819999999999</c:v>
                </c:pt>
                <c:pt idx="3">
                  <c:v>111.2735204</c:v>
                </c:pt>
                <c:pt idx="4">
                  <c:v>105.15347677799998</c:v>
                </c:pt>
                <c:pt idx="5">
                  <c:v>119.03373571269597</c:v>
                </c:pt>
                <c:pt idx="6">
                  <c:v>124.2712200840546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6D-4EC6-8A34-70C2AC448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279288"/>
        <c:axId val="736273168"/>
      </c:barChart>
      <c:catAx>
        <c:axId val="73627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73168"/>
        <c:crosses val="autoZero"/>
        <c:auto val="1"/>
        <c:lblAlgn val="ctr"/>
        <c:lblOffset val="100"/>
        <c:noMultiLvlLbl val="0"/>
      </c:catAx>
      <c:valAx>
        <c:axId val="736273168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79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023154527559056"/>
          <c:y val="0.17791507877901541"/>
          <c:w val="0.38726845472440946"/>
          <c:h val="8.15988626421697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400" b="1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941190944881893E-2"/>
          <c:y val="0.12239936133420419"/>
          <c:w val="0.92921350065616803"/>
          <c:h val="0.64336260994221317"/>
        </c:manualLayout>
      </c:layout>
      <c:barChart>
        <c:barDir val="col"/>
        <c:grouping val="clustered"/>
        <c:varyColors val="0"/>
        <c:ser>
          <c:idx val="0"/>
          <c:order val="0"/>
          <c:tx>
            <c:v>MAX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EU'!$A$2:$A$28</c:f>
              <c:strCache>
                <c:ptCount val="27"/>
                <c:pt idx="0">
                  <c:v>Lucembursko</c:v>
                </c:pt>
                <c:pt idx="1">
                  <c:v>Francie</c:v>
                </c:pt>
                <c:pt idx="2">
                  <c:v>Irsko</c:v>
                </c:pt>
                <c:pt idx="3">
                  <c:v>Belgie</c:v>
                </c:pt>
                <c:pt idx="4">
                  <c:v>Německo</c:v>
                </c:pt>
                <c:pt idx="5">
                  <c:v>Nizozemí</c:v>
                </c:pt>
                <c:pt idx="6">
                  <c:v>Rakousko</c:v>
                </c:pt>
                <c:pt idx="7">
                  <c:v>Švédsko</c:v>
                </c:pt>
                <c:pt idx="8">
                  <c:v>Dánsko</c:v>
                </c:pt>
                <c:pt idx="9">
                  <c:v>Itálie</c:v>
                </c:pt>
                <c:pt idx="10">
                  <c:v>Velká Británie</c:v>
                </c:pt>
                <c:pt idx="11">
                  <c:v>Finsko</c:v>
                </c:pt>
                <c:pt idx="12">
                  <c:v>Řecko</c:v>
                </c:pt>
                <c:pt idx="13">
                  <c:v>Španělsko</c:v>
                </c:pt>
                <c:pt idx="14">
                  <c:v>Kypr</c:v>
                </c:pt>
                <c:pt idx="15">
                  <c:v>Portugalsko</c:v>
                </c:pt>
                <c:pt idx="16">
                  <c:v>Malta</c:v>
                </c:pt>
                <c:pt idx="17">
                  <c:v>Slovinsko</c:v>
                </c:pt>
                <c:pt idx="18">
                  <c:v>Maďarsko</c:v>
                </c:pt>
                <c:pt idx="19">
                  <c:v>Česko</c:v>
                </c:pt>
                <c:pt idx="20">
                  <c:v>Slovensko</c:v>
                </c:pt>
                <c:pt idx="21">
                  <c:v>Polsko</c:v>
                </c:pt>
                <c:pt idx="22">
                  <c:v>Estonsko</c:v>
                </c:pt>
                <c:pt idx="23">
                  <c:v>Litva</c:v>
                </c:pt>
                <c:pt idx="24">
                  <c:v>Rumunsko</c:v>
                </c:pt>
                <c:pt idx="25">
                  <c:v>Lotyšsko</c:v>
                </c:pt>
                <c:pt idx="26">
                  <c:v>Bulharsko</c:v>
                </c:pt>
              </c:strCache>
            </c:strRef>
          </c:cat>
          <c:val>
            <c:numRef>
              <c:f>'PP EU'!$C$2:$C$28</c:f>
              <c:numCache>
                <c:formatCode>#,##0</c:formatCode>
                <c:ptCount val="27"/>
                <c:pt idx="0">
                  <c:v>87658</c:v>
                </c:pt>
                <c:pt idx="1">
                  <c:v>83949</c:v>
                </c:pt>
                <c:pt idx="2">
                  <c:v>82906</c:v>
                </c:pt>
                <c:pt idx="3">
                  <c:v>80238</c:v>
                </c:pt>
                <c:pt idx="4">
                  <c:v>74801</c:v>
                </c:pt>
                <c:pt idx="5">
                  <c:v>74760</c:v>
                </c:pt>
                <c:pt idx="6">
                  <c:v>73419</c:v>
                </c:pt>
                <c:pt idx="7">
                  <c:v>73148</c:v>
                </c:pt>
                <c:pt idx="8">
                  <c:v>67495</c:v>
                </c:pt>
                <c:pt idx="9">
                  <c:v>66373</c:v>
                </c:pt>
                <c:pt idx="10">
                  <c:v>65991</c:v>
                </c:pt>
                <c:pt idx="11">
                  <c:v>65422</c:v>
                </c:pt>
                <c:pt idx="12">
                  <c:v>57820</c:v>
                </c:pt>
                <c:pt idx="13">
                  <c:v>49953</c:v>
                </c:pt>
                <c:pt idx="14">
                  <c:v>35900</c:v>
                </c:pt>
                <c:pt idx="15">
                  <c:v>35024</c:v>
                </c:pt>
                <c:pt idx="16">
                  <c:v>28927</c:v>
                </c:pt>
                <c:pt idx="17">
                  <c:v>27305</c:v>
                </c:pt>
                <c:pt idx="18">
                  <c:v>25584</c:v>
                </c:pt>
                <c:pt idx="19">
                  <c:v>24447</c:v>
                </c:pt>
                <c:pt idx="20">
                  <c:v>19191</c:v>
                </c:pt>
                <c:pt idx="21">
                  <c:v>19032</c:v>
                </c:pt>
                <c:pt idx="22">
                  <c:v>13731</c:v>
                </c:pt>
                <c:pt idx="23">
                  <c:v>11395</c:v>
                </c:pt>
                <c:pt idx="24">
                  <c:v>11204</c:v>
                </c:pt>
                <c:pt idx="25">
                  <c:v>10008</c:v>
                </c:pt>
                <c:pt idx="26">
                  <c:v>7308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3-453A-BF97-4A726EE44849}"/>
            </c:ext>
          </c:extLst>
        </c:ser>
        <c:ser>
          <c:idx val="1"/>
          <c:order val="1"/>
          <c:tx>
            <c:v>MIN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'PP EU'!$A$2:$A$28</c:f>
              <c:strCache>
                <c:ptCount val="27"/>
                <c:pt idx="0">
                  <c:v>Lucembursko</c:v>
                </c:pt>
                <c:pt idx="1">
                  <c:v>Francie</c:v>
                </c:pt>
                <c:pt idx="2">
                  <c:v>Irsko</c:v>
                </c:pt>
                <c:pt idx="3">
                  <c:v>Belgie</c:v>
                </c:pt>
                <c:pt idx="4">
                  <c:v>Německo</c:v>
                </c:pt>
                <c:pt idx="5">
                  <c:v>Nizozemí</c:v>
                </c:pt>
                <c:pt idx="6">
                  <c:v>Rakousko</c:v>
                </c:pt>
                <c:pt idx="7">
                  <c:v>Švédsko</c:v>
                </c:pt>
                <c:pt idx="8">
                  <c:v>Dánsko</c:v>
                </c:pt>
                <c:pt idx="9">
                  <c:v>Itálie</c:v>
                </c:pt>
                <c:pt idx="10">
                  <c:v>Velká Británie</c:v>
                </c:pt>
                <c:pt idx="11">
                  <c:v>Finsko</c:v>
                </c:pt>
                <c:pt idx="12">
                  <c:v>Řecko</c:v>
                </c:pt>
                <c:pt idx="13">
                  <c:v>Španělsko</c:v>
                </c:pt>
                <c:pt idx="14">
                  <c:v>Kypr</c:v>
                </c:pt>
                <c:pt idx="15">
                  <c:v>Portugalsko</c:v>
                </c:pt>
                <c:pt idx="16">
                  <c:v>Malta</c:v>
                </c:pt>
                <c:pt idx="17">
                  <c:v>Slovinsko</c:v>
                </c:pt>
                <c:pt idx="18">
                  <c:v>Maďarsko</c:v>
                </c:pt>
                <c:pt idx="19">
                  <c:v>Česko</c:v>
                </c:pt>
                <c:pt idx="20">
                  <c:v>Slovensko</c:v>
                </c:pt>
                <c:pt idx="21">
                  <c:v>Polsko</c:v>
                </c:pt>
                <c:pt idx="22">
                  <c:v>Estonsko</c:v>
                </c:pt>
                <c:pt idx="23">
                  <c:v>Litva</c:v>
                </c:pt>
                <c:pt idx="24">
                  <c:v>Rumunsko</c:v>
                </c:pt>
                <c:pt idx="25">
                  <c:v>Lotyšsko</c:v>
                </c:pt>
                <c:pt idx="26">
                  <c:v>Bulharsko</c:v>
                </c:pt>
              </c:strCache>
            </c:strRef>
          </c:cat>
          <c:val>
            <c:numRef>
              <c:f>'PP EU'!$E$2:$E$28</c:f>
              <c:numCache>
                <c:formatCode>#,##0</c:formatCode>
                <c:ptCount val="27"/>
                <c:pt idx="0">
                  <c:v>87658</c:v>
                </c:pt>
                <c:pt idx="1">
                  <c:v>47724</c:v>
                </c:pt>
                <c:pt idx="2">
                  <c:v>57989</c:v>
                </c:pt>
                <c:pt idx="3">
                  <c:v>54799</c:v>
                </c:pt>
                <c:pt idx="4">
                  <c:v>41904</c:v>
                </c:pt>
                <c:pt idx="5">
                  <c:v>50680</c:v>
                </c:pt>
                <c:pt idx="6">
                  <c:v>45980</c:v>
                </c:pt>
                <c:pt idx="7">
                  <c:v>55556</c:v>
                </c:pt>
                <c:pt idx="8">
                  <c:v>67495</c:v>
                </c:pt>
                <c:pt idx="9">
                  <c:v>45615</c:v>
                </c:pt>
                <c:pt idx="10">
                  <c:v>38280</c:v>
                </c:pt>
                <c:pt idx="11">
                  <c:v>53227</c:v>
                </c:pt>
                <c:pt idx="12">
                  <c:v>31225</c:v>
                </c:pt>
                <c:pt idx="13">
                  <c:v>35802</c:v>
                </c:pt>
                <c:pt idx="14">
                  <c:v>35900</c:v>
                </c:pt>
                <c:pt idx="15">
                  <c:v>22652</c:v>
                </c:pt>
                <c:pt idx="16">
                  <c:v>28927</c:v>
                </c:pt>
                <c:pt idx="17">
                  <c:v>27305</c:v>
                </c:pt>
                <c:pt idx="18">
                  <c:v>14010</c:v>
                </c:pt>
                <c:pt idx="19">
                  <c:v>13991</c:v>
                </c:pt>
                <c:pt idx="20">
                  <c:v>12457</c:v>
                </c:pt>
                <c:pt idx="21">
                  <c:v>10512</c:v>
                </c:pt>
                <c:pt idx="22">
                  <c:v>13731</c:v>
                </c:pt>
                <c:pt idx="23">
                  <c:v>11395</c:v>
                </c:pt>
                <c:pt idx="24">
                  <c:v>3920</c:v>
                </c:pt>
                <c:pt idx="25">
                  <c:v>10008</c:v>
                </c:pt>
                <c:pt idx="26">
                  <c:v>4688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3-453A-BF97-4A726EE44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250848"/>
        <c:axId val="736246888"/>
      </c:barChart>
      <c:catAx>
        <c:axId val="7362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46888"/>
        <c:crosses val="autoZero"/>
        <c:auto val="1"/>
        <c:lblAlgn val="ctr"/>
        <c:lblOffset val="100"/>
        <c:noMultiLvlLbl val="0"/>
      </c:catAx>
      <c:valAx>
        <c:axId val="73624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25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54584973753278"/>
          <c:y val="0.10951626643447819"/>
          <c:w val="0.19762081692913386"/>
          <c:h val="8.6681573885350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0.17168</cdr:x>
      <cdr:y>0.12667</cdr:y>
    </cdr:from>
    <cdr:to>
      <cdr:x>0.57301</cdr:x>
      <cdr:y>0.2477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310D18B0-7B9F-D52A-0F06-2CAACC2E92B1}"/>
            </a:ext>
          </a:extLst>
        </cdr:cNvPr>
        <cdr:cNvSpPr txBox="1"/>
      </cdr:nvSpPr>
      <cdr:spPr>
        <a:xfrm xmlns:a="http://schemas.openxmlformats.org/drawingml/2006/main">
          <a:off x="2093069" y="868680"/>
          <a:ext cx="4893012" cy="830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3200" b="1" dirty="0">
              <a:solidFill>
                <a:srgbClr val="FF0000"/>
              </a:solidFill>
            </a:rPr>
            <a:t>Y/Y + 133 mld. Kč  (+ 6 %)</a:t>
          </a:r>
        </a:p>
        <a:p xmlns:a="http://schemas.openxmlformats.org/drawingml/2006/main">
          <a:endParaRPr lang="cs-CZ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0.26701</cdr:x>
      <cdr:y>0.02538</cdr:y>
    </cdr:from>
    <cdr:to>
      <cdr:x>0.98211</cdr:x>
      <cdr:y>0.11243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071ACBB2-7121-3A45-2D2B-FA9EFE1859D4}"/>
            </a:ext>
          </a:extLst>
        </cdr:cNvPr>
        <cdr:cNvSpPr txBox="1"/>
      </cdr:nvSpPr>
      <cdr:spPr>
        <a:xfrm xmlns:a="http://schemas.openxmlformats.org/drawingml/2006/main">
          <a:off x="3255429" y="114681"/>
          <a:ext cx="8718451" cy="393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/>
            <a:t>Max a min produktivita vybraných zemí v r. 2022 dle regionů HDP/Prac. (€/rok)</a:t>
          </a:r>
        </a:p>
      </cdr:txBody>
    </cdr:sp>
  </cdr:relSizeAnchor>
  <cdr:relSizeAnchor xmlns:cdr="http://schemas.openxmlformats.org/drawingml/2006/chartDrawing">
    <cdr:from>
      <cdr:x>0.71661</cdr:x>
      <cdr:y>0.23569</cdr:y>
    </cdr:from>
    <cdr:to>
      <cdr:x>0.75636</cdr:x>
      <cdr:y>0.45223</cdr:y>
    </cdr:to>
    <cdr:sp macro="" textlink="">
      <cdr:nvSpPr>
        <cdr:cNvPr id="3" name="Šipka: dolů 2">
          <a:extLst xmlns:a="http://schemas.openxmlformats.org/drawingml/2006/main">
            <a:ext uri="{FF2B5EF4-FFF2-40B4-BE49-F238E27FC236}">
              <a16:creationId xmlns:a16="http://schemas.microsoft.com/office/drawing/2014/main" id="{1204C6E2-4694-13BC-832B-C06D6F29B8F5}"/>
            </a:ext>
          </a:extLst>
        </cdr:cNvPr>
        <cdr:cNvSpPr/>
      </cdr:nvSpPr>
      <cdr:spPr>
        <a:xfrm xmlns:a="http://schemas.openxmlformats.org/drawingml/2006/main">
          <a:off x="8736915" y="1064865"/>
          <a:ext cx="484632" cy="978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0.78989</cdr:x>
      <cdr:y>1.60041E-7</cdr:y>
    </cdr:from>
    <cdr:to>
      <cdr:x>0.89317</cdr:x>
      <cdr:y>0.22505</cdr:y>
    </cdr:to>
    <cdr:sp macro="" textlink="">
      <cdr:nvSpPr>
        <cdr:cNvPr id="2" name="Obdélník 1">
          <a:extLst xmlns:a="http://schemas.openxmlformats.org/drawingml/2006/main">
            <a:ext uri="{FF2B5EF4-FFF2-40B4-BE49-F238E27FC236}">
              <a16:creationId xmlns:a16="http://schemas.microsoft.com/office/drawing/2014/main" id="{9D0E344A-91F0-04E8-7393-4DB665DE4B68}"/>
            </a:ext>
          </a:extLst>
        </cdr:cNvPr>
        <cdr:cNvSpPr/>
      </cdr:nvSpPr>
      <cdr:spPr>
        <a:xfrm xmlns:a="http://schemas.openxmlformats.org/drawingml/2006/main">
          <a:off x="9553452" y="1"/>
          <a:ext cx="1249219" cy="140621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0.11964</cdr:x>
      <cdr:y>0.59292</cdr:y>
    </cdr:from>
    <cdr:to>
      <cdr:x>0.53586</cdr:x>
      <cdr:y>0.71568</cdr:y>
    </cdr:to>
    <cdr:sp macro="" textlink="">
      <cdr:nvSpPr>
        <cdr:cNvPr id="2" name="TextovéPole 3">
          <a:extLst xmlns:a="http://schemas.openxmlformats.org/drawingml/2006/main">
            <a:ext uri="{FF2B5EF4-FFF2-40B4-BE49-F238E27FC236}">
              <a16:creationId xmlns:a16="http://schemas.microsoft.com/office/drawing/2014/main" id="{D1CE19AF-0440-4D47-368C-A017B5A709FC}"/>
            </a:ext>
          </a:extLst>
        </cdr:cNvPr>
        <cdr:cNvSpPr txBox="1"/>
      </cdr:nvSpPr>
      <cdr:spPr>
        <a:xfrm xmlns:a="http://schemas.openxmlformats.org/drawingml/2006/main">
          <a:off x="1446981" y="1783891"/>
          <a:ext cx="5034116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b="1" dirty="0"/>
            <a:t>+ 109,0                        + 0,7                        +2,5 mld. Kč</a:t>
          </a:r>
        </a:p>
      </cdr:txBody>
    </cdr:sp>
  </cdr:relSizeAnchor>
  <cdr:relSizeAnchor xmlns:cdr="http://schemas.openxmlformats.org/drawingml/2006/chartDrawing">
    <cdr:from>
      <cdr:x>0.58378</cdr:x>
      <cdr:y>0.2325</cdr:y>
    </cdr:from>
    <cdr:to>
      <cdr:x>1</cdr:x>
      <cdr:y>0.35525</cdr:y>
    </cdr:to>
    <cdr:sp macro="" textlink="">
      <cdr:nvSpPr>
        <cdr:cNvPr id="5" name="TextovéPole 5">
          <a:extLst xmlns:a="http://schemas.openxmlformats.org/drawingml/2006/main">
            <a:ext uri="{FF2B5EF4-FFF2-40B4-BE49-F238E27FC236}">
              <a16:creationId xmlns:a16="http://schemas.microsoft.com/office/drawing/2014/main" id="{ECE019F1-92CF-FB28-C0B0-A98E9D32187C}"/>
            </a:ext>
          </a:extLst>
        </cdr:cNvPr>
        <cdr:cNvSpPr txBox="1"/>
      </cdr:nvSpPr>
      <cdr:spPr>
        <a:xfrm xmlns:a="http://schemas.openxmlformats.org/drawingml/2006/main">
          <a:off x="7060607" y="699492"/>
          <a:ext cx="5034116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b="1" dirty="0">
              <a:solidFill>
                <a:srgbClr val="FF0000"/>
              </a:solidFill>
            </a:rPr>
            <a:t>  - 5,5                           - 10,3                      - 1,6 mld. Kč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0.7952</cdr:x>
      <cdr:y>0.0323</cdr:y>
    </cdr:from>
    <cdr:to>
      <cdr:x>0.91209</cdr:x>
      <cdr:y>0.17397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DD4F0551-E1F9-8568-6FC4-A5A53121D9C6}"/>
            </a:ext>
          </a:extLst>
        </cdr:cNvPr>
        <cdr:cNvSpPr txBox="1"/>
      </cdr:nvSpPr>
      <cdr:spPr>
        <a:xfrm xmlns:a="http://schemas.openxmlformats.org/drawingml/2006/main">
          <a:off x="9605160" y="93834"/>
          <a:ext cx="1411888" cy="411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>
              <a:solidFill>
                <a:srgbClr val="FF0000"/>
              </a:solidFill>
            </a:rPr>
            <a:t>∑ 116,1 mld. Kč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0.28333</cdr:x>
      <cdr:y>0.03611</cdr:y>
    </cdr:from>
    <cdr:to>
      <cdr:x>0.87667</cdr:x>
      <cdr:y>0.18391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ADE0D5EE-A7A7-74C4-3B92-6BF83F7CE7D4}"/>
            </a:ext>
          </a:extLst>
        </cdr:cNvPr>
        <cdr:cNvSpPr txBox="1"/>
      </cdr:nvSpPr>
      <cdr:spPr>
        <a:xfrm xmlns:a="http://schemas.openxmlformats.org/drawingml/2006/main">
          <a:off x="3454359" y="114818"/>
          <a:ext cx="7234002" cy="469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400" b="1" dirty="0"/>
            <a:t>Základní úrokové sazby centrálních bank (%)</a:t>
          </a:r>
        </a:p>
      </cdr:txBody>
    </cdr:sp>
  </cdr:relSizeAnchor>
  <cdr:relSizeAnchor xmlns:cdr="http://schemas.openxmlformats.org/drawingml/2006/chartDrawing">
    <cdr:from>
      <cdr:x>0.17267</cdr:x>
      <cdr:y>0.08626</cdr:y>
    </cdr:from>
    <cdr:to>
      <cdr:x>0.19355</cdr:x>
      <cdr:y>0.28107</cdr:y>
    </cdr:to>
    <cdr:sp macro="" textlink="">
      <cdr:nvSpPr>
        <cdr:cNvPr id="3" name="Šipka: doprava se zářezem 2">
          <a:extLst xmlns:a="http://schemas.openxmlformats.org/drawingml/2006/main">
            <a:ext uri="{FF2B5EF4-FFF2-40B4-BE49-F238E27FC236}">
              <a16:creationId xmlns:a16="http://schemas.microsoft.com/office/drawing/2014/main" id="{923DA333-B029-ECEC-77C8-ABD62796E9BA}"/>
            </a:ext>
          </a:extLst>
        </cdr:cNvPr>
        <cdr:cNvSpPr/>
      </cdr:nvSpPr>
      <cdr:spPr>
        <a:xfrm xmlns:a="http://schemas.openxmlformats.org/drawingml/2006/main" rot="5400000">
          <a:off x="1922749" y="456715"/>
          <a:ext cx="619429" cy="254556"/>
        </a:xfrm>
        <a:prstGeom xmlns:a="http://schemas.openxmlformats.org/drawingml/2006/main" prst="notched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740B-BA3C-45D1-ACB8-62F9BA711EEF}" type="datetimeFigureOut">
              <a:rPr lang="cs-CZ" smtClean="0"/>
              <a:t>31.08.2023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6F14F-6F97-4EC7-A007-76764C34DF3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45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D6744-38C4-4792-A1A9-39489995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CC02A3-CFB3-40D4-B08A-1A1DE68D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4B6645-EE62-4832-94BF-DC2B35A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BD89-E58C-4433-83CB-719092BF8ABC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663147-4EC7-4A5D-B818-2B55FB5B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B082BD-68D0-4AE2-92F9-ABB641C0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46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E3B08-CDD0-48DF-B0C8-8511DBD4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527EF2-DF83-4C9A-B662-95510C1C7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DAC47-11D5-459F-8499-FB91466E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3D64-B53B-4394-8926-E9EEA8FB5AC0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01973-1978-4588-8A18-625A3364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52237-5FDF-4ECF-BAE8-6C4E930D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B7E1EC0-0A9D-4A2A-95AF-29447572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99A684-B1BA-43BC-823A-8AD54E9A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4CFED7-3BFA-451E-8657-D611ECB7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0828-A5F5-41E3-9F76-CE273AE6E3C3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B689F-3F21-4640-A579-503512BF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1F5C8-B720-4CCC-BA03-60D24B88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7626A-E372-4659-9E09-C357429C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9462A-F174-4C6D-8B31-0B72C62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385D6E-89BE-4F4F-97F9-D4886FB4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E42F-F7B0-42E0-B019-3C70306F6E49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8F3A6-99DF-455F-A14F-76082E33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C4CB99-ACC2-4290-8895-65299C4B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1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ECFCF-88B3-4539-82C7-6DC04FAB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4AB58-C69D-49A1-9D5F-874FE158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E111E7-976F-407E-83EA-18202DAB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EF19-3627-48C9-9382-152768034A5D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3C4CE-ED6C-49D3-80C7-5D4E5086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A032D4-058A-4790-A537-A120295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86CD8-2635-43EE-94E3-5A73904D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E06C5-62EF-4DA9-BB6E-86A498632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33D2A4-4E37-4B9B-9DA6-64340A28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21FD41-D2BC-4853-AFAD-FF82A69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D7E8-2C85-4F57-ADD2-7EC5E3C40367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A85175-DA48-434E-9582-8BD5A76E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74939-5082-4BB1-85EA-F311071E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6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7B57-B2F8-4F99-99A3-FABF660E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4D3A53-89F6-4B71-9BBE-6A65DAE08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2ADAD2-5201-404B-8620-EAAE533C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97A0F7-0309-4E7B-BE50-1CF05242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281361C-5691-4712-80A9-4B72C140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1695F-DD11-43B9-94F9-A45152D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8D6F-5FF2-4482-95D3-31A6BD8DC329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3D995C-F16E-4EE8-A729-92694EF8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3CDA83-B5E8-45F4-B7C8-40E96556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1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4547A-8E4E-4EB5-8845-422144F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DE36D6-AAFC-43C6-A80D-6A189E75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C295-9E30-4991-8ECC-27F311977C7C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7C033D-BEFC-462D-B2B9-F408E9218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9ACE70-3C99-467E-A938-A5A2FC8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037EFD-FD5E-411D-ACFF-864B907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6F94-BE47-46C3-99DF-1D531A04CD5F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6C0EEE-5910-4F68-8D9A-BD8E9A7D1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8CD97D-0BC9-4A91-BDCF-8E318D00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66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7EABF-941E-4808-A65B-5B72505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B624C-A963-45DC-BEAC-38582F01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F681F0-7051-49FE-855C-B68DCA6F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EC83C9-11DD-4509-BFD6-5EE32EC2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D908-3D7E-41F4-A237-21275E179EAE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F1D0AB-65E5-4084-8727-7341CBC4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A32AF-8DF5-4B19-8D8B-385C26D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56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3B559-88C4-4DA0-94B1-B30F5780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3A2068-9C95-4BB3-BC0F-4156F820A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B3E04D-57C6-4F43-A4B7-4EA037F4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EAA31F-3A5E-4976-B986-C6C27243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BB54-0F3B-473C-AC2E-FEEBB5A7E9FB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2D0560-3417-479C-9CE6-230D261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E5F5C-784B-4F49-A665-1E6B652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80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E3E2E1F-712B-4CB7-BA9F-B3F5000D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F7B17A-BD8A-45F4-8DFA-322F9629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CC9651-7A9C-40AF-9772-DF4FF09C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38E6-78FF-47E4-B7F7-A546D5FA0F72}" type="datetime1">
              <a:rPr lang="cs-CZ" smtClean="0"/>
              <a:t>31.08.2023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775E4-C936-4E41-80BE-8B6B35176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00B84C-7B9C-4832-A29A-98BA490E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04C7-3DC1-4737-A255-157CA53C5A8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9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k/photo/65193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tx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A0ADE-A415-4180-8649-B3B89305C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4126" y="208750"/>
            <a:ext cx="4907873" cy="4306313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Tucet problémů</a:t>
            </a:r>
            <a:br>
              <a:rPr lang="cs-CZ" sz="4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rgbClr val="212B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ohrožujících konkurenceschopnost českého průmyslu a exportu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A20B7A-5948-4A93-AB87-7F88DCD6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97" y="4723812"/>
            <a:ext cx="4087305" cy="1540011"/>
          </a:xfrm>
        </p:spPr>
        <p:txBody>
          <a:bodyPr anchor="t">
            <a:no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AE</a:t>
            </a:r>
          </a:p>
          <a:p>
            <a:pPr algn="l"/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2023 - 08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471DD-3B9B-43AA-9390-D1DB3AD8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5" r="15875"/>
          <a:stretch/>
        </p:blipFill>
        <p:spPr>
          <a:xfrm>
            <a:off x="0" y="-10192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1190570-CE3A-4CA7-AC94-A2833C6574E5}"/>
              </a:ext>
            </a:extLst>
          </p:cNvPr>
          <p:cNvSpPr txBox="1"/>
          <p:nvPr/>
        </p:nvSpPr>
        <p:spPr>
          <a:xfrm>
            <a:off x="9684202" y="6186478"/>
            <a:ext cx="2043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Zdroj: ČSÚ, Eurostat</a:t>
            </a:r>
          </a:p>
        </p:txBody>
      </p:sp>
    </p:spTree>
    <p:extLst>
      <p:ext uri="{BB962C8B-B14F-4D97-AF65-F5344CB8AC3E}">
        <p14:creationId xmlns:p14="http://schemas.microsoft.com/office/powerpoint/2010/main" val="144664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10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11822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6. Meziroční index průmyslové produkce (%) - </a:t>
            </a:r>
            <a:r>
              <a:rPr lang="cs-CZ" sz="2000" baseline="0" dirty="0"/>
              <a:t>očištěno o kalendářní dny, stálé ceny</a:t>
            </a:r>
            <a:endParaRPr lang="cs-CZ" sz="2000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EE584B9-D274-08BD-5B92-75F764EFB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586607"/>
              </p:ext>
            </p:extLst>
          </p:nvPr>
        </p:nvGraphicFramePr>
        <p:xfrm>
          <a:off x="0" y="721300"/>
          <a:ext cx="12192000" cy="515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039E3BC-423C-5143-82A5-71E6FB57EAB3}"/>
              </a:ext>
            </a:extLst>
          </p:cNvPr>
          <p:cNvSpPr txBox="1"/>
          <p:nvPr/>
        </p:nvSpPr>
        <p:spPr>
          <a:xfrm>
            <a:off x="71209" y="6058691"/>
            <a:ext cx="1204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Kromě výroby automobilů od 2022/10 je měsíční výroba meziročně menší (chybějící čipy snížily v r. 2022 základnu)</a:t>
            </a:r>
          </a:p>
        </p:txBody>
      </p:sp>
    </p:spTree>
    <p:extLst>
      <p:ext uri="{BB962C8B-B14F-4D97-AF65-F5344CB8AC3E}">
        <p14:creationId xmlns:p14="http://schemas.microsoft.com/office/powerpoint/2010/main" val="153210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11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129209" y="136525"/>
            <a:ext cx="1194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7. Meziroční index nových průmysl.zakázek (%) - </a:t>
            </a:r>
            <a:r>
              <a:rPr lang="cs-CZ" baseline="0" dirty="0"/>
              <a:t>očištěno o kalendářní dny, </a:t>
            </a:r>
            <a:r>
              <a:rPr lang="cs-CZ" dirty="0"/>
              <a:t>běžné</a:t>
            </a:r>
            <a:r>
              <a:rPr lang="cs-CZ" baseline="0" dirty="0"/>
              <a:t> ceny</a:t>
            </a:r>
            <a:endParaRPr lang="cs-CZ" b="1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E5AADF6-6958-4F97-ABAF-3414FBF91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914235"/>
              </p:ext>
            </p:extLst>
          </p:nvPr>
        </p:nvGraphicFramePr>
        <p:xfrm>
          <a:off x="0" y="639163"/>
          <a:ext cx="12070080" cy="51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78F2668C-02EB-F154-CEE4-FC8EF07C720E}"/>
              </a:ext>
            </a:extLst>
          </p:cNvPr>
          <p:cNvSpPr txBox="1"/>
          <p:nvPr/>
        </p:nvSpPr>
        <p:spPr>
          <a:xfrm>
            <a:off x="129209" y="5903893"/>
            <a:ext cx="11784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Hutnictví a slévárenství v 2023/05 propadlo Y/Y na na 65 %</a:t>
            </a:r>
          </a:p>
          <a:p>
            <a:r>
              <a:rPr lang="cs-CZ" sz="2800" dirty="0"/>
              <a:t>Zakázky na motorová vozidla v 2023/06 meziročně poprvé propadly od 2022/07</a:t>
            </a:r>
          </a:p>
        </p:txBody>
      </p:sp>
    </p:spTree>
    <p:extLst>
      <p:ext uri="{BB962C8B-B14F-4D97-AF65-F5344CB8AC3E}">
        <p14:creationId xmlns:p14="http://schemas.microsoft.com/office/powerpoint/2010/main" val="336499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12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8210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8. Meziroční změna přeshraničního exportu (%)</a:t>
            </a:r>
            <a:endParaRPr lang="cs-CZ" sz="2000" b="1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C54AF8C-6CE5-9BC9-5C79-67F2295EB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452037"/>
              </p:ext>
            </p:extLst>
          </p:nvPr>
        </p:nvGraphicFramePr>
        <p:xfrm>
          <a:off x="0" y="855406"/>
          <a:ext cx="12094723" cy="297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145C9B0-4BC1-4224-F87E-0AD9149F36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563597"/>
              </p:ext>
            </p:extLst>
          </p:nvPr>
        </p:nvGraphicFramePr>
        <p:xfrm>
          <a:off x="-1" y="3849371"/>
          <a:ext cx="12094723" cy="300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8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13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9. Kurz koruny/euro</a:t>
            </a:r>
            <a:endParaRPr lang="cs-CZ" sz="2000" b="1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4E8999EF-B18F-DEE2-918E-CD700C30A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847465"/>
              </p:ext>
            </p:extLst>
          </p:nvPr>
        </p:nvGraphicFramePr>
        <p:xfrm>
          <a:off x="113070" y="935093"/>
          <a:ext cx="12078929" cy="301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A4ED858-9F77-4071-9722-7FEE97986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95972"/>
              </p:ext>
            </p:extLst>
          </p:nvPr>
        </p:nvGraphicFramePr>
        <p:xfrm>
          <a:off x="113069" y="3952568"/>
          <a:ext cx="12078929" cy="290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34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14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8476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10. Úroky z úvěrů </a:t>
            </a:r>
            <a:r>
              <a:rPr lang="cs-CZ" sz="3200" dirty="0"/>
              <a:t>– oproti roku 2021 vzrostly 10 x</a:t>
            </a:r>
            <a:endParaRPr lang="cs-CZ" sz="2000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ABFA835-2ABE-A14A-7D8F-6C9122325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332394"/>
              </p:ext>
            </p:extLst>
          </p:nvPr>
        </p:nvGraphicFramePr>
        <p:xfrm>
          <a:off x="0" y="3678292"/>
          <a:ext cx="12192000" cy="317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D813A811-9065-4E55-A3E4-FCAE4F68A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31432"/>
              </p:ext>
            </p:extLst>
          </p:nvPr>
        </p:nvGraphicFramePr>
        <p:xfrm>
          <a:off x="0" y="935092"/>
          <a:ext cx="1219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239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15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1141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11. IFO index </a:t>
            </a:r>
            <a:r>
              <a:rPr lang="cs-CZ" sz="3200" dirty="0"/>
              <a:t>– (100 znamená stejný objem jako v minulém období)</a:t>
            </a:r>
            <a:endParaRPr lang="cs-CZ" sz="20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E194EF4-EED3-F52D-9782-A7858F9C1EC7}"/>
              </a:ext>
            </a:extLst>
          </p:cNvPr>
          <p:cNvSpPr txBox="1"/>
          <p:nvPr/>
        </p:nvSpPr>
        <p:spPr>
          <a:xfrm>
            <a:off x="264058" y="1032484"/>
            <a:ext cx="1158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 nejdůležitějším předstihovým ukazatelem ekonomického vývoje v Německu, signalizuje očekávání na půl roku</a:t>
            </a:r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09475FA-F4AD-42BE-8F45-D51E0CBBB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717580"/>
              </p:ext>
            </p:extLst>
          </p:nvPr>
        </p:nvGraphicFramePr>
        <p:xfrm>
          <a:off x="0" y="1538341"/>
          <a:ext cx="12192000" cy="531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09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394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12. Premiér a vláda /1</a:t>
            </a:r>
            <a:endParaRPr lang="cs-CZ" sz="20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C31B4E-5216-F3D3-E14E-86AFE2CA4C0F}"/>
              </a:ext>
            </a:extLst>
          </p:cNvPr>
          <p:cNvSpPr txBox="1"/>
          <p:nvPr/>
        </p:nvSpPr>
        <p:spPr>
          <a:xfrm>
            <a:off x="132029" y="1397675"/>
            <a:ext cx="1192794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Premiér Fiala </a:t>
            </a:r>
            <a:r>
              <a:rPr lang="cs-CZ" sz="3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zpochybňuje</a:t>
            </a:r>
            <a: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Eurostatu i ČSÚ, reaguje podrážděně na jakákoliv fakta, která zrcadlí nepříjemnou realitu vývoje ekonomické situace ČR, tvrdí, že „vláda vidí realitu ČR rozdílným způsobem, ČR je nejúspěšnější zemí v postkomunistickém prostoru a v mnoha parametrech se vyrovná zemím západní Evropy. Ztráta konkurenceschopnosti by české ekonomice hrozila, kdyby neprovedla transformační opatření a nepřizpůsobila se aktuálním trendům, ale snahou vlády je vytváření podmínek pro výrobu s vysokou přidanou hodnotou a posílení schopnosti českých exportérů konkurovat v mezinárodním obchodě“.  </a:t>
            </a:r>
            <a:r>
              <a:rPr lang="cs-CZ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?   Kdy ?   Jak ?</a:t>
            </a:r>
            <a:endParaRPr lang="cs-CZ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331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17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3847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12. Premiér a vláda/2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214B59-5BE2-C733-4CF1-88D9383FBDFF}"/>
              </a:ext>
            </a:extLst>
          </p:cNvPr>
          <p:cNvSpPr txBox="1"/>
          <p:nvPr/>
        </p:nvSpPr>
        <p:spPr>
          <a:xfrm>
            <a:off x="78711" y="935093"/>
            <a:ext cx="12034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FAKTA: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Přeshraniční export za 1-6/2023 meziročně vzrostl o 6 %, ale meziměsíčně se propadá stále víc a víc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České domácnosti mají 4. nejdražší elektřinu v EU, 1,4x dražší než Ø EU, 3,5x dražší než Maďarsko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ČR má 3. nejvyšší inflaci v 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ČR má jedny z nejdražších potravin v EU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ČR chybí delší dobu nejzákladnější léky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Dynamika zadlužování ČR je jedna z nejrychlejších v EU (za 600 dní této vlády jsme se v zadlužení posunuli z 21. na 18. místo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31A229-4DF4-5733-67B9-CC52C1EE2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11778" y="3035030"/>
            <a:ext cx="7885471" cy="347265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5C07018-5E7A-3C4F-9CFF-E1B8E6232F3B}"/>
              </a:ext>
            </a:extLst>
          </p:cNvPr>
          <p:cNvSpPr txBox="1"/>
          <p:nvPr/>
        </p:nvSpPr>
        <p:spPr>
          <a:xfrm>
            <a:off x="194751" y="4046967"/>
            <a:ext cx="4316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Jeden z největších problémů 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premiéra je způsob komunikace:</a:t>
            </a:r>
          </a:p>
        </p:txBody>
      </p:sp>
    </p:spTree>
    <p:extLst>
      <p:ext uri="{BB962C8B-B14F-4D97-AF65-F5344CB8AC3E}">
        <p14:creationId xmlns:p14="http://schemas.microsoft.com/office/powerpoint/2010/main" val="342236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18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394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12. Premiér a vláda /3</a:t>
            </a:r>
            <a:endParaRPr lang="cs-CZ" sz="2000" b="1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5294F99-77CA-46C2-AF95-F9A6CCBC9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674625"/>
              </p:ext>
            </p:extLst>
          </p:nvPr>
        </p:nvGraphicFramePr>
        <p:xfrm>
          <a:off x="0" y="935092"/>
          <a:ext cx="12192000" cy="299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097FD0E-0492-481A-AE43-DF252A1BD3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08733"/>
              </p:ext>
            </p:extLst>
          </p:nvPr>
        </p:nvGraphicFramePr>
        <p:xfrm>
          <a:off x="0" y="3940455"/>
          <a:ext cx="12192000" cy="299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580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19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64058" y="350318"/>
            <a:ext cx="1151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12. Premiér a vláda /4 </a:t>
            </a:r>
            <a:r>
              <a:rPr lang="cs-CZ" sz="1600" b="1" dirty="0"/>
              <a:t>(každý občan ČR včetně nemluvňat ponese na konci letošního roku dluh cca 300 tis. Kč !)</a:t>
            </a:r>
            <a:endParaRPr lang="cs-CZ" sz="2000" b="1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5671B044-13B7-A167-640D-33E671A08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312481"/>
              </p:ext>
            </p:extLst>
          </p:nvPr>
        </p:nvGraphicFramePr>
        <p:xfrm>
          <a:off x="72130" y="935093"/>
          <a:ext cx="121198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2319B4C-65F3-40CE-882C-2C089F5C6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386304"/>
              </p:ext>
            </p:extLst>
          </p:nvPr>
        </p:nvGraphicFramePr>
        <p:xfrm>
          <a:off x="72130" y="3678292"/>
          <a:ext cx="12119870" cy="325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8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E0F45FC-7E81-4284-B4DF-C9C925227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425709"/>
              </p:ext>
            </p:extLst>
          </p:nvPr>
        </p:nvGraphicFramePr>
        <p:xfrm>
          <a:off x="0" y="766917"/>
          <a:ext cx="12192000" cy="609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3E992273-B5DE-C924-F09B-8E5D97CFC4A8}"/>
              </a:ext>
            </a:extLst>
          </p:cNvPr>
          <p:cNvSpPr txBox="1"/>
          <p:nvPr/>
        </p:nvSpPr>
        <p:spPr>
          <a:xfrm>
            <a:off x="383458" y="32961"/>
            <a:ext cx="14937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0. Úvod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14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F8ED37-EC08-6673-B4E5-392ED0B33496}"/>
              </a:ext>
            </a:extLst>
          </p:cNvPr>
          <p:cNvSpPr txBox="1"/>
          <p:nvPr/>
        </p:nvSpPr>
        <p:spPr>
          <a:xfrm>
            <a:off x="107004" y="223736"/>
            <a:ext cx="1122429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/>
              <a:t>Co potřebuje průmysl a export?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1400" b="1" dirty="0"/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Dlouhodobou vizi v energetice, dopravě, datové infrastruktuře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Rychlé budování dálniční sítě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Modernizaci železniční sítě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Zásadní reformu školství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Jasnou strategii ve vědě a výzkumu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Stabilní legislativní prostředí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Rychlou vymahatelnost práva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Moderní zákoník práce srovnatelný s vyspělými zeměmi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Konkurenceschopné ceny energií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Akční a odvážnou vládu</a:t>
            </a:r>
          </a:p>
        </p:txBody>
      </p:sp>
    </p:spTree>
    <p:extLst>
      <p:ext uri="{BB962C8B-B14F-4D97-AF65-F5344CB8AC3E}">
        <p14:creationId xmlns:p14="http://schemas.microsoft.com/office/powerpoint/2010/main" val="1019134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21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6845C3-289B-D826-CDC3-70E8D7B54B6C}"/>
              </a:ext>
            </a:extLst>
          </p:cNvPr>
          <p:cNvSpPr txBox="1"/>
          <p:nvPr/>
        </p:nvSpPr>
        <p:spPr>
          <a:xfrm>
            <a:off x="3871453" y="757084"/>
            <a:ext cx="49775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Daněk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Místopředseda AE </a:t>
            </a:r>
          </a:p>
          <a:p>
            <a:pPr algn="l"/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cs-CZ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danek@atas.cz</a:t>
            </a:r>
          </a:p>
          <a:p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46520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3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4566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1. Cena elektrické energie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AEFE3FA-11EA-4BA8-92F0-6CAEE59DA6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671709"/>
              </p:ext>
            </p:extLst>
          </p:nvPr>
        </p:nvGraphicFramePr>
        <p:xfrm>
          <a:off x="0" y="721300"/>
          <a:ext cx="12192000" cy="613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27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4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4038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2. Cena zemního plynu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862537-DB3D-1F02-AF46-2233F172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300"/>
            <a:ext cx="12192000" cy="6136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AB9F9A5-4A05-0322-44FB-87BA71B9E1C7}"/>
              </a:ext>
            </a:extLst>
          </p:cNvPr>
          <p:cNvSpPr txBox="1"/>
          <p:nvPr/>
        </p:nvSpPr>
        <p:spPr>
          <a:xfrm>
            <a:off x="1838527" y="1702340"/>
            <a:ext cx="721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Burzovní cena 30 €/MWh, vládní strop ČR 2 500 Kč/MWh (≈ 105 €/MWh) </a:t>
            </a:r>
          </a:p>
        </p:txBody>
      </p:sp>
    </p:spTree>
    <p:extLst>
      <p:ext uri="{BB962C8B-B14F-4D97-AF65-F5344CB8AC3E}">
        <p14:creationId xmlns:p14="http://schemas.microsoft.com/office/powerpoint/2010/main" val="283502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5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1732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3. Inflace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2862258-7258-3459-F03A-89E491DB88CD}"/>
              </a:ext>
            </a:extLst>
          </p:cNvPr>
          <p:cNvSpPr txBox="1"/>
          <p:nvPr/>
        </p:nvSpPr>
        <p:spPr>
          <a:xfrm>
            <a:off x="2064774" y="0"/>
            <a:ext cx="101272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Ø 2015=100</a:t>
            </a:r>
          </a:p>
          <a:p>
            <a:r>
              <a:rPr lang="cs-CZ" b="1" dirty="0"/>
              <a:t>2023/6:</a:t>
            </a:r>
            <a:r>
              <a:rPr lang="cs-CZ" dirty="0"/>
              <a:t> Potraviny 151, Odívání 145, Bydlení, voda energie 163, Zdraví 144, Doprava 131, Vzdělávání 125,           Stravování, ubytování 176. </a:t>
            </a:r>
            <a:r>
              <a:rPr lang="cs-CZ" b="1" dirty="0">
                <a:solidFill>
                  <a:srgbClr val="FF0000"/>
                </a:solidFill>
              </a:rPr>
              <a:t>Inflace v ČR je 2x vyšší než v eurozóně!</a:t>
            </a:r>
            <a:endParaRPr lang="cs-CZ" dirty="0"/>
          </a:p>
        </p:txBody>
      </p: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2BA25AB-27F3-453E-A6F9-DEFD498164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573033"/>
              </p:ext>
            </p:extLst>
          </p:nvPr>
        </p:nvGraphicFramePr>
        <p:xfrm>
          <a:off x="0" y="923330"/>
          <a:ext cx="12192000" cy="294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AFEF68A-D41D-441B-A4CE-076F15976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636250"/>
              </p:ext>
            </p:extLst>
          </p:nvPr>
        </p:nvGraphicFramePr>
        <p:xfrm>
          <a:off x="-1" y="3868560"/>
          <a:ext cx="12191999" cy="298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92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6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329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4. Průměrná mzda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96D1A585-AC0C-48B0-80E4-61F605ED6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891578"/>
              </p:ext>
            </p:extLst>
          </p:nvPr>
        </p:nvGraphicFramePr>
        <p:xfrm>
          <a:off x="0" y="648929"/>
          <a:ext cx="12192000" cy="294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858EB4A-CF75-4852-868D-C38BD6C19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543869"/>
              </p:ext>
            </p:extLst>
          </p:nvPr>
        </p:nvGraphicFramePr>
        <p:xfrm>
          <a:off x="0" y="3598607"/>
          <a:ext cx="12192000" cy="325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929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7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4103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5. Produktivita práce/1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929CE7D-971B-4C33-A14E-0570CE6F1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65281"/>
              </p:ext>
            </p:extLst>
          </p:nvPr>
        </p:nvGraphicFramePr>
        <p:xfrm>
          <a:off x="78658" y="801124"/>
          <a:ext cx="12024852" cy="605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06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8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4103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5. Produktivita práce/2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ECD262FE-785B-8FF1-69B6-E424C2AD7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507829"/>
              </p:ext>
            </p:extLst>
          </p:nvPr>
        </p:nvGraphicFramePr>
        <p:xfrm>
          <a:off x="0" y="721299"/>
          <a:ext cx="12192000" cy="471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3655EDD-0374-1DD3-746C-7BAB93B0ABF0}"/>
              </a:ext>
            </a:extLst>
          </p:cNvPr>
          <p:cNvSpPr txBox="1"/>
          <p:nvPr/>
        </p:nvSpPr>
        <p:spPr>
          <a:xfrm>
            <a:off x="359787" y="5578405"/>
            <a:ext cx="11832213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Za období 2016 – 2022 : Mzda + 46,3 %. Inflace + 32,6 %, PP=výkony/pracovníka +24,3 % 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PP=Přidaná hodnota/Osobní náklady </a:t>
            </a:r>
            <a:r>
              <a:rPr lang="cs-CZ" sz="2400" b="1" dirty="0">
                <a:solidFill>
                  <a:srgbClr val="FF0000"/>
                </a:solidFill>
              </a:rPr>
              <a:t>-10,0 % !!!!!</a:t>
            </a:r>
          </a:p>
        </p:txBody>
      </p:sp>
    </p:spTree>
    <p:extLst>
      <p:ext uri="{BB962C8B-B14F-4D97-AF65-F5344CB8AC3E}">
        <p14:creationId xmlns:p14="http://schemas.microsoft.com/office/powerpoint/2010/main" val="616462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383F17-9F45-414D-8756-ED2DFFFA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304C7-3DC1-4737-A255-157CA53C5A8E}" type="slidenum">
              <a:rPr lang="cs-CZ" smtClean="0"/>
              <a:t>9</a:t>
            </a:fld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33322C-A0CB-3246-D2A7-9787C4D853D0}"/>
              </a:ext>
            </a:extLst>
          </p:cNvPr>
          <p:cNvSpPr txBox="1"/>
          <p:nvPr/>
        </p:nvSpPr>
        <p:spPr>
          <a:xfrm>
            <a:off x="204324" y="136525"/>
            <a:ext cx="4103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5. Produktivita práce/3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3655EDD-0374-1DD3-746C-7BAB93B0ABF0}"/>
              </a:ext>
            </a:extLst>
          </p:cNvPr>
          <p:cNvSpPr txBox="1"/>
          <p:nvPr/>
        </p:nvSpPr>
        <p:spPr>
          <a:xfrm>
            <a:off x="540774" y="5395842"/>
            <a:ext cx="386791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ČR je 20. z 28 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Před námi je i Maďarsko !!!</a:t>
            </a:r>
            <a:endParaRPr lang="cs-CZ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B2A00F3-096A-9209-5B66-F25BDC0F2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835512"/>
              </p:ext>
            </p:extLst>
          </p:nvPr>
        </p:nvGraphicFramePr>
        <p:xfrm>
          <a:off x="13795" y="606619"/>
          <a:ext cx="12192000" cy="451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0622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83957</TotalTime>
  <Words>813</Words>
  <Application>Microsoft Office PowerPoint</Application>
  <PresentationFormat>Širokoúhlá obrazovka</PresentationFormat>
  <Paragraphs>116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</vt:lpstr>
      <vt:lpstr>Calibri</vt:lpstr>
      <vt:lpstr>Calibri Light</vt:lpstr>
      <vt:lpstr>Wingdings</vt:lpstr>
      <vt:lpstr>Motiv Office</vt:lpstr>
      <vt:lpstr>Tucet problémů  ohrožujících konkurenceschopnost českého průmyslu a exportu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Kramperová - HATcom</dc:creator>
  <cp:lastModifiedBy>Daněk Otto</cp:lastModifiedBy>
  <cp:revision>168</cp:revision>
  <cp:lastPrinted>2023-04-20T14:56:57Z</cp:lastPrinted>
  <dcterms:created xsi:type="dcterms:W3CDTF">2021-01-13T10:03:13Z</dcterms:created>
  <dcterms:modified xsi:type="dcterms:W3CDTF">2023-08-31T13:05:45Z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2021-07-14T06:06:14Z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7ebb09fe-0cdc-44d4-b7c6-6ab271a80c33</vt:lpwstr>
  </property>
  <property fmtid="{D5CDD505-2E9C-101B-9397-08002B2CF9AE}" pid="8" name="MSIP_Label_2a6524ed-fb1a-49fd-bafe-15c5e5ffd047_ContentBits">
    <vt:lpwstr>0</vt:lpwstr>
  </property>
</Properties>
</file>