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.xml" ContentType="application/vnd.openxmlformats-officedocument.drawingml.chartshapes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.xml" ContentType="application/vnd.openxmlformats-officedocument.themeOverrid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theme/themeOverride2.xml" ContentType="application/vnd.openxmlformats-officedocument.themeOverrid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3.xml" ContentType="application/vnd.openxmlformats-officedocument.drawingml.chartshapes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9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sldIdLst>
    <p:sldId id="256" r:id="rId2"/>
    <p:sldId id="320" r:id="rId3"/>
    <p:sldId id="328" r:id="rId4"/>
    <p:sldId id="257" r:id="rId5"/>
    <p:sldId id="311" r:id="rId6"/>
    <p:sldId id="307" r:id="rId7"/>
    <p:sldId id="322" r:id="rId8"/>
    <p:sldId id="306" r:id="rId9"/>
    <p:sldId id="276" r:id="rId10"/>
    <p:sldId id="272" r:id="rId11"/>
    <p:sldId id="271" r:id="rId12"/>
    <p:sldId id="281" r:id="rId13"/>
    <p:sldId id="321" r:id="rId14"/>
    <p:sldId id="303" r:id="rId15"/>
    <p:sldId id="274" r:id="rId16"/>
    <p:sldId id="326" r:id="rId17"/>
    <p:sldId id="329" r:id="rId18"/>
    <p:sldId id="317" r:id="rId19"/>
    <p:sldId id="273" r:id="rId20"/>
    <p:sldId id="275" r:id="rId21"/>
    <p:sldId id="323" r:id="rId22"/>
    <p:sldId id="327" r:id="rId23"/>
    <p:sldId id="325" r:id="rId24"/>
    <p:sldId id="324" r:id="rId25"/>
    <p:sldId id="295" r:id="rId26"/>
    <p:sldId id="336" r:id="rId27"/>
    <p:sldId id="304" r:id="rId28"/>
    <p:sldId id="269" r:id="rId29"/>
    <p:sldId id="300" r:id="rId30"/>
    <p:sldId id="301" r:id="rId31"/>
    <p:sldId id="332" r:id="rId32"/>
    <p:sldId id="268" r:id="rId33"/>
    <p:sldId id="277" r:id="rId34"/>
    <p:sldId id="333" r:id="rId35"/>
    <p:sldId id="308" r:id="rId36"/>
    <p:sldId id="335" r:id="rId37"/>
    <p:sldId id="316" r:id="rId38"/>
    <p:sldId id="330" r:id="rId39"/>
    <p:sldId id="331" r:id="rId40"/>
    <p:sldId id="315" r:id="rId41"/>
    <p:sldId id="319" r:id="rId42"/>
    <p:sldId id="334" r:id="rId43"/>
    <p:sldId id="318" r:id="rId44"/>
    <p:sldId id="282" r:id="rId45"/>
    <p:sldId id="296" r:id="rId46"/>
    <p:sldId id="297" r:id="rId47"/>
    <p:sldId id="313" r:id="rId4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ěk Otto" initials="DO" lastIdx="1" clrIdx="0">
    <p:extLst>
      <p:ext uri="{19B8F6BF-5375-455C-9EA6-DF929625EA0E}">
        <p15:presenceInfo xmlns:p15="http://schemas.microsoft.com/office/powerpoint/2012/main" userId="S-1-5-21-1004336348-1993962763-839522115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EE"/>
    <a:srgbClr val="00FF00"/>
    <a:srgbClr val="212B7A"/>
    <a:srgbClr val="C70020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nek\Data\Atas\&#344;EDITEL&#201;\&#344;E\REPO\REPO%202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&#344;EDITEL&#201;\&#344;O\Kurzy\Devizov&#233;%20kurzy.xls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&#268;NB\Devizov&#233;%20rezervy%202013-202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Rozbor%20exportu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přeshraniční pojetí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Souhrn!$L$2:$P$2</c:f>
              <c:numCache>
                <c:formatCode>#,##0</c:formatCode>
                <c:ptCount val="5"/>
                <c:pt idx="0">
                  <c:v>4403.8471260000006</c:v>
                </c:pt>
                <c:pt idx="1">
                  <c:v>4579.9495619999998</c:v>
                </c:pt>
                <c:pt idx="2">
                  <c:v>4441.7972479999999</c:v>
                </c:pt>
                <c:pt idx="3">
                  <c:v>4929.9709549999998</c:v>
                </c:pt>
                <c:pt idx="4">
                  <c:v>5637.099228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B7-4484-A219-9C52A0686B61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Souhrn!$L$3:$P$3</c:f>
              <c:numCache>
                <c:formatCode>#,##0</c:formatCode>
                <c:ptCount val="5"/>
                <c:pt idx="0">
                  <c:v>4023.1707299999998</c:v>
                </c:pt>
                <c:pt idx="1">
                  <c:v>4118.5597760000001</c:v>
                </c:pt>
                <c:pt idx="2">
                  <c:v>3963.9405369999999</c:v>
                </c:pt>
                <c:pt idx="3">
                  <c:v>4613.7636709999997</c:v>
                </c:pt>
                <c:pt idx="4">
                  <c:v>5515.7803169999997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B7-4484-A219-9C52A0686B61}"/>
            </c:ext>
          </c:extLst>
        </c:ser>
        <c:ser>
          <c:idx val="2"/>
          <c:order val="2"/>
          <c:tx>
            <c:strRef>
              <c:f>Souhrn!$I$4</c:f>
              <c:strCache>
                <c:ptCount val="1"/>
                <c:pt idx="0">
                  <c:v>BIL</c:v>
                </c:pt>
              </c:strCache>
            </c:strRef>
          </c:tx>
          <c:spPr>
            <a:noFill/>
            <a:ln w="25400" cap="flat" cmpd="sng" algn="ctr">
              <a:solidFill>
                <a:srgbClr val="00B05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Souhrn!$L$4:$P$4</c:f>
              <c:numCache>
                <c:formatCode>#,##0</c:formatCode>
                <c:ptCount val="5"/>
                <c:pt idx="0">
                  <c:v>380.67639600000075</c:v>
                </c:pt>
                <c:pt idx="1">
                  <c:v>461.38978599999973</c:v>
                </c:pt>
                <c:pt idx="2">
                  <c:v>477.8567109999999</c:v>
                </c:pt>
                <c:pt idx="3">
                  <c:v>316.20728400000007</c:v>
                </c:pt>
                <c:pt idx="4">
                  <c:v>121.3189110000003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B7-4484-A219-9C52A0686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825951443569553"/>
          <c:y val="8.5242490522018086E-2"/>
          <c:w val="0.33490715223097112"/>
          <c:h val="6.5645231846019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SK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Souhrn!$L$8:$P$8</c:f>
              <c:numCache>
                <c:formatCode>#,##0</c:formatCode>
                <c:ptCount val="5"/>
                <c:pt idx="0">
                  <c:v>333</c:v>
                </c:pt>
                <c:pt idx="1">
                  <c:v>347</c:v>
                </c:pt>
                <c:pt idx="2">
                  <c:v>338</c:v>
                </c:pt>
                <c:pt idx="3">
                  <c:v>398</c:v>
                </c:pt>
                <c:pt idx="4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7-4595-9FA9-142850CE4746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Souhrn!$L$9:$P$9</c:f>
              <c:numCache>
                <c:formatCode>#,##0</c:formatCode>
                <c:ptCount val="5"/>
                <c:pt idx="0">
                  <c:v>200</c:v>
                </c:pt>
                <c:pt idx="1">
                  <c:v>181</c:v>
                </c:pt>
                <c:pt idx="2">
                  <c:v>162</c:v>
                </c:pt>
                <c:pt idx="3">
                  <c:v>205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7-4595-9FA9-142850CE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9562554680672"/>
          <c:y val="3.0612787984835212E-2"/>
          <c:w val="0.1652821522309711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Čínou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2419772528433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Souhrn!$L$20:$P$20</c:f>
              <c:numCache>
                <c:formatCode>#,##0</c:formatCode>
                <c:ptCount val="5"/>
                <c:pt idx="0">
                  <c:v>56</c:v>
                </c:pt>
                <c:pt idx="1">
                  <c:v>57</c:v>
                </c:pt>
                <c:pt idx="2">
                  <c:v>60</c:v>
                </c:pt>
                <c:pt idx="3">
                  <c:v>65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8-4ADF-8E2B-430932CD935F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Souhrn!$L$21:$P$21</c:f>
              <c:numCache>
                <c:formatCode>#,##0</c:formatCode>
                <c:ptCount val="5"/>
                <c:pt idx="0">
                  <c:v>568</c:v>
                </c:pt>
                <c:pt idx="1">
                  <c:v>650</c:v>
                </c:pt>
                <c:pt idx="2">
                  <c:v>717</c:v>
                </c:pt>
                <c:pt idx="3">
                  <c:v>762</c:v>
                </c:pt>
                <c:pt idx="4">
                  <c:v>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8-4ADF-8E2B-430932CD9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3845144356955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Tchaj-wanem (mld.Kč)</a:t>
            </a:r>
          </a:p>
        </c:rich>
      </c:tx>
      <c:layout>
        <c:manualLayout>
          <c:xMode val="edge"/>
          <c:yMode val="edge"/>
          <c:x val="0.31439575131233599"/>
          <c:y val="2.8703712074573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58716056785085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Souhrn!$L$23:$P$23</c:f>
              <c:numCache>
                <c:formatCode>#,##0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2-4B06-9B64-27D722A133B1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Souhrn!$L$24:$P$24</c:f>
              <c:numCache>
                <c:formatCode>#,##0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29</c:v>
                </c:pt>
                <c:pt idx="3">
                  <c:v>33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2-4B06-9B64-27D722A13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9562554680672"/>
          <c:y val="3.0612787984835212E-2"/>
          <c:w val="0.1652821522309711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Bilance ZO s Čínou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Souhrn!$L$22:$P$22</c:f>
              <c:numCache>
                <c:formatCode>#\ ##0_ ;[Red]\-#\ ##0\ </c:formatCode>
                <c:ptCount val="5"/>
                <c:pt idx="0">
                  <c:v>-512</c:v>
                </c:pt>
                <c:pt idx="1">
                  <c:v>-593</c:v>
                </c:pt>
                <c:pt idx="2">
                  <c:v>-657</c:v>
                </c:pt>
                <c:pt idx="3">
                  <c:v>-697</c:v>
                </c:pt>
                <c:pt idx="4">
                  <c:v>-977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1-4199-B586-317B8EC0E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ax val="0"/>
          <c:min val="-1000"/>
        </c:scaling>
        <c:delete val="0"/>
        <c:axPos val="l"/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GB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Souhrn!$L$26:$P$26</c:f>
              <c:numCache>
                <c:formatCode>#,##0</c:formatCode>
                <c:ptCount val="5"/>
                <c:pt idx="0">
                  <c:v>204</c:v>
                </c:pt>
                <c:pt idx="1">
                  <c:v>206</c:v>
                </c:pt>
                <c:pt idx="2">
                  <c:v>179</c:v>
                </c:pt>
                <c:pt idx="3">
                  <c:v>189</c:v>
                </c:pt>
                <c:pt idx="4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9-46F7-A8FE-94D4E63484D8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Souhrn!$L$27:$P$27</c:f>
              <c:numCache>
                <c:formatCode>#,##0</c:formatCode>
                <c:ptCount val="5"/>
                <c:pt idx="0">
                  <c:v>83</c:v>
                </c:pt>
                <c:pt idx="1">
                  <c:v>68</c:v>
                </c:pt>
                <c:pt idx="2">
                  <c:v>66</c:v>
                </c:pt>
                <c:pt idx="3">
                  <c:v>71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9-46F7-A8FE-94D4E6348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9562554680672"/>
          <c:y val="3.0612787984835212E-2"/>
          <c:w val="0.1652821522309711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UA (mld.Kč)</a:t>
            </a:r>
          </a:p>
        </c:rich>
      </c:tx>
      <c:layout>
        <c:manualLayout>
          <c:xMode val="edge"/>
          <c:yMode val="edge"/>
          <c:x val="0.26335411198600173"/>
          <c:y val="3.2528197488827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Souhrn!$L$29:$P$29</c:f>
              <c:numCache>
                <c:formatCode>#,##0</c:formatCode>
                <c:ptCount val="5"/>
                <c:pt idx="0">
                  <c:v>33</c:v>
                </c:pt>
                <c:pt idx="1">
                  <c:v>35</c:v>
                </c:pt>
                <c:pt idx="2">
                  <c:v>33</c:v>
                </c:pt>
                <c:pt idx="3">
                  <c:v>35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E-46DE-928F-69E7E84D85BD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Souhrn!$L$30:$P$30</c:f>
              <c:numCache>
                <c:formatCode>#,##0</c:formatCode>
                <c:ptCount val="5"/>
                <c:pt idx="0">
                  <c:v>26</c:v>
                </c:pt>
                <c:pt idx="1">
                  <c:v>29</c:v>
                </c:pt>
                <c:pt idx="2">
                  <c:v>27</c:v>
                </c:pt>
                <c:pt idx="3">
                  <c:v>40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E-46DE-928F-69E7E84D8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9562554680672"/>
          <c:y val="3.0612787984835212E-2"/>
          <c:w val="0.1652821522309711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UA 2022 (mld.Kč)</a:t>
            </a:r>
          </a:p>
        </c:rich>
      </c:tx>
      <c:layout>
        <c:manualLayout>
          <c:xMode val="edge"/>
          <c:yMode val="edge"/>
          <c:x val="0.22033325131233597"/>
          <c:y val="4.0740740740740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3950801983085448"/>
        </c:manualLayout>
      </c:layout>
      <c:barChart>
        <c:barDir val="col"/>
        <c:grouping val="clustered"/>
        <c:varyColors val="0"/>
        <c:ser>
          <c:idx val="0"/>
          <c:order val="0"/>
          <c:tx>
            <c:v>Export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UA!$A$3:$A$11</c:f>
              <c:strCache>
                <c:ptCount val="9"/>
                <c:pt idx="0">
                  <c:v>Potraviny a živá zvířata</c:v>
                </c:pt>
                <c:pt idx="1">
                  <c:v>Nápoje a tabák</c:v>
                </c:pt>
                <c:pt idx="2">
                  <c:v>Suroviny (kovové odpady)</c:v>
                </c:pt>
                <c:pt idx="3">
                  <c:v>Minerální paliva, maziva </c:v>
                </c:pt>
                <c:pt idx="4">
                  <c:v>Oleje, tuky a vosky</c:v>
                </c:pt>
                <c:pt idx="5">
                  <c:v>Chemikálie </c:v>
                </c:pt>
                <c:pt idx="6">
                  <c:v>Tržní výrobky </c:v>
                </c:pt>
                <c:pt idx="7">
                  <c:v>Stroje a dopravní prostředky</c:v>
                </c:pt>
                <c:pt idx="8">
                  <c:v>Průmyslové spotřební zboží</c:v>
                </c:pt>
              </c:strCache>
            </c:strRef>
          </c:cat>
          <c:val>
            <c:numRef>
              <c:f>UA!$Q$3:$Q$11</c:f>
              <c:numCache>
                <c:formatCode>0.0</c:formatCode>
                <c:ptCount val="9"/>
                <c:pt idx="0">
                  <c:v>1.5179480000000001</c:v>
                </c:pt>
                <c:pt idx="1">
                  <c:v>0.32574999999999998</c:v>
                </c:pt>
                <c:pt idx="2">
                  <c:v>0.31279600000000002</c:v>
                </c:pt>
                <c:pt idx="3">
                  <c:v>2.103145</c:v>
                </c:pt>
                <c:pt idx="4">
                  <c:v>7.9209999999999992E-3</c:v>
                </c:pt>
                <c:pt idx="5">
                  <c:v>3.9132210000000001</c:v>
                </c:pt>
                <c:pt idx="6">
                  <c:v>3.8627419999999999</c:v>
                </c:pt>
                <c:pt idx="7">
                  <c:v>20.895161999999999</c:v>
                </c:pt>
                <c:pt idx="8">
                  <c:v>2.5628099999999998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E-4F3C-B689-6AE7C4FCC9DE}"/>
            </c:ext>
          </c:extLst>
        </c:ser>
        <c:ser>
          <c:idx val="1"/>
          <c:order val="1"/>
          <c:tx>
            <c:v>Import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UA!$A$3:$A$11</c:f>
              <c:strCache>
                <c:ptCount val="9"/>
                <c:pt idx="0">
                  <c:v>Potraviny a živá zvířata</c:v>
                </c:pt>
                <c:pt idx="1">
                  <c:v>Nápoje a tabák</c:v>
                </c:pt>
                <c:pt idx="2">
                  <c:v>Suroviny (kovové odpady)</c:v>
                </c:pt>
                <c:pt idx="3">
                  <c:v>Minerální paliva, maziva </c:v>
                </c:pt>
                <c:pt idx="4">
                  <c:v>Oleje, tuky a vosky</c:v>
                </c:pt>
                <c:pt idx="5">
                  <c:v>Chemikálie </c:v>
                </c:pt>
                <c:pt idx="6">
                  <c:v>Tržní výrobky </c:v>
                </c:pt>
                <c:pt idx="7">
                  <c:v>Stroje a dopravní prostředky</c:v>
                </c:pt>
                <c:pt idx="8">
                  <c:v>Průmyslové spotřební zboží</c:v>
                </c:pt>
              </c:strCache>
            </c:strRef>
          </c:cat>
          <c:val>
            <c:numRef>
              <c:f>UA!$T$3:$T$11</c:f>
              <c:numCache>
                <c:formatCode>0.0</c:formatCode>
                <c:ptCount val="9"/>
                <c:pt idx="0">
                  <c:v>2.7099850000000001</c:v>
                </c:pt>
                <c:pt idx="1">
                  <c:v>9.8915000000000003E-2</c:v>
                </c:pt>
                <c:pt idx="2">
                  <c:v>19.664850999999999</c:v>
                </c:pt>
                <c:pt idx="3">
                  <c:v>0.86419599999999996</c:v>
                </c:pt>
                <c:pt idx="4">
                  <c:v>1.126455</c:v>
                </c:pt>
                <c:pt idx="5">
                  <c:v>1.5466</c:v>
                </c:pt>
                <c:pt idx="6">
                  <c:v>4.399813</c:v>
                </c:pt>
                <c:pt idx="7">
                  <c:v>6.459219</c:v>
                </c:pt>
                <c:pt idx="8">
                  <c:v>1.2645500000000001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E-4F3C-B689-6AE7C4FCC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93044619422568"/>
          <c:y val="4.0798046077573626E-2"/>
          <c:w val="0.2212895341207349"/>
          <c:h val="6.9445368624696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RUS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Souhrn!$L$32:$P$32</c:f>
              <c:numCache>
                <c:formatCode>#,##0</c:formatCode>
                <c:ptCount val="5"/>
                <c:pt idx="0">
                  <c:v>90</c:v>
                </c:pt>
                <c:pt idx="1">
                  <c:v>99</c:v>
                </c:pt>
                <c:pt idx="2">
                  <c:v>99</c:v>
                </c:pt>
                <c:pt idx="3">
                  <c:v>94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D-4AF5-A34A-D60DB0EC2929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Souhrn!$L$33:$P$33</c:f>
              <c:numCache>
                <c:formatCode>#,##0</c:formatCode>
                <c:ptCount val="5"/>
                <c:pt idx="0">
                  <c:v>128</c:v>
                </c:pt>
                <c:pt idx="1">
                  <c:v>115</c:v>
                </c:pt>
                <c:pt idx="2">
                  <c:v>68</c:v>
                </c:pt>
                <c:pt idx="3">
                  <c:v>152</c:v>
                </c:pt>
                <c:pt idx="4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D-4AF5-A34A-D60DB0EC2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49562554680672"/>
          <c:y val="3.0612787984835212E-2"/>
          <c:w val="0.1652821522309711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ZO ČR s RUS 2022 (</a:t>
            </a:r>
            <a:r>
              <a:rPr lang="cs-CZ" dirty="0" err="1"/>
              <a:t>mld.Kč</a:t>
            </a:r>
            <a:r>
              <a:rPr lang="cs-CZ" dirty="0"/>
              <a:t>)</a:t>
            </a:r>
          </a:p>
        </c:rich>
      </c:tx>
      <c:layout>
        <c:manualLayout>
          <c:xMode val="edge"/>
          <c:yMode val="edge"/>
          <c:x val="0.1974165846456693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5964931466899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RF!$S$1</c:f>
              <c:strCache>
                <c:ptCount val="1"/>
                <c:pt idx="0">
                  <c:v>EXPORT 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RF!$R$2:$R$10</c:f>
              <c:strCache>
                <c:ptCount val="9"/>
                <c:pt idx="0">
                  <c:v>Potraviny</c:v>
                </c:pt>
                <c:pt idx="1">
                  <c:v>Nápoje a tabák</c:v>
                </c:pt>
                <c:pt idx="2">
                  <c:v>Suroviny</c:v>
                </c:pt>
                <c:pt idx="3">
                  <c:v>Minerální paliva</c:v>
                </c:pt>
                <c:pt idx="4">
                  <c:v>Oleje, tuky a vosky</c:v>
                </c:pt>
                <c:pt idx="5">
                  <c:v>Chemikálie</c:v>
                </c:pt>
                <c:pt idx="6">
                  <c:v>Tržní výrobky</c:v>
                </c:pt>
                <c:pt idx="7">
                  <c:v>Stroje a dopravní prostředky</c:v>
                </c:pt>
                <c:pt idx="8">
                  <c:v>Průmyslové spotřební zboží</c:v>
                </c:pt>
              </c:strCache>
            </c:strRef>
          </c:cat>
          <c:val>
            <c:numRef>
              <c:f>RF!$S$2:$S$10</c:f>
              <c:numCache>
                <c:formatCode>0.0</c:formatCode>
                <c:ptCount val="9"/>
                <c:pt idx="0">
                  <c:v>1.4979939999999998</c:v>
                </c:pt>
                <c:pt idx="1">
                  <c:v>0.69258200000000003</c:v>
                </c:pt>
                <c:pt idx="2">
                  <c:v>0.42310399999999998</c:v>
                </c:pt>
                <c:pt idx="3">
                  <c:v>6.3663999999999998E-2</c:v>
                </c:pt>
                <c:pt idx="4">
                  <c:v>4.0350000000000004E-3</c:v>
                </c:pt>
                <c:pt idx="5">
                  <c:v>7.436204</c:v>
                </c:pt>
                <c:pt idx="6">
                  <c:v>4.7972770000000002</c:v>
                </c:pt>
                <c:pt idx="7">
                  <c:v>17.935749000000001</c:v>
                </c:pt>
                <c:pt idx="8">
                  <c:v>2.7281010000000001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C-4D10-9FAC-EA1E648C67F3}"/>
            </c:ext>
          </c:extLst>
        </c:ser>
        <c:ser>
          <c:idx val="1"/>
          <c:order val="1"/>
          <c:tx>
            <c:strRef>
              <c:f>RF!$T$1</c:f>
              <c:strCache>
                <c:ptCount val="1"/>
                <c:pt idx="0">
                  <c:v>IMPORT 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RF!$R$2:$R$10</c:f>
              <c:strCache>
                <c:ptCount val="9"/>
                <c:pt idx="0">
                  <c:v>Potraviny</c:v>
                </c:pt>
                <c:pt idx="1">
                  <c:v>Nápoje a tabák</c:v>
                </c:pt>
                <c:pt idx="2">
                  <c:v>Suroviny</c:v>
                </c:pt>
                <c:pt idx="3">
                  <c:v>Minerální paliva</c:v>
                </c:pt>
                <c:pt idx="4">
                  <c:v>Oleje, tuky a vosky</c:v>
                </c:pt>
                <c:pt idx="5">
                  <c:v>Chemikálie</c:v>
                </c:pt>
                <c:pt idx="6">
                  <c:v>Tržní výrobky</c:v>
                </c:pt>
                <c:pt idx="7">
                  <c:v>Stroje a dopravní prostředky</c:v>
                </c:pt>
                <c:pt idx="8">
                  <c:v>Průmyslové spotřební zboží</c:v>
                </c:pt>
              </c:strCache>
            </c:strRef>
          </c:cat>
          <c:val>
            <c:numRef>
              <c:f>RF!$T$2:$T$10</c:f>
              <c:numCache>
                <c:formatCode>0.0</c:formatCode>
                <c:ptCount val="9"/>
                <c:pt idx="0">
                  <c:v>1.2776419999999999</c:v>
                </c:pt>
                <c:pt idx="1">
                  <c:v>8.9320999999999998E-2</c:v>
                </c:pt>
                <c:pt idx="2">
                  <c:v>2.7174040000000002</c:v>
                </c:pt>
                <c:pt idx="3">
                  <c:v>236.977384</c:v>
                </c:pt>
                <c:pt idx="4">
                  <c:v>9.0259000000000006E-2</c:v>
                </c:pt>
                <c:pt idx="5">
                  <c:v>7.8525339999999995</c:v>
                </c:pt>
                <c:pt idx="6">
                  <c:v>12.782157</c:v>
                </c:pt>
                <c:pt idx="7">
                  <c:v>3.764259</c:v>
                </c:pt>
                <c:pt idx="8">
                  <c:v>0.59721000000000002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C-4D10-9FAC-EA1E648C6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71784776902882"/>
          <c:y val="3.5242417614464859E-2"/>
          <c:w val="0.27834883530183729"/>
          <c:h val="6.5376494604841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Dovoz ČR z RUS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456072592796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RF!$J$45</c:f>
              <c:strCache>
                <c:ptCount val="1"/>
                <c:pt idx="0">
                  <c:v>Ropa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(RF!$L$43,RF!$O$43)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(RF!$M$45,RF!$P$45)</c:f>
              <c:numCache>
                <c:formatCode>#\ ##0.0</c:formatCode>
                <c:ptCount val="2"/>
                <c:pt idx="0">
                  <c:v>38.107413999999999</c:v>
                </c:pt>
                <c:pt idx="1">
                  <c:v>53.968259000000003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C-4352-BE00-DA721460D774}"/>
            </c:ext>
          </c:extLst>
        </c:ser>
        <c:ser>
          <c:idx val="1"/>
          <c:order val="1"/>
          <c:tx>
            <c:strRef>
              <c:f>RF!$J$46</c:f>
              <c:strCache>
                <c:ptCount val="1"/>
                <c:pt idx="0">
                  <c:v>Zemní plyn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(RF!$L$43,RF!$O$43)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(RF!$M$46,RF!$P$46)</c:f>
              <c:numCache>
                <c:formatCode>#\ ##0.0</c:formatCode>
                <c:ptCount val="2"/>
                <c:pt idx="0">
                  <c:v>75.853824000000003</c:v>
                </c:pt>
                <c:pt idx="1">
                  <c:v>182.82403500000001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C-4352-BE00-DA721460D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027340332458444"/>
          <c:y val="0.14244887026586728"/>
          <c:w val="0.50972659667541542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 exportu a bilance ZO na tvorbě HDP ČR (%)</a:t>
            </a:r>
          </a:p>
        </c:rich>
      </c:tx>
      <c:layout>
        <c:manualLayout>
          <c:xMode val="edge"/>
          <c:yMode val="edge"/>
          <c:x val="9.993741797900263E-2"/>
          <c:y val="3.6111111111111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7978346456692915E-2"/>
          <c:y val="0.1181528142315544"/>
          <c:w val="0.93192946194225723"/>
          <c:h val="0.7873503937007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HDP!$C$1</c:f>
              <c:strCache>
                <c:ptCount val="1"/>
                <c:pt idx="0">
                  <c:v>Export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HDP!$A$3:$A$7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HDP!$F$3:$F$7</c:f>
              <c:numCache>
                <c:formatCode>0.0</c:formatCode>
                <c:ptCount val="5"/>
                <c:pt idx="0">
                  <c:v>81.389073704442978</c:v>
                </c:pt>
                <c:pt idx="1">
                  <c:v>79.081412414745742</c:v>
                </c:pt>
                <c:pt idx="2">
                  <c:v>77.802105410660175</c:v>
                </c:pt>
                <c:pt idx="3">
                  <c:v>80.704568893545272</c:v>
                </c:pt>
                <c:pt idx="4">
                  <c:v>81.419802123203596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9-4D64-B0A0-C206E90EAE86}"/>
            </c:ext>
          </c:extLst>
        </c:ser>
        <c:ser>
          <c:idx val="1"/>
          <c:order val="1"/>
          <c:tx>
            <c:strRef>
              <c:f>HDP!$E$1</c:f>
              <c:strCache>
                <c:ptCount val="1"/>
                <c:pt idx="0">
                  <c:v> Bilance 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HDP!$A$3:$A$7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HDP!$G$3:$G$7</c:f>
              <c:numCache>
                <c:formatCode>0.0</c:formatCode>
                <c:ptCount val="5"/>
                <c:pt idx="0">
                  <c:v>7.0340799881718112</c:v>
                </c:pt>
                <c:pt idx="1">
                  <c:v>7.9668479668479604</c:v>
                </c:pt>
                <c:pt idx="2">
                  <c:v>8.3708465432379899</c:v>
                </c:pt>
                <c:pt idx="3">
                  <c:v>5.1762240738618663</c:v>
                </c:pt>
                <c:pt idx="4">
                  <c:v>1.7520040441973017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9-4D64-B0A0-C206E90EA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120071040"/>
        <c:axId val="1120064808"/>
      </c:barChart>
      <c:catAx>
        <c:axId val="11200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4808"/>
        <c:crosses val="autoZero"/>
        <c:auto val="1"/>
        <c:lblAlgn val="ctr"/>
        <c:lblOffset val="100"/>
        <c:noMultiLvlLbl val="0"/>
      </c:catAx>
      <c:valAx>
        <c:axId val="112006480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7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67109580052496"/>
          <c:y val="4.0880431612715075E-2"/>
          <c:w val="0.19303723753280841"/>
          <c:h val="7.2229804607757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exportu 22-21 do SNS a TUR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Souhrn!$B$397:$B$405</c:f>
              <c:strCache>
                <c:ptCount val="9"/>
                <c:pt idx="0">
                  <c:v>KA</c:v>
                </c:pt>
                <c:pt idx="1">
                  <c:v>AR</c:v>
                </c:pt>
                <c:pt idx="2">
                  <c:v>GR</c:v>
                </c:pt>
                <c:pt idx="3">
                  <c:v>AZ</c:v>
                </c:pt>
                <c:pt idx="4">
                  <c:v>UZ</c:v>
                </c:pt>
                <c:pt idx="5">
                  <c:v>KY</c:v>
                </c:pt>
                <c:pt idx="6">
                  <c:v>TA</c:v>
                </c:pt>
                <c:pt idx="7">
                  <c:v>TU</c:v>
                </c:pt>
                <c:pt idx="8">
                  <c:v>TR</c:v>
                </c:pt>
              </c:strCache>
            </c:strRef>
          </c:cat>
          <c:val>
            <c:numRef>
              <c:f>Souhrn!$E$397:$E$405</c:f>
              <c:numCache>
                <c:formatCode>#\ ##0.000</c:formatCode>
                <c:ptCount val="9"/>
                <c:pt idx="0">
                  <c:v>11.366531999999999</c:v>
                </c:pt>
                <c:pt idx="1">
                  <c:v>1.9327050000000001</c:v>
                </c:pt>
                <c:pt idx="2">
                  <c:v>1.8204810000000005</c:v>
                </c:pt>
                <c:pt idx="3">
                  <c:v>1.1441509999999997</c:v>
                </c:pt>
                <c:pt idx="4">
                  <c:v>1.0586000000000002</c:v>
                </c:pt>
                <c:pt idx="5">
                  <c:v>0.67893999999999988</c:v>
                </c:pt>
                <c:pt idx="6">
                  <c:v>0.14625199999999999</c:v>
                </c:pt>
                <c:pt idx="7">
                  <c:v>0.12178200000000006</c:v>
                </c:pt>
                <c:pt idx="8">
                  <c:v>11.285658000000005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0-4DC2-B423-8A985F97D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56394200"/>
        <c:axId val="956387968"/>
      </c:barChart>
      <c:catAx>
        <c:axId val="95639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387968"/>
        <c:crosses val="autoZero"/>
        <c:auto val="1"/>
        <c:lblAlgn val="ctr"/>
        <c:lblOffset val="100"/>
        <c:noMultiLvlLbl val="0"/>
      </c:catAx>
      <c:valAx>
        <c:axId val="956387968"/>
        <c:scaling>
          <c:orientation val="minMax"/>
        </c:scaling>
        <c:delete val="0"/>
        <c:axPos val="l"/>
        <c:numFmt formatCode="#\ 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39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Změna exportu 22-21 do SNS a TUR (%)</a:t>
            </a:r>
          </a:p>
          <a:p>
            <a:pPr>
              <a:defRPr/>
            </a:pP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Souhrn!$B$397:$B$405</c:f>
              <c:strCache>
                <c:ptCount val="9"/>
                <c:pt idx="0">
                  <c:v>KA</c:v>
                </c:pt>
                <c:pt idx="1">
                  <c:v>AR</c:v>
                </c:pt>
                <c:pt idx="2">
                  <c:v>GR</c:v>
                </c:pt>
                <c:pt idx="3">
                  <c:v>AZ</c:v>
                </c:pt>
                <c:pt idx="4">
                  <c:v>UZ</c:v>
                </c:pt>
                <c:pt idx="5">
                  <c:v>KY</c:v>
                </c:pt>
                <c:pt idx="6">
                  <c:v>TA</c:v>
                </c:pt>
                <c:pt idx="7">
                  <c:v>TU</c:v>
                </c:pt>
                <c:pt idx="8">
                  <c:v>TR</c:v>
                </c:pt>
              </c:strCache>
            </c:strRef>
          </c:cat>
          <c:val>
            <c:numRef>
              <c:f>Souhrn!$D$397:$D$405</c:f>
              <c:numCache>
                <c:formatCode>#\ ##0.0</c:formatCode>
                <c:ptCount val="9"/>
                <c:pt idx="0">
                  <c:v>227.79337947105751</c:v>
                </c:pt>
                <c:pt idx="1">
                  <c:v>159.74511268997941</c:v>
                </c:pt>
                <c:pt idx="2">
                  <c:v>79.804985353955601</c:v>
                </c:pt>
                <c:pt idx="3">
                  <c:v>59.889397206926134</c:v>
                </c:pt>
                <c:pt idx="4">
                  <c:v>172.19655248844862</c:v>
                </c:pt>
                <c:pt idx="5">
                  <c:v>386.94859227174277</c:v>
                </c:pt>
                <c:pt idx="6">
                  <c:v>114.29241265053182</c:v>
                </c:pt>
                <c:pt idx="7">
                  <c:v>39.013685640329072</c:v>
                </c:pt>
                <c:pt idx="8">
                  <c:v>22.078164430811455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D-4057-9E67-BFA47CA8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56394200"/>
        <c:axId val="956387968"/>
      </c:barChart>
      <c:catAx>
        <c:axId val="95639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387968"/>
        <c:crosses val="autoZero"/>
        <c:auto val="1"/>
        <c:lblAlgn val="ctr"/>
        <c:lblOffset val="100"/>
        <c:noMultiLvlLbl val="0"/>
      </c:catAx>
      <c:valAx>
        <c:axId val="95638796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6394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Bilance ZO ČR - top 5 best/worst (mld.Kč)</a:t>
            </a:r>
          </a:p>
        </c:rich>
      </c:tx>
      <c:layout>
        <c:manualLayout>
          <c:xMode val="edge"/>
          <c:yMode val="edge"/>
          <c:x val="0.1762360017497813"/>
          <c:y val="4.6598322460391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5"/>
              <c:layout>
                <c:manualLayout>
                  <c:x val="3.1249999999999234E-3"/>
                  <c:y val="-6.1111111111111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91-4940-8976-F9818B354387}"/>
                </c:ext>
              </c:extLst>
            </c:dLbl>
            <c:dLbl>
              <c:idx val="6"/>
              <c:layout>
                <c:manualLayout>
                  <c:x val="1.041666666666743E-3"/>
                  <c:y val="-5.3703703703703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91-4940-8976-F9818B354387}"/>
                </c:ext>
              </c:extLst>
            </c:dLbl>
            <c:dLbl>
              <c:idx val="7"/>
              <c:layout>
                <c:manualLayout>
                  <c:x val="2.0833333333333333E-3"/>
                  <c:y val="-4.8148148148148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91-4940-8976-F9818B35438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C91-4940-8976-F9818B35438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C91-4940-8976-F9818B3543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'BIL Z'!$E$2:$E$11</c:f>
              <c:strCache>
                <c:ptCount val="10"/>
                <c:pt idx="0">
                  <c:v>DE</c:v>
                </c:pt>
                <c:pt idx="1">
                  <c:v>SK</c:v>
                </c:pt>
                <c:pt idx="2">
                  <c:v>GB</c:v>
                </c:pt>
                <c:pt idx="3">
                  <c:v>FR</c:v>
                </c:pt>
                <c:pt idx="4">
                  <c:v>AT</c:v>
                </c:pt>
                <c:pt idx="5">
                  <c:v>VN</c:v>
                </c:pt>
                <c:pt idx="6">
                  <c:v>JP</c:v>
                </c:pt>
                <c:pt idx="7">
                  <c:v>KR</c:v>
                </c:pt>
                <c:pt idx="8">
                  <c:v>RU</c:v>
                </c:pt>
                <c:pt idx="9">
                  <c:v>CN</c:v>
                </c:pt>
              </c:strCache>
            </c:strRef>
          </c:cat>
          <c:val>
            <c:numRef>
              <c:f>'BIL Z'!$F$2:$F$11</c:f>
              <c:numCache>
                <c:formatCode>0.0</c:formatCode>
                <c:ptCount val="10"/>
                <c:pt idx="0">
                  <c:v>757.51741900000002</c:v>
                </c:pt>
                <c:pt idx="1">
                  <c:v>240.80277600000002</c:v>
                </c:pt>
                <c:pt idx="2">
                  <c:v>115.739188</c:v>
                </c:pt>
                <c:pt idx="3">
                  <c:v>109.21563099999999</c:v>
                </c:pt>
                <c:pt idx="4">
                  <c:v>103.82990600000001</c:v>
                </c:pt>
                <c:pt idx="5">
                  <c:v>-50.580510000000004</c:v>
                </c:pt>
                <c:pt idx="6">
                  <c:v>-63.240525999999996</c:v>
                </c:pt>
                <c:pt idx="7">
                  <c:v>-93.016297000000009</c:v>
                </c:pt>
                <c:pt idx="8">
                  <c:v>-230.57078099999998</c:v>
                </c:pt>
                <c:pt idx="9">
                  <c:v>-977.51090399999998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91-4940-8976-F9818B354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10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Export ČR do dle kontinentů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33885101774865556"/>
          <c:w val="0.88992847769028871"/>
          <c:h val="0.55374960997008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Kont!$M$19</c:f>
              <c:strCache>
                <c:ptCount val="1"/>
                <c:pt idx="0">
                  <c:v>EV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Kont!$N$19:$R$19</c:f>
              <c:numCache>
                <c:formatCode>#,##0.00</c:formatCode>
                <c:ptCount val="5"/>
                <c:pt idx="0">
                  <c:v>90.62054566877805</c:v>
                </c:pt>
                <c:pt idx="1">
                  <c:v>90.339421429999689</c:v>
                </c:pt>
                <c:pt idx="2">
                  <c:v>90.450032400938625</c:v>
                </c:pt>
                <c:pt idx="3">
                  <c:v>90.406895368818667</c:v>
                </c:pt>
                <c:pt idx="4">
                  <c:v>90.112232223420435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5-407D-98F2-92A4D3222B84}"/>
            </c:ext>
          </c:extLst>
        </c:ser>
        <c:ser>
          <c:idx val="1"/>
          <c:order val="1"/>
          <c:tx>
            <c:strRef>
              <c:f>Kont!$M$20</c:f>
              <c:strCache>
                <c:ptCount val="1"/>
                <c:pt idx="0">
                  <c:v>AS</c:v>
                </c:pt>
              </c:strCache>
            </c:strRef>
          </c:tx>
          <c:spPr>
            <a:noFill/>
            <a:ln w="25400" cap="flat" cmpd="sng" algn="ctr">
              <a:solidFill>
                <a:srgbClr val="FFFF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Kont!$N$20:$R$20</c:f>
              <c:numCache>
                <c:formatCode>#,##0.00</c:formatCode>
                <c:ptCount val="5"/>
                <c:pt idx="0">
                  <c:v>4.9396416763809352</c:v>
                </c:pt>
                <c:pt idx="1">
                  <c:v>4.9069415701772856</c:v>
                </c:pt>
                <c:pt idx="2">
                  <c:v>4.9547948884676334</c:v>
                </c:pt>
                <c:pt idx="3">
                  <c:v>4.8928119902077594</c:v>
                </c:pt>
                <c:pt idx="4">
                  <c:v>5.1043454330337727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5-407D-98F2-92A4D3222B84}"/>
            </c:ext>
          </c:extLst>
        </c:ser>
        <c:ser>
          <c:idx val="2"/>
          <c:order val="2"/>
          <c:tx>
            <c:strRef>
              <c:f>Kont!$M$21</c:f>
              <c:strCache>
                <c:ptCount val="1"/>
                <c:pt idx="0">
                  <c:v>AM</c:v>
                </c:pt>
              </c:strCache>
            </c:strRef>
          </c:tx>
          <c:spPr>
            <a:noFill/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Kont!$N$21:$R$21</c:f>
              <c:numCache>
                <c:formatCode>#,##0.00</c:formatCode>
                <c:ptCount val="5"/>
                <c:pt idx="0">
                  <c:v>3.0177954001939162</c:v>
                </c:pt>
                <c:pt idx="1">
                  <c:v>3.3060859714100737</c:v>
                </c:pt>
                <c:pt idx="2">
                  <c:v>3.2985058709280377</c:v>
                </c:pt>
                <c:pt idx="3">
                  <c:v>3.2601436695482517</c:v>
                </c:pt>
                <c:pt idx="4">
                  <c:v>3.5136793408952212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5-407D-98F2-92A4D3222B84}"/>
            </c:ext>
          </c:extLst>
        </c:ser>
        <c:ser>
          <c:idx val="3"/>
          <c:order val="3"/>
          <c:tx>
            <c:strRef>
              <c:f>Kont!$M$22</c:f>
              <c:strCache>
                <c:ptCount val="1"/>
                <c:pt idx="0">
                  <c:v>AF</c:v>
                </c:pt>
              </c:strCache>
            </c:strRef>
          </c:tx>
          <c:spPr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Kont!$N$22:$R$22</c:f>
              <c:numCache>
                <c:formatCode>#,##0.00</c:formatCode>
                <c:ptCount val="5"/>
                <c:pt idx="0">
                  <c:v>1.0831477259594591</c:v>
                </c:pt>
                <c:pt idx="1">
                  <c:v>1.1041794959609688</c:v>
                </c:pt>
                <c:pt idx="2">
                  <c:v>0.97845843863245163</c:v>
                </c:pt>
                <c:pt idx="3">
                  <c:v>1.0711306107481924</c:v>
                </c:pt>
                <c:pt idx="4">
                  <c:v>0.90437843894558467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15-407D-98F2-92A4D3222B84}"/>
            </c:ext>
          </c:extLst>
        </c:ser>
        <c:ser>
          <c:idx val="4"/>
          <c:order val="4"/>
          <c:tx>
            <c:strRef>
              <c:f>Kont!$M$23</c:f>
              <c:strCache>
                <c:ptCount val="1"/>
                <c:pt idx="0">
                  <c:v>AU</c:v>
                </c:pt>
              </c:strCache>
            </c:strRef>
          </c:tx>
          <c:spPr>
            <a:noFill/>
            <a:ln w="25400" cap="flat" cmpd="sng" algn="ctr">
              <a:solidFill>
                <a:srgbClr val="00B05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Kont!$N$23:$R$23</c:f>
              <c:numCache>
                <c:formatCode>#,##0.00</c:formatCode>
                <c:ptCount val="5"/>
                <c:pt idx="0">
                  <c:v>0.27235906826071782</c:v>
                </c:pt>
                <c:pt idx="1">
                  <c:v>0.27856343884370405</c:v>
                </c:pt>
                <c:pt idx="2">
                  <c:v>0.29806569865297916</c:v>
                </c:pt>
                <c:pt idx="3">
                  <c:v>0.32811507709988119</c:v>
                </c:pt>
                <c:pt idx="4">
                  <c:v>0.3322013724183463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15-407D-98F2-92A4D3222B84}"/>
            </c:ext>
          </c:extLst>
        </c:ser>
        <c:ser>
          <c:idx val="6"/>
          <c:order val="5"/>
          <c:tx>
            <c:strRef>
              <c:f>Kont!$M$24</c:f>
              <c:strCache>
                <c:ptCount val="1"/>
                <c:pt idx="0">
                  <c:v>NE</c:v>
                </c:pt>
              </c:strCache>
            </c:strRef>
          </c:tx>
          <c:spPr>
            <a:noFill/>
            <a:ln w="25400" cap="flat" cmpd="sng" algn="ctr">
              <a:solidFill>
                <a:schemeClr val="accent2">
                  <a:lumMod val="75000"/>
                </a:schemeClr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Kont!$N$18:$R$18</c:f>
              <c:numCache>
                <c:formatCode>#,##0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Kont!$N$24:$R$24</c:f>
              <c:numCache>
                <c:formatCode>#,##0.00</c:formatCode>
                <c:ptCount val="5"/>
                <c:pt idx="0">
                  <c:v>6.6510460426913554E-2</c:v>
                </c:pt>
                <c:pt idx="1">
                  <c:v>6.4808093608257039E-2</c:v>
                </c:pt>
                <c:pt idx="2">
                  <c:v>2.0142702380277582E-2</c:v>
                </c:pt>
                <c:pt idx="3">
                  <c:v>4.0903283577255881E-2</c:v>
                </c:pt>
                <c:pt idx="4">
                  <c:v>3.3163191286651593E-2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15-407D-98F2-92A4D3222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400699912510935E-3"/>
          <c:y val="0.16111667859699358"/>
          <c:w val="0.99305993000874893"/>
          <c:h val="0.1264607308701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Export ČR do uskupení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2351472732575095"/>
          <c:w val="0.88992847769028871"/>
          <c:h val="0.65745333916593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Uskup!$T$7</c:f>
              <c:strCache>
                <c:ptCount val="1"/>
                <c:pt idx="0">
                  <c:v>OECD</c:v>
                </c:pt>
              </c:strCache>
            </c:strRef>
          </c:tx>
          <c:spPr>
            <a:noFill/>
            <a:ln w="25400" cap="flat" cmpd="sng" algn="ctr">
              <a:solidFill>
                <a:srgbClr val="212B7A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Uskup!$U$7:$Y$7</c:f>
              <c:numCache>
                <c:formatCode>#\ ##0.0</c:formatCode>
                <c:ptCount val="5"/>
                <c:pt idx="0">
                  <c:v>88.261659880334363</c:v>
                </c:pt>
                <c:pt idx="1">
                  <c:v>87.995881230623908</c:v>
                </c:pt>
                <c:pt idx="2">
                  <c:v>88.072803903002466</c:v>
                </c:pt>
                <c:pt idx="3">
                  <c:v>88.499408086269355</c:v>
                </c:pt>
                <c:pt idx="4">
                  <c:v>89.731713411662511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4-4DB9-9356-111B42E8EF35}"/>
            </c:ext>
          </c:extLst>
        </c:ser>
        <c:ser>
          <c:idx val="1"/>
          <c:order val="1"/>
          <c:tx>
            <c:strRef>
              <c:f>Uskup!$T$8</c:f>
              <c:strCache>
                <c:ptCount val="1"/>
                <c:pt idx="0">
                  <c:v>Vyspělé tržní ekonomiky</c:v>
                </c:pt>
              </c:strCache>
            </c:strRef>
          </c:tx>
          <c:spPr>
            <a:noFill/>
            <a:ln w="25400" cap="flat" cmpd="sng" algn="ctr">
              <a:solidFill>
                <a:srgbClr val="00FF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Uskup!$U$8:$Y$8</c:f>
              <c:numCache>
                <c:formatCode>#\ ##0.0</c:formatCode>
                <c:ptCount val="5"/>
                <c:pt idx="0">
                  <c:v>70.672051616534702</c:v>
                </c:pt>
                <c:pt idx="1">
                  <c:v>70.18598120972058</c:v>
                </c:pt>
                <c:pt idx="2">
                  <c:v>69.765273356304263</c:v>
                </c:pt>
                <c:pt idx="3">
                  <c:v>69.394736464527512</c:v>
                </c:pt>
                <c:pt idx="4">
                  <c:v>69.863146943348426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4-4DB9-9356-111B42E8EF35}"/>
            </c:ext>
          </c:extLst>
        </c:ser>
        <c:ser>
          <c:idx val="2"/>
          <c:order val="2"/>
          <c:tx>
            <c:strRef>
              <c:f>Uskup!$T$9</c:f>
              <c:strCache>
                <c:ptCount val="1"/>
                <c:pt idx="0">
                  <c:v>EU 27 (2020)</c:v>
                </c:pt>
              </c:strCache>
            </c:strRef>
          </c:tx>
          <c:spPr>
            <a:noFill/>
            <a:ln w="254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Uskup!$U$9:$Y$9</c:f>
              <c:numCache>
                <c:formatCode>#\ ##0.0</c:formatCode>
                <c:ptCount val="5"/>
                <c:pt idx="0">
                  <c:v>79.516656364515228</c:v>
                </c:pt>
                <c:pt idx="1">
                  <c:v>79.139618022719176</c:v>
                </c:pt>
                <c:pt idx="2">
                  <c:v>79.479173134018751</c:v>
                </c:pt>
                <c:pt idx="3">
                  <c:v>80.123965233381384</c:v>
                </c:pt>
                <c:pt idx="4">
                  <c:v>81.495518283255592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4-4DB9-9356-111B42E8EF35}"/>
            </c:ext>
          </c:extLst>
        </c:ser>
        <c:ser>
          <c:idx val="3"/>
          <c:order val="3"/>
          <c:tx>
            <c:strRef>
              <c:f>Uskup!$T$10</c:f>
              <c:strCache>
                <c:ptCount val="1"/>
                <c:pt idx="0">
                  <c:v>Eurozona 19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Uskup!$U$10:$Y$10</c:f>
              <c:numCache>
                <c:formatCode>#\ ##0.0</c:formatCode>
                <c:ptCount val="5"/>
                <c:pt idx="0">
                  <c:v>65.467079544577274</c:v>
                </c:pt>
                <c:pt idx="1">
                  <c:v>64.781414180124116</c:v>
                </c:pt>
                <c:pt idx="2">
                  <c:v>64.787448623319065</c:v>
                </c:pt>
                <c:pt idx="3">
                  <c:v>65.033062836776907</c:v>
                </c:pt>
                <c:pt idx="4">
                  <c:v>65.963239648688329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E4-4DB9-9356-111B42E8EF35}"/>
            </c:ext>
          </c:extLst>
        </c:ser>
        <c:ser>
          <c:idx val="4"/>
          <c:order val="4"/>
          <c:tx>
            <c:strRef>
              <c:f>Uskup!$T$11</c:f>
              <c:strCache>
                <c:ptCount val="1"/>
                <c:pt idx="0">
                  <c:v>Bývalé státy SSSR</c:v>
                </c:pt>
              </c:strCache>
            </c:strRef>
          </c:tx>
          <c:spPr>
            <a:noFill/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Uskup!$U$11:$Y$11</c:f>
              <c:numCache>
                <c:formatCode>#\ ##0.0</c:formatCode>
                <c:ptCount val="5"/>
                <c:pt idx="0">
                  <c:v>3.9801436785841777</c:v>
                </c:pt>
                <c:pt idx="1">
                  <c:v>4.1838675602427964</c:v>
                </c:pt>
                <c:pt idx="2">
                  <c:v>4.2968154182619731</c:v>
                </c:pt>
                <c:pt idx="3">
                  <c:v>3.8258403897635138</c:v>
                </c:pt>
                <c:pt idx="4">
                  <c:v>2.7050319114943209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4-4DB9-9356-111B42E8EF35}"/>
            </c:ext>
          </c:extLst>
        </c:ser>
        <c:ser>
          <c:idx val="6"/>
          <c:order val="5"/>
          <c:tx>
            <c:strRef>
              <c:f>Uskup!$T$15</c:f>
              <c:strCache>
                <c:ptCount val="1"/>
                <c:pt idx="0">
                  <c:v>Visegrad</c:v>
                </c:pt>
              </c:strCache>
            </c:strRef>
          </c:tx>
          <c:spPr>
            <a:noFill/>
            <a:ln w="25400" cap="flat" cmpd="sng" algn="ctr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Uskup!$U$6:$Y$6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Uskup!$U$15:$Y$15</c:f>
              <c:numCache>
                <c:formatCode>#\ ##0.0</c:formatCode>
                <c:ptCount val="5"/>
                <c:pt idx="0">
                  <c:v>16.612004210611193</c:v>
                </c:pt>
                <c:pt idx="1">
                  <c:v>15.973260405962526</c:v>
                </c:pt>
                <c:pt idx="2">
                  <c:v>16.470073466982345</c:v>
                </c:pt>
                <c:pt idx="3">
                  <c:v>14.839180122512508</c:v>
                </c:pt>
                <c:pt idx="4">
                  <c:v>12.977725606926285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4-4DB9-9356-111B42E8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400426509186363E-3"/>
          <c:y val="9.4449985418489341E-2"/>
          <c:w val="0.99305993000874893"/>
          <c:h val="6.9053368328958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osobními auty (mld.Kč)</a:t>
            </a:r>
          </a:p>
        </c:rich>
      </c:tx>
      <c:layout>
        <c:manualLayout>
          <c:xMode val="edge"/>
          <c:yMode val="edge"/>
          <c:x val="0.25366658464566927"/>
          <c:y val="2.5925925925925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Souhrn!$L$36:$P$36</c:f>
              <c:numCache>
                <c:formatCode>#,##0</c:formatCode>
                <c:ptCount val="5"/>
                <c:pt idx="0">
                  <c:v>492</c:v>
                </c:pt>
                <c:pt idx="1">
                  <c:v>513</c:v>
                </c:pt>
                <c:pt idx="2">
                  <c:v>472</c:v>
                </c:pt>
                <c:pt idx="3">
                  <c:v>505</c:v>
                </c:pt>
                <c:pt idx="4">
                  <c:v>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7-4637-8CA3-711A2C64C0C5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Souhrn!$L$37:$P$37</c:f>
              <c:numCache>
                <c:formatCode>#,##0</c:formatCode>
                <c:ptCount val="5"/>
                <c:pt idx="0">
                  <c:v>92</c:v>
                </c:pt>
                <c:pt idx="1">
                  <c:v>97</c:v>
                </c:pt>
                <c:pt idx="2">
                  <c:v>84</c:v>
                </c:pt>
                <c:pt idx="3">
                  <c:v>104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7-4637-8CA3-711A2C64C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3845144356955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léky  (mld.Kč)</a:t>
            </a:r>
          </a:p>
        </c:rich>
      </c:tx>
      <c:layout>
        <c:manualLayout>
          <c:xMode val="edge"/>
          <c:yMode val="edge"/>
          <c:x val="0.32762491797900267"/>
          <c:y val="5.657217847769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Souhrn!$L$48:$P$48</c:f>
              <c:numCache>
                <c:formatCode>#,##0</c:formatCode>
                <c:ptCount val="5"/>
                <c:pt idx="0">
                  <c:v>65</c:v>
                </c:pt>
                <c:pt idx="1">
                  <c:v>73</c:v>
                </c:pt>
                <c:pt idx="2">
                  <c:v>79</c:v>
                </c:pt>
                <c:pt idx="3">
                  <c:v>87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3-425E-B387-4024C1E02AB5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Souhrn!$L$49:$P$49</c:f>
              <c:numCache>
                <c:formatCode>#,##0</c:formatCode>
                <c:ptCount val="5"/>
                <c:pt idx="0">
                  <c:v>114</c:v>
                </c:pt>
                <c:pt idx="1">
                  <c:v>127</c:v>
                </c:pt>
                <c:pt idx="2">
                  <c:v>141</c:v>
                </c:pt>
                <c:pt idx="3">
                  <c:v>161</c:v>
                </c:pt>
                <c:pt idx="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3-425E-B387-4024C1E02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1622922134732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pivem (mil. Kč)</a:t>
            </a:r>
          </a:p>
        </c:rich>
      </c:tx>
      <c:layout>
        <c:manualLayout>
          <c:xMode val="edge"/>
          <c:yMode val="edge"/>
          <c:x val="0.27033325131233593"/>
          <c:y val="2.0370370370370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4062525517643629"/>
          <c:w val="0.88992847769028871"/>
          <c:h val="0.70802653834937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Pivo!$F$1</c:f>
              <c:strCache>
                <c:ptCount val="1"/>
                <c:pt idx="0">
                  <c:v>Vývoz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Pivo!$A$2:$A$6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Pivo!$F$2:$F$6</c:f>
              <c:numCache>
                <c:formatCode>#\ ##0.0</c:formatCode>
                <c:ptCount val="5"/>
                <c:pt idx="0">
                  <c:v>6728.424</c:v>
                </c:pt>
                <c:pt idx="1">
                  <c:v>7378.6480000000001</c:v>
                </c:pt>
                <c:pt idx="2">
                  <c:v>6894.45</c:v>
                </c:pt>
                <c:pt idx="3">
                  <c:v>7298.5649999999996</c:v>
                </c:pt>
                <c:pt idx="4">
                  <c:v>7489.4449999999997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5-4A62-B7ED-A81561AC76E8}"/>
            </c:ext>
          </c:extLst>
        </c:ser>
        <c:ser>
          <c:idx val="1"/>
          <c:order val="1"/>
          <c:tx>
            <c:strRef>
              <c:f>Pivo!$G$1</c:f>
              <c:strCache>
                <c:ptCount val="1"/>
                <c:pt idx="0">
                  <c:v>Dovoz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Pivo!$A$2:$A$6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Pivo!$G$2:$G$6</c:f>
              <c:numCache>
                <c:formatCode>#\ ##0.0</c:formatCode>
                <c:ptCount val="5"/>
                <c:pt idx="0">
                  <c:v>429.10300000000001</c:v>
                </c:pt>
                <c:pt idx="1">
                  <c:v>506.24900000000002</c:v>
                </c:pt>
                <c:pt idx="2">
                  <c:v>608.80999999999995</c:v>
                </c:pt>
                <c:pt idx="3">
                  <c:v>654.94600000000003</c:v>
                </c:pt>
                <c:pt idx="4">
                  <c:v>751.10599999999999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5-4A62-B7ED-A81561AC7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61400918635183"/>
          <c:y val="2.0783902012248473E-2"/>
          <c:w val="0.22524794947506563"/>
          <c:h val="6.9445368624696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uhlím (mld.Kč)</a:t>
            </a:r>
          </a:p>
        </c:rich>
      </c:tx>
      <c:layout>
        <c:manualLayout>
          <c:xMode val="edge"/>
          <c:yMode val="edge"/>
          <c:x val="0.28734711286089237"/>
          <c:y val="6.111111111111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Souhrn!$L$39:$P$39</c:f>
              <c:numCache>
                <c:formatCode>#,##0</c:formatCode>
                <c:ptCount val="5"/>
                <c:pt idx="0">
                  <c:v>13</c:v>
                </c:pt>
                <c:pt idx="1">
                  <c:v>11</c:v>
                </c:pt>
                <c:pt idx="2">
                  <c:v>7</c:v>
                </c:pt>
                <c:pt idx="3">
                  <c:v>12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4-4FC4-9D61-D2236F96E87A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Souhrn!$L$40:$P$40</c:f>
              <c:numCache>
                <c:formatCode>#,##0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10</c:v>
                </c:pt>
                <c:pt idx="3">
                  <c:v>17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D4-4FC4-9D61-D2236F96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3845144356955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600" dirty="0"/>
              <a:t>ZO ČR s ropou (</a:t>
            </a:r>
            <a:r>
              <a:rPr lang="cs-CZ" sz="3600" dirty="0" err="1"/>
              <a:t>mld.Kč</a:t>
            </a:r>
            <a:r>
              <a:rPr lang="cs-CZ" sz="3600" dirty="0"/>
              <a:t>)</a:t>
            </a:r>
          </a:p>
          <a:p>
            <a:pPr>
              <a:defRPr/>
            </a:pPr>
            <a:r>
              <a:rPr lang="cs-CZ" sz="2400" dirty="0">
                <a:solidFill>
                  <a:srgbClr val="FF0000"/>
                </a:solidFill>
              </a:rPr>
              <a:t>v</a:t>
            </a:r>
            <a:r>
              <a:rPr lang="cs-CZ" sz="2400" baseline="0" dirty="0">
                <a:solidFill>
                  <a:srgbClr val="FF0000"/>
                </a:solidFill>
              </a:rPr>
              <a:t> ČR se zpracuje cca 8 mil. t ropy/rok</a:t>
            </a:r>
          </a:p>
          <a:p>
            <a:pPr>
              <a:defRPr/>
            </a:pPr>
            <a:r>
              <a:rPr lang="cs-CZ" sz="2400" baseline="0" dirty="0">
                <a:solidFill>
                  <a:srgbClr val="FF0000"/>
                </a:solidFill>
              </a:rPr>
              <a:t>z toho cca 6 mil. t na PHM  </a:t>
            </a:r>
          </a:p>
          <a:p>
            <a:pPr>
              <a:defRPr/>
            </a:pPr>
            <a:r>
              <a:rPr lang="cs-CZ" sz="2400" baseline="0" dirty="0">
                <a:solidFill>
                  <a:srgbClr val="FF0000"/>
                </a:solidFill>
              </a:rPr>
              <a:t>na daních přinese cca 63 mld. Kč</a:t>
            </a:r>
            <a:endParaRPr lang="cs-CZ" sz="24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8005544619422573"/>
          <c:y val="2.962962962962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Souhrn!$L$42:$P$42</c:f>
              <c:numCache>
                <c:formatCode>#,##0</c:formatCode>
                <c:ptCount val="5"/>
                <c:pt idx="0">
                  <c:v>38</c:v>
                </c:pt>
                <c:pt idx="1">
                  <c:v>37</c:v>
                </c:pt>
                <c:pt idx="2">
                  <c:v>24</c:v>
                </c:pt>
                <c:pt idx="3">
                  <c:v>38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8-4379-8373-AC5241437685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Souhrn!$L$43:$P$43</c:f>
              <c:numCache>
                <c:formatCode>#,##0</c:formatCode>
                <c:ptCount val="5"/>
                <c:pt idx="0">
                  <c:v>153</c:v>
                </c:pt>
                <c:pt idx="1">
                  <c:v>144</c:v>
                </c:pt>
                <c:pt idx="2">
                  <c:v>93</c:v>
                </c:pt>
                <c:pt idx="3">
                  <c:v>144</c:v>
                </c:pt>
                <c:pt idx="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8-4379-8373-AC5241437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3845144356955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Export ČR - meziroční změny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Souhrn!$E$1</c:f>
              <c:strCache>
                <c:ptCount val="1"/>
                <c:pt idx="0">
                  <c:v>∆ % (kg)</c:v>
                </c:pt>
              </c:strCache>
            </c:strRef>
          </c:tx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Souhrn!$E$3:$E$6</c:f>
              <c:numCache>
                <c:formatCode>#\ ##0.0_ ;[Red]\-#\ ##0.0\ </c:formatCode>
                <c:ptCount val="4"/>
                <c:pt idx="0">
                  <c:v>1.7140262721223394</c:v>
                </c:pt>
                <c:pt idx="1">
                  <c:v>5.4685542595962033E-2</c:v>
                </c:pt>
                <c:pt idx="2">
                  <c:v>3.1605911961085269</c:v>
                </c:pt>
                <c:pt idx="3">
                  <c:v>-5.2210284762082182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F-4F8D-804B-3B9BB2D2494B}"/>
            </c:ext>
          </c:extLst>
        </c:ser>
        <c:ser>
          <c:idx val="1"/>
          <c:order val="1"/>
          <c:tx>
            <c:strRef>
              <c:f>Souhrn!$F$1</c:f>
              <c:strCache>
                <c:ptCount val="1"/>
                <c:pt idx="0">
                  <c:v>∆ % (Kč)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Souhrn!$F$3:$F$6</c:f>
              <c:numCache>
                <c:formatCode>#\ ##0.0_ ;[Red]\-#\ ##0.0\ </c:formatCode>
                <c:ptCount val="4"/>
                <c:pt idx="0">
                  <c:v>3.9988317251137886</c:v>
                </c:pt>
                <c:pt idx="1">
                  <c:v>-3.0164592891208883</c:v>
                </c:pt>
                <c:pt idx="2">
                  <c:v>10.990454533236729</c:v>
                </c:pt>
                <c:pt idx="3">
                  <c:v>14.343457181686375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F-4F8D-804B-3B9BB2D2494B}"/>
            </c:ext>
          </c:extLst>
        </c:ser>
        <c:ser>
          <c:idx val="2"/>
          <c:order val="2"/>
          <c:tx>
            <c:strRef>
              <c:f>Souhrn!$G$1</c:f>
              <c:strCache>
                <c:ptCount val="1"/>
                <c:pt idx="0">
                  <c:v>∆ % (Kč/kg)</c:v>
                </c:pt>
              </c:strCache>
            </c:strRef>
          </c:tx>
          <c:spPr>
            <a:noFill/>
            <a:ln w="25400" cap="flat" cmpd="sng" algn="ctr">
              <a:solidFill>
                <a:srgbClr val="00FF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Souhrn!$G$3:$G$6</c:f>
              <c:numCache>
                <c:formatCode>#\ ##0.0_ ;[Red]\-#\ ##0.0\ </c:formatCode>
                <c:ptCount val="4"/>
                <c:pt idx="0">
                  <c:v>2.2463032255539304</c:v>
                </c:pt>
                <c:pt idx="1">
                  <c:v>-3.0694662774282051</c:v>
                </c:pt>
                <c:pt idx="2">
                  <c:v>7.5899752476637161</c:v>
                </c:pt>
                <c:pt idx="3">
                  <c:v>20.642221943697137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F-4F8D-804B-3B9BB2D24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10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957898622047246"/>
          <c:y val="7.5866724992709245E-2"/>
          <c:w val="0.41968495734908134"/>
          <c:h val="5.36924759405074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se zemním plynem  (mld.Kč)</a:t>
            </a:r>
          </a:p>
        </c:rich>
      </c:tx>
      <c:layout>
        <c:manualLayout>
          <c:xMode val="edge"/>
          <c:yMode val="edge"/>
          <c:x val="0.25366658464566927"/>
          <c:y val="0.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Souhrn!$L$45:$P$45</c:f>
              <c:numCache>
                <c:formatCode>#,##0</c:formatCode>
                <c:ptCount val="5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B-4E90-9835-23321E6FB1D3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Souhrn!$L$46:$P$46</c:f>
              <c:numCache>
                <c:formatCode>#,##0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26</c:v>
                </c:pt>
                <c:pt idx="3">
                  <c:v>79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B-4E90-9835-23321E6F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1622922134732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Dovoz zemního plynu v r. 2022 (%) - celkem 6,77 mil.tun)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5-4321-BCEB-0CD315DC6BA3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15-4321-BCEB-0CD315DC6BA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15-4321-BCEB-0CD315DC6B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15-4321-BCEB-0CD315DC6BA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15-4321-BCEB-0CD315DC6BA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15-4321-BCEB-0CD315DC6BA3}"/>
              </c:ext>
            </c:extLst>
          </c:dPt>
          <c:dPt>
            <c:idx val="6"/>
            <c:bubble3D val="0"/>
            <c:spPr>
              <a:solidFill>
                <a:srgbClr val="FF00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15-4321-BCEB-0CD315DC6BA3}"/>
              </c:ext>
            </c:extLst>
          </c:dPt>
          <c:dPt>
            <c:idx val="7"/>
            <c:bubble3D val="0"/>
            <c:spPr>
              <a:solidFill>
                <a:srgbClr val="00FF99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15-4321-BCEB-0CD315DC6BA3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15-4321-BCEB-0CD315DC6BA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15-4321-BCEB-0CD315DC6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ZP!$O$3:$O$11</c:f>
              <c:strCache>
                <c:ptCount val="9"/>
                <c:pt idx="0">
                  <c:v>RU</c:v>
                </c:pt>
                <c:pt idx="1">
                  <c:v>NO</c:v>
                </c:pt>
                <c:pt idx="2">
                  <c:v>US</c:v>
                </c:pt>
                <c:pt idx="3">
                  <c:v>NL</c:v>
                </c:pt>
                <c:pt idx="4">
                  <c:v>DE</c:v>
                </c:pt>
                <c:pt idx="5">
                  <c:v>PL</c:v>
                </c:pt>
                <c:pt idx="6">
                  <c:v>BE</c:v>
                </c:pt>
                <c:pt idx="7">
                  <c:v>SK</c:v>
                </c:pt>
                <c:pt idx="8">
                  <c:v>22 zemí</c:v>
                </c:pt>
              </c:strCache>
            </c:strRef>
          </c:cat>
          <c:val>
            <c:numRef>
              <c:f>ZP!$P$3:$P$11</c:f>
              <c:numCache>
                <c:formatCode>0.0</c:formatCode>
                <c:ptCount val="9"/>
                <c:pt idx="0">
                  <c:v>77.462029321203858</c:v>
                </c:pt>
                <c:pt idx="1">
                  <c:v>16.541333815288901</c:v>
                </c:pt>
                <c:pt idx="2">
                  <c:v>3.228022947910445</c:v>
                </c:pt>
                <c:pt idx="3">
                  <c:v>0.71280238266778662</c:v>
                </c:pt>
                <c:pt idx="4">
                  <c:v>0.63596910088317127</c:v>
                </c:pt>
                <c:pt idx="5">
                  <c:v>0.46974611107917535</c:v>
                </c:pt>
                <c:pt idx="6">
                  <c:v>0.35383576503334863</c:v>
                </c:pt>
                <c:pt idx="7">
                  <c:v>0.27144325830109767</c:v>
                </c:pt>
                <c:pt idx="8">
                  <c:v>0.32481729763221662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15-4321-BCEB-0CD315DC6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elektrickou energ.  (mld.Kč)</a:t>
            </a:r>
          </a:p>
        </c:rich>
      </c:tx>
      <c:layout>
        <c:manualLayout>
          <c:xMode val="edge"/>
          <c:yMode val="edge"/>
          <c:x val="0.24220825131233595"/>
          <c:y val="4.2592592592592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Souhrn!$L$54:$P$54</c:f>
              <c:numCache>
                <c:formatCode>#\ ##0_ ;[Red]\-#\ ##0\ </c:formatCode>
                <c:ptCount val="5"/>
                <c:pt idx="0">
                  <c:v>33.47</c:v>
                </c:pt>
                <c:pt idx="1">
                  <c:v>30.56</c:v>
                </c:pt>
                <c:pt idx="2">
                  <c:v>20.71</c:v>
                </c:pt>
                <c:pt idx="3">
                  <c:v>60.395000000000003</c:v>
                </c:pt>
                <c:pt idx="4">
                  <c:v>119.197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8-4171-AC03-9B86A21881B2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Souhrn!$L$55:$P$55</c:f>
              <c:numCache>
                <c:formatCode>#\ ##0_ ;[Red]\-#\ ##0\ </c:formatCode>
                <c:ptCount val="5"/>
                <c:pt idx="0">
                  <c:v>27.35</c:v>
                </c:pt>
                <c:pt idx="1">
                  <c:v>18.297999999999998</c:v>
                </c:pt>
                <c:pt idx="2">
                  <c:v>11.754</c:v>
                </c:pt>
                <c:pt idx="3">
                  <c:v>24.423999999999999</c:v>
                </c:pt>
                <c:pt idx="4">
                  <c:v>36.625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8-4171-AC03-9B86A218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16229221347326"/>
          <c:y val="3.5242417614464859E-2"/>
          <c:w val="0.15694881889763779"/>
          <c:h val="0.10069553805774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Přibližná b</a:t>
            </a:r>
            <a:r>
              <a:rPr lang="en-US" dirty="0" err="1"/>
              <a:t>ilance</a:t>
            </a:r>
            <a:r>
              <a:rPr lang="en-US" dirty="0"/>
              <a:t> </a:t>
            </a:r>
            <a:r>
              <a:rPr lang="en-US" dirty="0" err="1"/>
              <a:t>elektrické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ČR 2022</a:t>
            </a:r>
            <a:r>
              <a:rPr lang="cs-CZ" dirty="0"/>
              <a:t> (</a:t>
            </a:r>
            <a:r>
              <a:rPr lang="cs-CZ" dirty="0" err="1"/>
              <a:t>TWh</a:t>
            </a:r>
            <a:r>
              <a:rPr lang="cs-CZ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5306430446194224E-2"/>
          <c:y val="0.1181528142315544"/>
          <c:w val="0.93323523622047244"/>
          <c:h val="0.6639814814814815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C-42E2-B142-A3A5358F7F50}"/>
              </c:ext>
            </c:extLst>
          </c:dPt>
          <c:val>
            <c:numRef>
              <c:f>(Elektr.!$C$2,Elektr.!$F$2)</c:f>
              <c:numCache>
                <c:formatCode>General</c:formatCode>
                <c:ptCount val="2"/>
                <c:pt idx="0">
                  <c:v>78.8</c:v>
                </c:pt>
                <c:pt idx="1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C-42E2-B142-A3A5358F7F5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ABC-42E2-B142-A3A5358F7F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ABC-42E2-B142-A3A5358F7F50}"/>
              </c:ext>
            </c:extLst>
          </c:dPt>
          <c:val>
            <c:numRef>
              <c:f>(Elektr.!$C$3,Elektr.!$F$3)</c:f>
              <c:numCache>
                <c:formatCode>General</c:formatCode>
                <c:ptCount val="2"/>
                <c:pt idx="0">
                  <c:v>6.7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BC-42E2-B142-A3A5358F7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308376"/>
        <c:axId val="667308016"/>
      </c:barChart>
      <c:catAx>
        <c:axId val="667308376"/>
        <c:scaling>
          <c:orientation val="minMax"/>
        </c:scaling>
        <c:delete val="1"/>
        <c:axPos val="b"/>
        <c:majorTickMark val="none"/>
        <c:minorTickMark val="none"/>
        <c:tickLblPos val="nextTo"/>
        <c:crossAx val="667308016"/>
        <c:crosses val="autoZero"/>
        <c:auto val="1"/>
        <c:lblAlgn val="ctr"/>
        <c:lblOffset val="100"/>
        <c:noMultiLvlLbl val="0"/>
      </c:catAx>
      <c:valAx>
        <c:axId val="667308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30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 elektrickou energií (mld.Kč)</a:t>
            </a:r>
          </a:p>
        </c:rich>
      </c:tx>
      <c:layout>
        <c:manualLayout>
          <c:xMode val="edge"/>
          <c:yMode val="edge"/>
          <c:x val="0.20012489063867017"/>
          <c:y val="4.17572337474590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Elektr.!$F$60</c:f>
              <c:strCache>
                <c:ptCount val="1"/>
                <c:pt idx="0">
                  <c:v>Vývoz</c:v>
                </c:pt>
              </c:strCache>
            </c:strRef>
          </c:tx>
          <c:spPr>
            <a:noFill/>
            <a:ln w="25400" cap="flat" cmpd="sng" algn="ctr">
              <a:solidFill>
                <a:srgbClr val="00B05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Elektr.!$D$61:$D$68</c:f>
              <c:strCache>
                <c:ptCount val="8"/>
                <c:pt idx="0">
                  <c:v>DE</c:v>
                </c:pt>
                <c:pt idx="1">
                  <c:v>SK</c:v>
                </c:pt>
                <c:pt idx="2">
                  <c:v>AT</c:v>
                </c:pt>
                <c:pt idx="3">
                  <c:v>PL</c:v>
                </c:pt>
                <c:pt idx="4">
                  <c:v>LU</c:v>
                </c:pt>
                <c:pt idx="5">
                  <c:v>SI</c:v>
                </c:pt>
                <c:pt idx="6">
                  <c:v>HU</c:v>
                </c:pt>
                <c:pt idx="7">
                  <c:v>BE</c:v>
                </c:pt>
              </c:strCache>
            </c:strRef>
          </c:cat>
          <c:val>
            <c:numRef>
              <c:f>Elektr.!$F$61:$F$68</c:f>
              <c:numCache>
                <c:formatCode>0.000</c:formatCode>
                <c:ptCount val="8"/>
                <c:pt idx="0">
                  <c:v>59.690215999999999</c:v>
                </c:pt>
                <c:pt idx="1">
                  <c:v>43.005056000000003</c:v>
                </c:pt>
                <c:pt idx="2">
                  <c:v>10.476312999999999</c:v>
                </c:pt>
                <c:pt idx="3">
                  <c:v>4.1506660000000002</c:v>
                </c:pt>
                <c:pt idx="4">
                  <c:v>1.7031449999999999</c:v>
                </c:pt>
                <c:pt idx="5">
                  <c:v>0.124871</c:v>
                </c:pt>
                <c:pt idx="6">
                  <c:v>7.2856000000000004E-2</c:v>
                </c:pt>
                <c:pt idx="7">
                  <c:v>2.2926999999999999E-2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5-457A-890B-26461F17B07A}"/>
            </c:ext>
          </c:extLst>
        </c:ser>
        <c:ser>
          <c:idx val="1"/>
          <c:order val="1"/>
          <c:tx>
            <c:strRef>
              <c:f>Elektr.!$G$60</c:f>
              <c:strCache>
                <c:ptCount val="1"/>
                <c:pt idx="0">
                  <c:v>Dovoz</c:v>
                </c:pt>
              </c:strCache>
            </c:strRef>
          </c:tx>
          <c:spPr>
            <a:noFill/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Elektr.!$D$61:$D$68</c:f>
              <c:strCache>
                <c:ptCount val="8"/>
                <c:pt idx="0">
                  <c:v>DE</c:v>
                </c:pt>
                <c:pt idx="1">
                  <c:v>SK</c:v>
                </c:pt>
                <c:pt idx="2">
                  <c:v>AT</c:v>
                </c:pt>
                <c:pt idx="3">
                  <c:v>PL</c:v>
                </c:pt>
                <c:pt idx="4">
                  <c:v>LU</c:v>
                </c:pt>
                <c:pt idx="5">
                  <c:v>SI</c:v>
                </c:pt>
                <c:pt idx="6">
                  <c:v>HU</c:v>
                </c:pt>
                <c:pt idx="7">
                  <c:v>BE</c:v>
                </c:pt>
              </c:strCache>
            </c:strRef>
          </c:cat>
          <c:val>
            <c:numRef>
              <c:f>Elektr.!$G$61:$G$68</c:f>
              <c:numCache>
                <c:formatCode>0.000</c:formatCode>
                <c:ptCount val="8"/>
                <c:pt idx="0">
                  <c:v>20.303633999999999</c:v>
                </c:pt>
                <c:pt idx="1">
                  <c:v>3.4935260000000001</c:v>
                </c:pt>
                <c:pt idx="2">
                  <c:v>8.602983</c:v>
                </c:pt>
                <c:pt idx="3">
                  <c:v>3.5762640000000001</c:v>
                </c:pt>
                <c:pt idx="4">
                  <c:v>0.56355699999999997</c:v>
                </c:pt>
                <c:pt idx="5">
                  <c:v>2.2329999999999999E-2</c:v>
                </c:pt>
                <c:pt idx="6">
                  <c:v>4.4222999999999998E-2</c:v>
                </c:pt>
                <c:pt idx="7">
                  <c:v>7.3624999999999996E-2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5-457A-890B-26461F17B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2873195538059"/>
          <c:y val="5.5502187226596687E-2"/>
          <c:w val="0.19901837270341202"/>
          <c:h val="5.3566783318751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Náklady na výrobu el. energie v ČR 2021/2022 (Kč/MWh)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Elektr.!$Q$3</c:f>
              <c:strCache>
                <c:ptCount val="1"/>
                <c:pt idx="0">
                  <c:v>Hnědé uhlí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Elektr.!$R$3:$T$3</c:f>
              <c:numCache>
                <c:formatCode>General</c:formatCode>
                <c:ptCount val="3"/>
                <c:pt idx="0">
                  <c:v>635</c:v>
                </c:pt>
                <c:pt idx="1">
                  <c:v>771</c:v>
                </c:pt>
                <c:pt idx="2">
                  <c:v>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C-4044-9B66-4AD303DACC6A}"/>
            </c:ext>
          </c:extLst>
        </c:ser>
        <c:ser>
          <c:idx val="1"/>
          <c:order val="1"/>
          <c:tx>
            <c:strRef>
              <c:f>Elektr.!$Q$4</c:f>
              <c:strCache>
                <c:ptCount val="1"/>
                <c:pt idx="0">
                  <c:v>Jádro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Elektr.!$R$4:$T$4</c:f>
              <c:numCache>
                <c:formatCode>General</c:formatCode>
                <c:ptCount val="3"/>
                <c:pt idx="0">
                  <c:v>123</c:v>
                </c:pt>
                <c:pt idx="1">
                  <c:v>123</c:v>
                </c:pt>
                <c:pt idx="2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C-4044-9B66-4AD303DACC6A}"/>
            </c:ext>
          </c:extLst>
        </c:ser>
        <c:ser>
          <c:idx val="2"/>
          <c:order val="2"/>
          <c:tx>
            <c:strRef>
              <c:f>Elektr.!$Q$5</c:f>
              <c:strCache>
                <c:ptCount val="1"/>
                <c:pt idx="0">
                  <c:v>OZE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8333333333333355E-2"/>
                  <c:y val="-1.4814814814814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3C-4044-9B66-4AD303DACC6A}"/>
                </c:ext>
              </c:extLst>
            </c:dLbl>
            <c:dLbl>
              <c:idx val="1"/>
              <c:layout>
                <c:manualLayout>
                  <c:x val="-6.0416666666666743E-2"/>
                  <c:y val="-5.55555555555569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3C-4044-9B66-4AD303DACC6A}"/>
                </c:ext>
              </c:extLst>
            </c:dLbl>
            <c:dLbl>
              <c:idx val="2"/>
              <c:layout>
                <c:manualLayout>
                  <c:x val="-6.7708333333333412E-2"/>
                  <c:y val="-1.29629629629629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3C-4044-9B66-4AD303DAC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Elektr.!$R$5:$T$5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C-4044-9B66-4AD303DACC6A}"/>
            </c:ext>
          </c:extLst>
        </c:ser>
        <c:ser>
          <c:idx val="3"/>
          <c:order val="3"/>
          <c:tx>
            <c:strRef>
              <c:f>Elektr.!$Q$6</c:f>
              <c:strCache>
                <c:ptCount val="1"/>
                <c:pt idx="0">
                  <c:v>Zemní plyn</c:v>
                </c:pt>
              </c:strCache>
            </c:strRef>
          </c:tx>
          <c:spPr>
            <a:solidFill>
              <a:srgbClr val="00FF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Elektr.!$R$6:$T$6</c:f>
              <c:numCache>
                <c:formatCode>General</c:formatCode>
                <c:ptCount val="3"/>
                <c:pt idx="0">
                  <c:v>706</c:v>
                </c:pt>
                <c:pt idx="1">
                  <c:v>1186</c:v>
                </c:pt>
                <c:pt idx="2">
                  <c:v>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C-4044-9B66-4AD303DACC6A}"/>
            </c:ext>
          </c:extLst>
        </c:ser>
        <c:ser>
          <c:idx val="4"/>
          <c:order val="4"/>
          <c:tx>
            <c:strRef>
              <c:f>Elektr.!$Q$7</c:f>
              <c:strCache>
                <c:ptCount val="1"/>
                <c:pt idx="0">
                  <c:v>Černé uhlí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Elektr.!$R$7:$T$7</c:f>
              <c:numCache>
                <c:formatCode>General</c:formatCode>
                <c:ptCount val="3"/>
                <c:pt idx="0">
                  <c:v>118</c:v>
                </c:pt>
                <c:pt idx="1">
                  <c:v>138</c:v>
                </c:pt>
                <c:pt idx="2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3C-4044-9B66-4AD303DACC6A}"/>
            </c:ext>
          </c:extLst>
        </c:ser>
        <c:ser>
          <c:idx val="5"/>
          <c:order val="5"/>
          <c:tx>
            <c:strRef>
              <c:f>Elektr.!$Q$8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Elektr.!$R$2:$T$2</c:f>
              <c:strCache>
                <c:ptCount val="3"/>
                <c:pt idx="0">
                  <c:v>MIN</c:v>
                </c:pt>
                <c:pt idx="1">
                  <c:v>STŘ</c:v>
                </c:pt>
                <c:pt idx="2">
                  <c:v>MAX</c:v>
                </c:pt>
              </c:strCache>
            </c:strRef>
          </c:cat>
          <c:val>
            <c:numRef>
              <c:f>Elektr.!$R$8:$T$8</c:f>
              <c:numCache>
                <c:formatCode>General</c:formatCode>
                <c:ptCount val="3"/>
                <c:pt idx="0">
                  <c:v>225</c:v>
                </c:pt>
                <c:pt idx="1">
                  <c:v>260</c:v>
                </c:pt>
                <c:pt idx="2">
                  <c:v>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3C-4044-9B66-4AD303DACC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3607784"/>
        <c:axId val="523608864"/>
      </c:barChart>
      <c:catAx>
        <c:axId val="52360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3608864"/>
        <c:crosses val="autoZero"/>
        <c:auto val="1"/>
        <c:lblAlgn val="ctr"/>
        <c:lblOffset val="100"/>
        <c:noMultiLvlLbl val="0"/>
      </c:catAx>
      <c:valAx>
        <c:axId val="52360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2360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ČEZ 2024 (€/MWh)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 cap="flat" cmpd="sng" algn="ctr">
                <a:solidFill>
                  <a:srgbClr val="00B0F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5-46A9-91B2-0930F7637723}"/>
              </c:ext>
            </c:extLst>
          </c:dPt>
          <c:dPt>
            <c:idx val="2"/>
            <c:invertIfNegative val="0"/>
            <c:bubble3D val="0"/>
            <c:spPr>
              <a:noFill/>
              <a:ln w="25400" cap="flat" cmpd="sng" algn="ctr">
                <a:solidFill>
                  <a:srgbClr val="00FF99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5-46A9-91B2-0930F7637723}"/>
              </c:ext>
            </c:extLst>
          </c:dPt>
          <c:dPt>
            <c:idx val="3"/>
            <c:invertIfNegative val="0"/>
            <c:bubble3D val="0"/>
            <c:spPr>
              <a:noFill/>
              <a:ln w="25400" cap="flat" cmpd="sng" algn="ctr">
                <a:solidFill>
                  <a:srgbClr val="7030A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35-46A9-91B2-0930F76377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UHL!$A$2:$D$2</c:f>
              <c:strCache>
                <c:ptCount val="4"/>
                <c:pt idx="0">
                  <c:v>ČEZ kontr.</c:v>
                </c:pt>
                <c:pt idx="1">
                  <c:v>Povolenka</c:v>
                </c:pt>
                <c:pt idx="2">
                  <c:v>Marže HUE</c:v>
                </c:pt>
                <c:pt idx="3">
                  <c:v>ZISK HUE</c:v>
                </c:pt>
              </c:strCache>
            </c:strRef>
          </c:cat>
          <c:val>
            <c:numRef>
              <c:f>UHL!$A$4:$D$4</c:f>
              <c:numCache>
                <c:formatCode>General</c:formatCode>
                <c:ptCount val="4"/>
                <c:pt idx="0">
                  <c:v>146</c:v>
                </c:pt>
                <c:pt idx="1">
                  <c:v>98</c:v>
                </c:pt>
                <c:pt idx="2">
                  <c:v>48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35-46A9-91B2-0930F7637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ČEZ 2025 (€/MWh)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 cap="flat" cmpd="sng" algn="ctr">
                <a:solidFill>
                  <a:srgbClr val="00B0F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1-411A-B58F-B695FC79B181}"/>
              </c:ext>
            </c:extLst>
          </c:dPt>
          <c:dPt>
            <c:idx val="1"/>
            <c:invertIfNegative val="0"/>
            <c:bubble3D val="0"/>
            <c:spPr>
              <a:noFill/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1-411A-B58F-B695FC79B181}"/>
              </c:ext>
            </c:extLst>
          </c:dPt>
          <c:dPt>
            <c:idx val="2"/>
            <c:invertIfNegative val="0"/>
            <c:bubble3D val="0"/>
            <c:spPr>
              <a:noFill/>
              <a:ln w="25400" cap="flat" cmpd="sng" algn="ctr">
                <a:solidFill>
                  <a:srgbClr val="00FF99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11-411A-B58F-B695FC79B181}"/>
              </c:ext>
            </c:extLst>
          </c:dPt>
          <c:dPt>
            <c:idx val="3"/>
            <c:invertIfNegative val="0"/>
            <c:bubble3D val="0"/>
            <c:spPr>
              <a:noFill/>
              <a:ln w="25400" cap="flat" cmpd="sng" algn="ctr">
                <a:solidFill>
                  <a:srgbClr val="7030A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11-411A-B58F-B695FC79B181}"/>
              </c:ext>
            </c:extLst>
          </c:dPt>
          <c:dLbls>
            <c:dLbl>
              <c:idx val="3"/>
              <c:layout>
                <c:manualLayout>
                  <c:x val="-3.4083162917518746E-3"/>
                  <c:y val="0.136323658751099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11-411A-B58F-B695FC79B1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UHL!$E$2:$H$2</c:f>
              <c:strCache>
                <c:ptCount val="4"/>
                <c:pt idx="0">
                  <c:v>ČEZ kontr.</c:v>
                </c:pt>
                <c:pt idx="1">
                  <c:v>Povolenka</c:v>
                </c:pt>
                <c:pt idx="2">
                  <c:v>Marže HUE</c:v>
                </c:pt>
                <c:pt idx="3">
                  <c:v>ZISK HUE</c:v>
                </c:pt>
              </c:strCache>
            </c:strRef>
          </c:cat>
          <c:val>
            <c:numRef>
              <c:f>UHL!$E$4:$H$4</c:f>
              <c:numCache>
                <c:formatCode>General</c:formatCode>
                <c:ptCount val="4"/>
                <c:pt idx="0">
                  <c:v>127</c:v>
                </c:pt>
                <c:pt idx="1">
                  <c:v>103</c:v>
                </c:pt>
                <c:pt idx="2">
                  <c:v>24</c:v>
                </c:pt>
                <c:pt idx="3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11-411A-B58F-B695FC79B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ČEZ 2026 (€/MWh)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25400" cap="flat" cmpd="sng" algn="ctr">
                <a:solidFill>
                  <a:srgbClr val="00B0F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4-4406-86AA-5F7B65DFEC7B}"/>
              </c:ext>
            </c:extLst>
          </c:dPt>
          <c:dPt>
            <c:idx val="1"/>
            <c:invertIfNegative val="0"/>
            <c:bubble3D val="0"/>
            <c:spPr>
              <a:noFill/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4-4406-86AA-5F7B65DFEC7B}"/>
              </c:ext>
            </c:extLst>
          </c:dPt>
          <c:dPt>
            <c:idx val="2"/>
            <c:invertIfNegative val="0"/>
            <c:bubble3D val="0"/>
            <c:spPr>
              <a:noFill/>
              <a:ln w="25400" cap="flat" cmpd="sng" algn="ctr">
                <a:solidFill>
                  <a:srgbClr val="00FF99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4-4406-86AA-5F7B65DFEC7B}"/>
              </c:ext>
            </c:extLst>
          </c:dPt>
          <c:dPt>
            <c:idx val="3"/>
            <c:invertIfNegative val="0"/>
            <c:bubble3D val="0"/>
            <c:spPr>
              <a:noFill/>
              <a:ln w="25400" cap="flat" cmpd="sng" algn="ctr">
                <a:solidFill>
                  <a:srgbClr val="7030A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A4-4406-86AA-5F7B65DFEC7B}"/>
              </c:ext>
            </c:extLst>
          </c:dPt>
          <c:dLbls>
            <c:dLbl>
              <c:idx val="3"/>
              <c:layout>
                <c:manualLayout>
                  <c:x val="0"/>
                  <c:y val="0.21987686895338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A4-4406-86AA-5F7B65DFEC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UHL!$I$2:$L$2</c:f>
              <c:strCache>
                <c:ptCount val="4"/>
                <c:pt idx="0">
                  <c:v>ČEZ kontr.</c:v>
                </c:pt>
                <c:pt idx="1">
                  <c:v>Povolenka</c:v>
                </c:pt>
                <c:pt idx="2">
                  <c:v>Marže HUE</c:v>
                </c:pt>
                <c:pt idx="3">
                  <c:v>ZISK HUE</c:v>
                </c:pt>
              </c:strCache>
            </c:strRef>
          </c:cat>
          <c:val>
            <c:numRef>
              <c:f>UHL!$I$4:$L$4</c:f>
              <c:numCache>
                <c:formatCode>General</c:formatCode>
                <c:ptCount val="4"/>
                <c:pt idx="0">
                  <c:v>113</c:v>
                </c:pt>
                <c:pt idx="1">
                  <c:v>107</c:v>
                </c:pt>
                <c:pt idx="2">
                  <c:v>6</c:v>
                </c:pt>
                <c:pt idx="3">
                  <c:v>-24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A4-4406-86AA-5F7B65DFE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cs-CZ"/>
              <a:t>REPO sazba (%)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098179133858269E-2"/>
          <c:y val="0.1181528142315544"/>
          <c:w val="0.90144348753280845"/>
          <c:h val="0.7119087197433654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List2!$C$2:$C$107</c:f>
              <c:numCache>
                <c:formatCode>General</c:formatCode>
                <c:ptCount val="106"/>
                <c:pt idx="0">
                  <c:v>1995</c:v>
                </c:pt>
                <c:pt idx="1">
                  <c:v>1996</c:v>
                </c:pt>
                <c:pt idx="5">
                  <c:v>1997</c:v>
                </c:pt>
                <c:pt idx="31">
                  <c:v>1998</c:v>
                </c:pt>
                <c:pt idx="39">
                  <c:v>1999</c:v>
                </c:pt>
                <c:pt idx="50">
                  <c:v>2001</c:v>
                </c:pt>
                <c:pt idx="53">
                  <c:v>2002</c:v>
                </c:pt>
                <c:pt idx="58">
                  <c:v>2003</c:v>
                </c:pt>
                <c:pt idx="61">
                  <c:v>2004</c:v>
                </c:pt>
                <c:pt idx="63">
                  <c:v>2005</c:v>
                </c:pt>
                <c:pt idx="67">
                  <c:v>2006</c:v>
                </c:pt>
                <c:pt idx="69">
                  <c:v>2007</c:v>
                </c:pt>
                <c:pt idx="73">
                  <c:v>2008</c:v>
                </c:pt>
                <c:pt idx="77">
                  <c:v>2009</c:v>
                </c:pt>
                <c:pt idx="81">
                  <c:v>2010</c:v>
                </c:pt>
                <c:pt idx="82">
                  <c:v>2012</c:v>
                </c:pt>
                <c:pt idx="85">
                  <c:v>2017</c:v>
                </c:pt>
                <c:pt idx="87">
                  <c:v>2018</c:v>
                </c:pt>
                <c:pt idx="92">
                  <c:v>2019</c:v>
                </c:pt>
                <c:pt idx="93">
                  <c:v>2020</c:v>
                </c:pt>
                <c:pt idx="97">
                  <c:v>2021</c:v>
                </c:pt>
                <c:pt idx="102">
                  <c:v>2022</c:v>
                </c:pt>
              </c:numCache>
            </c:numRef>
          </c:cat>
          <c:val>
            <c:numRef>
              <c:f>List2!$B$2:$B$107</c:f>
              <c:numCache>
                <c:formatCode>0.00</c:formatCode>
                <c:ptCount val="106"/>
                <c:pt idx="0">
                  <c:v>11.3</c:v>
                </c:pt>
                <c:pt idx="1">
                  <c:v>11.5</c:v>
                </c:pt>
                <c:pt idx="2">
                  <c:v>11.6</c:v>
                </c:pt>
                <c:pt idx="3">
                  <c:v>11.8</c:v>
                </c:pt>
                <c:pt idx="4">
                  <c:v>12.4</c:v>
                </c:pt>
                <c:pt idx="5">
                  <c:v>39</c:v>
                </c:pt>
                <c:pt idx="6">
                  <c:v>29</c:v>
                </c:pt>
                <c:pt idx="7">
                  <c:v>25</c:v>
                </c:pt>
                <c:pt idx="8">
                  <c:v>22</c:v>
                </c:pt>
                <c:pt idx="9">
                  <c:v>20</c:v>
                </c:pt>
                <c:pt idx="10">
                  <c:v>18.5</c:v>
                </c:pt>
                <c:pt idx="11">
                  <c:v>18.2</c:v>
                </c:pt>
                <c:pt idx="12">
                  <c:v>17.899999999999999</c:v>
                </c:pt>
                <c:pt idx="13">
                  <c:v>17</c:v>
                </c:pt>
                <c:pt idx="14">
                  <c:v>16.5</c:v>
                </c:pt>
                <c:pt idx="15">
                  <c:v>16.2</c:v>
                </c:pt>
                <c:pt idx="16">
                  <c:v>16</c:v>
                </c:pt>
                <c:pt idx="17">
                  <c:v>15.7</c:v>
                </c:pt>
                <c:pt idx="18">
                  <c:v>15.4</c:v>
                </c:pt>
                <c:pt idx="19">
                  <c:v>15.2</c:v>
                </c:pt>
                <c:pt idx="20">
                  <c:v>14.9</c:v>
                </c:pt>
                <c:pt idx="21">
                  <c:v>14.7</c:v>
                </c:pt>
                <c:pt idx="22">
                  <c:v>14.5</c:v>
                </c:pt>
                <c:pt idx="23">
                  <c:v>14.8</c:v>
                </c:pt>
                <c:pt idx="24">
                  <c:v>18.5</c:v>
                </c:pt>
                <c:pt idx="25">
                  <c:v>18</c:v>
                </c:pt>
                <c:pt idx="26">
                  <c:v>17.5</c:v>
                </c:pt>
                <c:pt idx="27">
                  <c:v>16.75</c:v>
                </c:pt>
                <c:pt idx="28">
                  <c:v>15.5</c:v>
                </c:pt>
                <c:pt idx="29">
                  <c:v>15</c:v>
                </c:pt>
                <c:pt idx="30">
                  <c:v>14.75</c:v>
                </c:pt>
                <c:pt idx="31">
                  <c:v>15</c:v>
                </c:pt>
                <c:pt idx="32">
                  <c:v>14.5</c:v>
                </c:pt>
                <c:pt idx="33">
                  <c:v>14</c:v>
                </c:pt>
                <c:pt idx="34">
                  <c:v>13.5</c:v>
                </c:pt>
                <c:pt idx="35">
                  <c:v>12.5</c:v>
                </c:pt>
                <c:pt idx="36">
                  <c:v>11.5</c:v>
                </c:pt>
                <c:pt idx="37">
                  <c:v>10.5</c:v>
                </c:pt>
                <c:pt idx="38">
                  <c:v>9.5</c:v>
                </c:pt>
                <c:pt idx="39">
                  <c:v>8.75</c:v>
                </c:pt>
                <c:pt idx="40">
                  <c:v>8</c:v>
                </c:pt>
                <c:pt idx="41">
                  <c:v>7.5</c:v>
                </c:pt>
                <c:pt idx="42">
                  <c:v>7.2</c:v>
                </c:pt>
                <c:pt idx="43">
                  <c:v>6.9</c:v>
                </c:pt>
                <c:pt idx="44">
                  <c:v>6.5</c:v>
                </c:pt>
                <c:pt idx="45">
                  <c:v>6.25</c:v>
                </c:pt>
                <c:pt idx="46">
                  <c:v>6</c:v>
                </c:pt>
                <c:pt idx="47">
                  <c:v>5.75</c:v>
                </c:pt>
                <c:pt idx="48">
                  <c:v>5.5</c:v>
                </c:pt>
                <c:pt idx="49">
                  <c:v>5.25</c:v>
                </c:pt>
                <c:pt idx="50">
                  <c:v>5</c:v>
                </c:pt>
                <c:pt idx="51">
                  <c:v>5.25</c:v>
                </c:pt>
                <c:pt idx="52">
                  <c:v>4.75</c:v>
                </c:pt>
                <c:pt idx="53">
                  <c:v>4.5</c:v>
                </c:pt>
                <c:pt idx="54">
                  <c:v>4.25</c:v>
                </c:pt>
                <c:pt idx="55">
                  <c:v>3.75</c:v>
                </c:pt>
                <c:pt idx="56">
                  <c:v>3</c:v>
                </c:pt>
                <c:pt idx="57">
                  <c:v>2.75</c:v>
                </c:pt>
                <c:pt idx="58">
                  <c:v>2.5</c:v>
                </c:pt>
                <c:pt idx="59">
                  <c:v>2.25</c:v>
                </c:pt>
                <c:pt idx="60">
                  <c:v>2</c:v>
                </c:pt>
                <c:pt idx="61">
                  <c:v>2.25</c:v>
                </c:pt>
                <c:pt idx="62">
                  <c:v>2.5</c:v>
                </c:pt>
                <c:pt idx="63">
                  <c:v>2.25</c:v>
                </c:pt>
                <c:pt idx="64">
                  <c:v>2</c:v>
                </c:pt>
                <c:pt idx="65">
                  <c:v>1.75</c:v>
                </c:pt>
                <c:pt idx="66">
                  <c:v>2</c:v>
                </c:pt>
                <c:pt idx="67">
                  <c:v>2.25</c:v>
                </c:pt>
                <c:pt idx="68">
                  <c:v>2.5</c:v>
                </c:pt>
                <c:pt idx="69">
                  <c:v>2.75</c:v>
                </c:pt>
                <c:pt idx="70">
                  <c:v>3</c:v>
                </c:pt>
                <c:pt idx="71">
                  <c:v>3.25</c:v>
                </c:pt>
                <c:pt idx="72">
                  <c:v>3.5</c:v>
                </c:pt>
                <c:pt idx="73">
                  <c:v>3.75</c:v>
                </c:pt>
                <c:pt idx="74">
                  <c:v>3.5</c:v>
                </c:pt>
                <c:pt idx="75">
                  <c:v>2.75</c:v>
                </c:pt>
                <c:pt idx="76">
                  <c:v>2.25</c:v>
                </c:pt>
                <c:pt idx="77">
                  <c:v>1.75</c:v>
                </c:pt>
                <c:pt idx="78">
                  <c:v>1.5</c:v>
                </c:pt>
                <c:pt idx="79">
                  <c:v>1.25</c:v>
                </c:pt>
                <c:pt idx="80">
                  <c:v>1</c:v>
                </c:pt>
                <c:pt idx="81">
                  <c:v>0.75</c:v>
                </c:pt>
                <c:pt idx="82">
                  <c:v>0.5</c:v>
                </c:pt>
                <c:pt idx="83">
                  <c:v>0.25</c:v>
                </c:pt>
                <c:pt idx="84">
                  <c:v>0.05</c:v>
                </c:pt>
                <c:pt idx="85">
                  <c:v>0.25</c:v>
                </c:pt>
                <c:pt idx="86">
                  <c:v>0.5</c:v>
                </c:pt>
                <c:pt idx="87">
                  <c:v>0.75</c:v>
                </c:pt>
                <c:pt idx="88">
                  <c:v>1</c:v>
                </c:pt>
                <c:pt idx="89">
                  <c:v>1.25</c:v>
                </c:pt>
                <c:pt idx="90">
                  <c:v>1.5</c:v>
                </c:pt>
                <c:pt idx="91">
                  <c:v>1.75</c:v>
                </c:pt>
                <c:pt idx="92">
                  <c:v>2</c:v>
                </c:pt>
                <c:pt idx="93">
                  <c:v>2.25</c:v>
                </c:pt>
                <c:pt idx="94">
                  <c:v>1.75</c:v>
                </c:pt>
                <c:pt idx="95">
                  <c:v>1</c:v>
                </c:pt>
                <c:pt idx="96">
                  <c:v>0.25</c:v>
                </c:pt>
                <c:pt idx="97">
                  <c:v>0.5</c:v>
                </c:pt>
                <c:pt idx="98">
                  <c:v>0.75</c:v>
                </c:pt>
                <c:pt idx="99">
                  <c:v>1.5</c:v>
                </c:pt>
                <c:pt idx="100">
                  <c:v>2.75</c:v>
                </c:pt>
                <c:pt idx="101">
                  <c:v>3.75</c:v>
                </c:pt>
                <c:pt idx="102">
                  <c:v>4.5</c:v>
                </c:pt>
                <c:pt idx="103">
                  <c:v>5</c:v>
                </c:pt>
                <c:pt idx="104">
                  <c:v>5.75</c:v>
                </c:pt>
                <c:pt idx="10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2-4AD7-BA57-AE1E05211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89552"/>
        <c:axId val="1"/>
      </c:lineChart>
      <c:catAx>
        <c:axId val="32818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400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328189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400" b="1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Import ČR - meziroční změny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Souhrn!$E$1</c:f>
              <c:strCache>
                <c:ptCount val="1"/>
                <c:pt idx="0">
                  <c:v>∆ % (kg)</c:v>
                </c:pt>
              </c:strCache>
            </c:strRef>
          </c:tx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Souhrn!$E$9:$E$12</c:f>
              <c:numCache>
                <c:formatCode>#\ ##0.0_ ;[Red]\-#\ ##0.0\ </c:formatCode>
                <c:ptCount val="4"/>
                <c:pt idx="0">
                  <c:v>0.76713707264073605</c:v>
                </c:pt>
                <c:pt idx="1">
                  <c:v>-9.5576209010767883</c:v>
                </c:pt>
                <c:pt idx="2">
                  <c:v>11.294470464155523</c:v>
                </c:pt>
                <c:pt idx="3">
                  <c:v>-1.7360070133129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7-4CE3-8F00-2B42D2D92888}"/>
            </c:ext>
          </c:extLst>
        </c:ser>
        <c:ser>
          <c:idx val="1"/>
          <c:order val="1"/>
          <c:tx>
            <c:strRef>
              <c:f>Souhrn!$F$1</c:f>
              <c:strCache>
                <c:ptCount val="1"/>
                <c:pt idx="0">
                  <c:v>∆ % (Kč)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Souhrn!$F$9:$F$12</c:f>
              <c:numCache>
                <c:formatCode>#\ ##0.0_ ;[Red]\-#\ ##0.0\ </c:formatCode>
                <c:ptCount val="4"/>
                <c:pt idx="0">
                  <c:v>2.3709917475960509</c:v>
                </c:pt>
                <c:pt idx="1">
                  <c:v>-3.7542065044438431</c:v>
                </c:pt>
                <c:pt idx="2">
                  <c:v>16.393362310419548</c:v>
                </c:pt>
                <c:pt idx="3">
                  <c:v>19.550560243682668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7-4CE3-8F00-2B42D2D92888}"/>
            </c:ext>
          </c:extLst>
        </c:ser>
        <c:ser>
          <c:idx val="2"/>
          <c:order val="2"/>
          <c:tx>
            <c:strRef>
              <c:f>Souhrn!$G$1</c:f>
              <c:strCache>
                <c:ptCount val="1"/>
                <c:pt idx="0">
                  <c:v>∆ % (Kč/kg)</c:v>
                </c:pt>
              </c:strCache>
            </c:strRef>
          </c:tx>
          <c:spPr>
            <a:noFill/>
            <a:ln w="25400" cap="flat" cmpd="sng" algn="ctr">
              <a:solidFill>
                <a:srgbClr val="00FF99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Souhrn!$A$3:$A$6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Souhrn!$G$9:$G$12</c:f>
              <c:numCache>
                <c:formatCode>#\ ##0.0_ ;[Red]\-#\ ##0.0\ </c:formatCode>
                <c:ptCount val="4"/>
                <c:pt idx="0">
                  <c:v>1.5916445793226615</c:v>
                </c:pt>
                <c:pt idx="1">
                  <c:v>6.4166980727976295</c:v>
                </c:pt>
                <c:pt idx="2">
                  <c:v>4.5814422091223577</c:v>
                </c:pt>
                <c:pt idx="3">
                  <c:v>21.662632068981253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7-4CE3-8F00-2B42D2D92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-10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395398622047239"/>
          <c:y val="7.0311169437153681E-2"/>
          <c:w val="0.36968495734908136"/>
          <c:h val="6.6655438903470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Vývoj kurzu eura</a:t>
            </a:r>
            <a:r>
              <a:rPr lang="cs-CZ"/>
              <a:t> (Kč)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Ztráta!$W$1:$AB$1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2023/4</c:v>
                </c:pt>
              </c:strCache>
            </c:strRef>
          </c:cat>
          <c:val>
            <c:numRef>
              <c:f>Ztráta!$W$5:$AB$5</c:f>
              <c:numCache>
                <c:formatCode>0.00</c:formatCode>
                <c:ptCount val="6"/>
                <c:pt idx="0">
                  <c:v>25.643000000000001</c:v>
                </c:pt>
                <c:pt idx="1">
                  <c:v>25.672000000000001</c:v>
                </c:pt>
                <c:pt idx="2">
                  <c:v>26.442</c:v>
                </c:pt>
                <c:pt idx="3">
                  <c:v>25.643000000000001</c:v>
                </c:pt>
                <c:pt idx="4">
                  <c:v>24.565000000000001</c:v>
                </c:pt>
                <c:pt idx="5">
                  <c:v>23.274999999999999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8-4084-98FE-CBBA101E9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796864088"/>
        <c:axId val="796868408"/>
      </c:barChart>
      <c:catAx>
        <c:axId val="79686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6868408"/>
        <c:crosses val="autoZero"/>
        <c:auto val="1"/>
        <c:lblAlgn val="ctr"/>
        <c:lblOffset val="100"/>
        <c:noMultiLvlLbl val="0"/>
      </c:catAx>
      <c:valAx>
        <c:axId val="796868408"/>
        <c:scaling>
          <c:orientation val="minMax"/>
          <c:min val="23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686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400" b="1"/>
      </a:pPr>
      <a:endParaRPr lang="cs-CZ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Vývoj</a:t>
            </a:r>
            <a:r>
              <a:rPr lang="en-US" dirty="0"/>
              <a:t> </a:t>
            </a:r>
            <a:r>
              <a:rPr lang="en-US" dirty="0" err="1"/>
              <a:t>kurzu</a:t>
            </a:r>
            <a:r>
              <a:rPr lang="cs-CZ" dirty="0"/>
              <a:t> ČNB € a $ v r. 2022 (Kč)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81714785651793"/>
          <c:y val="0.17171296296296296"/>
          <c:w val="0.86790419947506559"/>
          <c:h val="0.67003098571011954"/>
        </c:manualLayout>
      </c:layout>
      <c:lineChart>
        <c:grouping val="standard"/>
        <c:varyColors val="0"/>
        <c:ser>
          <c:idx val="0"/>
          <c:order val="0"/>
          <c:tx>
            <c:strRef>
              <c:f>'2022'!$B$1</c:f>
              <c:strCache>
                <c:ptCount val="1"/>
                <c:pt idx="0">
                  <c:v>EUR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'2022'!$E$2:$E$253</c:f>
              <c:numCache>
                <c:formatCode>General</c:formatCode>
                <c:ptCount val="252"/>
                <c:pt idx="20">
                  <c:v>1</c:v>
                </c:pt>
                <c:pt idx="40">
                  <c:v>2</c:v>
                </c:pt>
                <c:pt idx="62">
                  <c:v>3</c:v>
                </c:pt>
                <c:pt idx="82">
                  <c:v>4</c:v>
                </c:pt>
                <c:pt idx="104">
                  <c:v>5</c:v>
                </c:pt>
                <c:pt idx="126">
                  <c:v>6</c:v>
                </c:pt>
                <c:pt idx="145">
                  <c:v>7</c:v>
                </c:pt>
                <c:pt idx="168">
                  <c:v>8</c:v>
                </c:pt>
                <c:pt idx="189">
                  <c:v>9</c:v>
                </c:pt>
                <c:pt idx="209">
                  <c:v>10</c:v>
                </c:pt>
                <c:pt idx="230">
                  <c:v>11</c:v>
                </c:pt>
                <c:pt idx="251">
                  <c:v>12</c:v>
                </c:pt>
              </c:numCache>
            </c:numRef>
          </c:cat>
          <c:val>
            <c:numRef>
              <c:f>'2022'!$B$2:$B$253</c:f>
              <c:numCache>
                <c:formatCode>0.000</c:formatCode>
                <c:ptCount val="252"/>
                <c:pt idx="0">
                  <c:v>24.82</c:v>
                </c:pt>
                <c:pt idx="1">
                  <c:v>24.75</c:v>
                </c:pt>
                <c:pt idx="2">
                  <c:v>24.58</c:v>
                </c:pt>
                <c:pt idx="3">
                  <c:v>24.53</c:v>
                </c:pt>
                <c:pt idx="4">
                  <c:v>24.44</c:v>
                </c:pt>
                <c:pt idx="5">
                  <c:v>24.36</c:v>
                </c:pt>
                <c:pt idx="6">
                  <c:v>24.414999999999999</c:v>
                </c:pt>
                <c:pt idx="7">
                  <c:v>24.42</c:v>
                </c:pt>
                <c:pt idx="8">
                  <c:v>24.46</c:v>
                </c:pt>
                <c:pt idx="9">
                  <c:v>24.495000000000001</c:v>
                </c:pt>
                <c:pt idx="10">
                  <c:v>24.47</c:v>
                </c:pt>
                <c:pt idx="11">
                  <c:v>24.425000000000001</c:v>
                </c:pt>
                <c:pt idx="12">
                  <c:v>24.31</c:v>
                </c:pt>
                <c:pt idx="13">
                  <c:v>24.26</c:v>
                </c:pt>
                <c:pt idx="14">
                  <c:v>24.344999999999999</c:v>
                </c:pt>
                <c:pt idx="15">
                  <c:v>24.524999999999999</c:v>
                </c:pt>
                <c:pt idx="16">
                  <c:v>24.495000000000001</c:v>
                </c:pt>
                <c:pt idx="17">
                  <c:v>24.52</c:v>
                </c:pt>
                <c:pt idx="18">
                  <c:v>24.43</c:v>
                </c:pt>
                <c:pt idx="19">
                  <c:v>24.434999999999999</c:v>
                </c:pt>
                <c:pt idx="20">
                  <c:v>24.364999999999998</c:v>
                </c:pt>
                <c:pt idx="21">
                  <c:v>24.335000000000001</c:v>
                </c:pt>
                <c:pt idx="22">
                  <c:v>24.3</c:v>
                </c:pt>
                <c:pt idx="23">
                  <c:v>24.15</c:v>
                </c:pt>
                <c:pt idx="24">
                  <c:v>24.36</c:v>
                </c:pt>
                <c:pt idx="25">
                  <c:v>24.24</c:v>
                </c:pt>
                <c:pt idx="26">
                  <c:v>24.26</c:v>
                </c:pt>
                <c:pt idx="27">
                  <c:v>24.29</c:v>
                </c:pt>
                <c:pt idx="28">
                  <c:v>24.35</c:v>
                </c:pt>
                <c:pt idx="29">
                  <c:v>24.405000000000001</c:v>
                </c:pt>
                <c:pt idx="30">
                  <c:v>24.535</c:v>
                </c:pt>
                <c:pt idx="31">
                  <c:v>24.42</c:v>
                </c:pt>
                <c:pt idx="32">
                  <c:v>24.364999999999998</c:v>
                </c:pt>
                <c:pt idx="33">
                  <c:v>24.38</c:v>
                </c:pt>
                <c:pt idx="34">
                  <c:v>24.34</c:v>
                </c:pt>
                <c:pt idx="35">
                  <c:v>24.35</c:v>
                </c:pt>
                <c:pt idx="36">
                  <c:v>24.5</c:v>
                </c:pt>
                <c:pt idx="37">
                  <c:v>24.475000000000001</c:v>
                </c:pt>
                <c:pt idx="38">
                  <c:v>25.065000000000001</c:v>
                </c:pt>
                <c:pt idx="39">
                  <c:v>24.66</c:v>
                </c:pt>
                <c:pt idx="40">
                  <c:v>24.995000000000001</c:v>
                </c:pt>
                <c:pt idx="41">
                  <c:v>25.465</c:v>
                </c:pt>
                <c:pt idx="42">
                  <c:v>25.864999999999998</c:v>
                </c:pt>
                <c:pt idx="43">
                  <c:v>25.645</c:v>
                </c:pt>
                <c:pt idx="44">
                  <c:v>25.734999999999999</c:v>
                </c:pt>
                <c:pt idx="45">
                  <c:v>25.585000000000001</c:v>
                </c:pt>
                <c:pt idx="46">
                  <c:v>25.64</c:v>
                </c:pt>
                <c:pt idx="47">
                  <c:v>25.364999999999998</c:v>
                </c:pt>
                <c:pt idx="48">
                  <c:v>25.315000000000001</c:v>
                </c:pt>
                <c:pt idx="49">
                  <c:v>25.21</c:v>
                </c:pt>
                <c:pt idx="50">
                  <c:v>24.89</c:v>
                </c:pt>
                <c:pt idx="51">
                  <c:v>24.864999999999998</c:v>
                </c:pt>
                <c:pt idx="52">
                  <c:v>24.684999999999999</c:v>
                </c:pt>
                <c:pt idx="53">
                  <c:v>24.774999999999999</c:v>
                </c:pt>
                <c:pt idx="54">
                  <c:v>24.84</c:v>
                </c:pt>
                <c:pt idx="55">
                  <c:v>24.684999999999999</c:v>
                </c:pt>
                <c:pt idx="56">
                  <c:v>24.68</c:v>
                </c:pt>
                <c:pt idx="57">
                  <c:v>24.605</c:v>
                </c:pt>
                <c:pt idx="58">
                  <c:v>24.72</c:v>
                </c:pt>
                <c:pt idx="59">
                  <c:v>24.645</c:v>
                </c:pt>
                <c:pt idx="60">
                  <c:v>24.65</c:v>
                </c:pt>
                <c:pt idx="61">
                  <c:v>24.475000000000001</c:v>
                </c:pt>
                <c:pt idx="62">
                  <c:v>24.46</c:v>
                </c:pt>
                <c:pt idx="63">
                  <c:v>24.385000000000002</c:v>
                </c:pt>
                <c:pt idx="64">
                  <c:v>24.375</c:v>
                </c:pt>
                <c:pt idx="65">
                  <c:v>24.32</c:v>
                </c:pt>
                <c:pt idx="66">
                  <c:v>24.34</c:v>
                </c:pt>
                <c:pt idx="67">
                  <c:v>24.44</c:v>
                </c:pt>
                <c:pt idx="68">
                  <c:v>24.515000000000001</c:v>
                </c:pt>
                <c:pt idx="69">
                  <c:v>24.484999999999999</c:v>
                </c:pt>
                <c:pt idx="70">
                  <c:v>24.43</c:v>
                </c:pt>
                <c:pt idx="71">
                  <c:v>24.45</c:v>
                </c:pt>
                <c:pt idx="72">
                  <c:v>24.45</c:v>
                </c:pt>
                <c:pt idx="73">
                  <c:v>24.42</c:v>
                </c:pt>
                <c:pt idx="74">
                  <c:v>24.425000000000001</c:v>
                </c:pt>
                <c:pt idx="75">
                  <c:v>24.414999999999999</c:v>
                </c:pt>
                <c:pt idx="76">
                  <c:v>24.38</c:v>
                </c:pt>
                <c:pt idx="77">
                  <c:v>24.32</c:v>
                </c:pt>
                <c:pt idx="78">
                  <c:v>24.42</c:v>
                </c:pt>
                <c:pt idx="79">
                  <c:v>24.425000000000001</c:v>
                </c:pt>
                <c:pt idx="80">
                  <c:v>24.55</c:v>
                </c:pt>
                <c:pt idx="81">
                  <c:v>24.53</c:v>
                </c:pt>
                <c:pt idx="82">
                  <c:v>24.605</c:v>
                </c:pt>
                <c:pt idx="83">
                  <c:v>24.67</c:v>
                </c:pt>
                <c:pt idx="84">
                  <c:v>24.66</c:v>
                </c:pt>
                <c:pt idx="85">
                  <c:v>24.64</c:v>
                </c:pt>
                <c:pt idx="86">
                  <c:v>24.605</c:v>
                </c:pt>
                <c:pt idx="87">
                  <c:v>24.664999999999999</c:v>
                </c:pt>
                <c:pt idx="88">
                  <c:v>25.05</c:v>
                </c:pt>
                <c:pt idx="89">
                  <c:v>25.01</c:v>
                </c:pt>
                <c:pt idx="90">
                  <c:v>25.364999999999998</c:v>
                </c:pt>
                <c:pt idx="91">
                  <c:v>24.925000000000001</c:v>
                </c:pt>
                <c:pt idx="92">
                  <c:v>24.74</c:v>
                </c:pt>
                <c:pt idx="93">
                  <c:v>24.71</c:v>
                </c:pt>
                <c:pt idx="94">
                  <c:v>24.71</c:v>
                </c:pt>
                <c:pt idx="95">
                  <c:v>24.645</c:v>
                </c:pt>
                <c:pt idx="96">
                  <c:v>24.695</c:v>
                </c:pt>
                <c:pt idx="97">
                  <c:v>24.66</c:v>
                </c:pt>
                <c:pt idx="98">
                  <c:v>24.594999999999999</c:v>
                </c:pt>
                <c:pt idx="99">
                  <c:v>24.66</c:v>
                </c:pt>
                <c:pt idx="100">
                  <c:v>24.65</c:v>
                </c:pt>
                <c:pt idx="101">
                  <c:v>24.67</c:v>
                </c:pt>
                <c:pt idx="102">
                  <c:v>24.7</c:v>
                </c:pt>
                <c:pt idx="103">
                  <c:v>24.71</c:v>
                </c:pt>
                <c:pt idx="104">
                  <c:v>24.71</c:v>
                </c:pt>
                <c:pt idx="105">
                  <c:v>24.745000000000001</c:v>
                </c:pt>
                <c:pt idx="106">
                  <c:v>24.7</c:v>
                </c:pt>
                <c:pt idx="107">
                  <c:v>24.704999999999998</c:v>
                </c:pt>
                <c:pt idx="108">
                  <c:v>24.715</c:v>
                </c:pt>
                <c:pt idx="109">
                  <c:v>24.74</c:v>
                </c:pt>
                <c:pt idx="110">
                  <c:v>24.635000000000002</c:v>
                </c:pt>
                <c:pt idx="111">
                  <c:v>24.69</c:v>
                </c:pt>
                <c:pt idx="112">
                  <c:v>24.704999999999998</c:v>
                </c:pt>
                <c:pt idx="113">
                  <c:v>24.725000000000001</c:v>
                </c:pt>
                <c:pt idx="114">
                  <c:v>24.75</c:v>
                </c:pt>
                <c:pt idx="115">
                  <c:v>24.7</c:v>
                </c:pt>
                <c:pt idx="116">
                  <c:v>24.74</c:v>
                </c:pt>
                <c:pt idx="117">
                  <c:v>24.745999999999999</c:v>
                </c:pt>
                <c:pt idx="118">
                  <c:v>24.725000000000001</c:v>
                </c:pt>
                <c:pt idx="119">
                  <c:v>24.684999999999999</c:v>
                </c:pt>
                <c:pt idx="120">
                  <c:v>24.71</c:v>
                </c:pt>
                <c:pt idx="121">
                  <c:v>24.75</c:v>
                </c:pt>
                <c:pt idx="122">
                  <c:v>24.73</c:v>
                </c:pt>
                <c:pt idx="123">
                  <c:v>24.725000000000001</c:v>
                </c:pt>
                <c:pt idx="124">
                  <c:v>24.725000000000001</c:v>
                </c:pt>
                <c:pt idx="125">
                  <c:v>24.74</c:v>
                </c:pt>
                <c:pt idx="126">
                  <c:v>24.74</c:v>
                </c:pt>
                <c:pt idx="127">
                  <c:v>24.754999999999999</c:v>
                </c:pt>
                <c:pt idx="128">
                  <c:v>24.745000000000001</c:v>
                </c:pt>
                <c:pt idx="129">
                  <c:v>24.78</c:v>
                </c:pt>
                <c:pt idx="130">
                  <c:v>24.625</c:v>
                </c:pt>
                <c:pt idx="131">
                  <c:v>24.59</c:v>
                </c:pt>
                <c:pt idx="132">
                  <c:v>24.58</c:v>
                </c:pt>
                <c:pt idx="133">
                  <c:v>24.4</c:v>
                </c:pt>
                <c:pt idx="134">
                  <c:v>24.414999999999999</c:v>
                </c:pt>
                <c:pt idx="135">
                  <c:v>24.565000000000001</c:v>
                </c:pt>
                <c:pt idx="136">
                  <c:v>24.51</c:v>
                </c:pt>
                <c:pt idx="137">
                  <c:v>24.555</c:v>
                </c:pt>
                <c:pt idx="138">
                  <c:v>24.49</c:v>
                </c:pt>
                <c:pt idx="139">
                  <c:v>24.5</c:v>
                </c:pt>
                <c:pt idx="140">
                  <c:v>24.52</c:v>
                </c:pt>
                <c:pt idx="141">
                  <c:v>24.535</c:v>
                </c:pt>
                <c:pt idx="142">
                  <c:v>24.605</c:v>
                </c:pt>
                <c:pt idx="143">
                  <c:v>24.574999999999999</c:v>
                </c:pt>
                <c:pt idx="144">
                  <c:v>24.605</c:v>
                </c:pt>
                <c:pt idx="145">
                  <c:v>24.61</c:v>
                </c:pt>
                <c:pt idx="146">
                  <c:v>24.63</c:v>
                </c:pt>
                <c:pt idx="147">
                  <c:v>24.645</c:v>
                </c:pt>
                <c:pt idx="148">
                  <c:v>24.65</c:v>
                </c:pt>
                <c:pt idx="149">
                  <c:v>24.66</c:v>
                </c:pt>
                <c:pt idx="150">
                  <c:v>24.58</c:v>
                </c:pt>
                <c:pt idx="151">
                  <c:v>24.515000000000001</c:v>
                </c:pt>
                <c:pt idx="152">
                  <c:v>24.53</c:v>
                </c:pt>
                <c:pt idx="153">
                  <c:v>24.395</c:v>
                </c:pt>
                <c:pt idx="154">
                  <c:v>24.344999999999999</c:v>
                </c:pt>
                <c:pt idx="155">
                  <c:v>24.38</c:v>
                </c:pt>
                <c:pt idx="156">
                  <c:v>24.46</c:v>
                </c:pt>
                <c:pt idx="157">
                  <c:v>24.54</c:v>
                </c:pt>
                <c:pt idx="158">
                  <c:v>24.565000000000001</c:v>
                </c:pt>
                <c:pt idx="159">
                  <c:v>24.61</c:v>
                </c:pt>
                <c:pt idx="160">
                  <c:v>24.625</c:v>
                </c:pt>
                <c:pt idx="161">
                  <c:v>24.65</c:v>
                </c:pt>
                <c:pt idx="162">
                  <c:v>24.655000000000001</c:v>
                </c:pt>
                <c:pt idx="163">
                  <c:v>24.635000000000002</c:v>
                </c:pt>
                <c:pt idx="164">
                  <c:v>24.65</c:v>
                </c:pt>
                <c:pt idx="165">
                  <c:v>24.635000000000002</c:v>
                </c:pt>
                <c:pt idx="166">
                  <c:v>24.594999999999999</c:v>
                </c:pt>
                <c:pt idx="167">
                  <c:v>24.58</c:v>
                </c:pt>
                <c:pt idx="168">
                  <c:v>24.545000000000002</c:v>
                </c:pt>
                <c:pt idx="169">
                  <c:v>24.49</c:v>
                </c:pt>
                <c:pt idx="170">
                  <c:v>24.484999999999999</c:v>
                </c:pt>
                <c:pt idx="171">
                  <c:v>24.625</c:v>
                </c:pt>
                <c:pt idx="172">
                  <c:v>24.55</c:v>
                </c:pt>
                <c:pt idx="173">
                  <c:v>24.63</c:v>
                </c:pt>
                <c:pt idx="174">
                  <c:v>24.545000000000002</c:v>
                </c:pt>
                <c:pt idx="175">
                  <c:v>24.54</c:v>
                </c:pt>
                <c:pt idx="176">
                  <c:v>24.55</c:v>
                </c:pt>
                <c:pt idx="177">
                  <c:v>24.55</c:v>
                </c:pt>
                <c:pt idx="178">
                  <c:v>24.524999999999999</c:v>
                </c:pt>
                <c:pt idx="179">
                  <c:v>24.52</c:v>
                </c:pt>
                <c:pt idx="180">
                  <c:v>24.495000000000001</c:v>
                </c:pt>
                <c:pt idx="181">
                  <c:v>24.495000000000001</c:v>
                </c:pt>
                <c:pt idx="182">
                  <c:v>24.555</c:v>
                </c:pt>
                <c:pt idx="183">
                  <c:v>24.635000000000002</c:v>
                </c:pt>
                <c:pt idx="184">
                  <c:v>24.655000000000001</c:v>
                </c:pt>
                <c:pt idx="185">
                  <c:v>24.66</c:v>
                </c:pt>
                <c:pt idx="186">
                  <c:v>24.635000000000002</c:v>
                </c:pt>
                <c:pt idx="187">
                  <c:v>24.66</c:v>
                </c:pt>
                <c:pt idx="188">
                  <c:v>24.69</c:v>
                </c:pt>
                <c:pt idx="189">
                  <c:v>24.55</c:v>
                </c:pt>
                <c:pt idx="190">
                  <c:v>24.53</c:v>
                </c:pt>
                <c:pt idx="191">
                  <c:v>24.545000000000002</c:v>
                </c:pt>
                <c:pt idx="192">
                  <c:v>24.524999999999999</c:v>
                </c:pt>
                <c:pt idx="193">
                  <c:v>24.48</c:v>
                </c:pt>
                <c:pt idx="194">
                  <c:v>24.515000000000001</c:v>
                </c:pt>
                <c:pt idx="195">
                  <c:v>24.52</c:v>
                </c:pt>
                <c:pt idx="196">
                  <c:v>24.535</c:v>
                </c:pt>
                <c:pt idx="197">
                  <c:v>24.56</c:v>
                </c:pt>
                <c:pt idx="198">
                  <c:v>24.57</c:v>
                </c:pt>
                <c:pt idx="199">
                  <c:v>24.585000000000001</c:v>
                </c:pt>
                <c:pt idx="200">
                  <c:v>24.565000000000001</c:v>
                </c:pt>
                <c:pt idx="201">
                  <c:v>24.594999999999999</c:v>
                </c:pt>
                <c:pt idx="202">
                  <c:v>24.565000000000001</c:v>
                </c:pt>
                <c:pt idx="203">
                  <c:v>24.53</c:v>
                </c:pt>
                <c:pt idx="204">
                  <c:v>24.51</c:v>
                </c:pt>
                <c:pt idx="205">
                  <c:v>24.48</c:v>
                </c:pt>
                <c:pt idx="206">
                  <c:v>24.47</c:v>
                </c:pt>
                <c:pt idx="207">
                  <c:v>24.535</c:v>
                </c:pt>
                <c:pt idx="208">
                  <c:v>24.53</c:v>
                </c:pt>
                <c:pt idx="209">
                  <c:v>24.484999999999999</c:v>
                </c:pt>
                <c:pt idx="210">
                  <c:v>24.484999999999999</c:v>
                </c:pt>
                <c:pt idx="211">
                  <c:v>24.504999999999999</c:v>
                </c:pt>
                <c:pt idx="212">
                  <c:v>24.535</c:v>
                </c:pt>
                <c:pt idx="213">
                  <c:v>24.42</c:v>
                </c:pt>
                <c:pt idx="214">
                  <c:v>24.3</c:v>
                </c:pt>
                <c:pt idx="215">
                  <c:v>24.324999999999999</c:v>
                </c:pt>
                <c:pt idx="216">
                  <c:v>24.335000000000001</c:v>
                </c:pt>
                <c:pt idx="217">
                  <c:v>24.36</c:v>
                </c:pt>
                <c:pt idx="218">
                  <c:v>24.28</c:v>
                </c:pt>
                <c:pt idx="219">
                  <c:v>24.295000000000002</c:v>
                </c:pt>
                <c:pt idx="220">
                  <c:v>24.32</c:v>
                </c:pt>
                <c:pt idx="221">
                  <c:v>24.355</c:v>
                </c:pt>
                <c:pt idx="222">
                  <c:v>24.35</c:v>
                </c:pt>
                <c:pt idx="223">
                  <c:v>24.355</c:v>
                </c:pt>
                <c:pt idx="224">
                  <c:v>24.35</c:v>
                </c:pt>
                <c:pt idx="225">
                  <c:v>24.355</c:v>
                </c:pt>
                <c:pt idx="226">
                  <c:v>24.395</c:v>
                </c:pt>
                <c:pt idx="227">
                  <c:v>24.364999999999998</c:v>
                </c:pt>
                <c:pt idx="228">
                  <c:v>24.344999999999999</c:v>
                </c:pt>
                <c:pt idx="229">
                  <c:v>24.335000000000001</c:v>
                </c:pt>
                <c:pt idx="230">
                  <c:v>24.34</c:v>
                </c:pt>
                <c:pt idx="231">
                  <c:v>24.36</c:v>
                </c:pt>
                <c:pt idx="232">
                  <c:v>24.375</c:v>
                </c:pt>
                <c:pt idx="233">
                  <c:v>24.35</c:v>
                </c:pt>
                <c:pt idx="234">
                  <c:v>24.315000000000001</c:v>
                </c:pt>
                <c:pt idx="235">
                  <c:v>24.324999999999999</c:v>
                </c:pt>
                <c:pt idx="236">
                  <c:v>24.324999999999999</c:v>
                </c:pt>
                <c:pt idx="237">
                  <c:v>24.295000000000002</c:v>
                </c:pt>
                <c:pt idx="238">
                  <c:v>24.31</c:v>
                </c:pt>
                <c:pt idx="239">
                  <c:v>24.285</c:v>
                </c:pt>
                <c:pt idx="240">
                  <c:v>24.274999999999999</c:v>
                </c:pt>
                <c:pt idx="241">
                  <c:v>24.27</c:v>
                </c:pt>
                <c:pt idx="242">
                  <c:v>24.26</c:v>
                </c:pt>
                <c:pt idx="243">
                  <c:v>24.234999999999999</c:v>
                </c:pt>
                <c:pt idx="244">
                  <c:v>24.18</c:v>
                </c:pt>
                <c:pt idx="245">
                  <c:v>24.215</c:v>
                </c:pt>
                <c:pt idx="246">
                  <c:v>24.215</c:v>
                </c:pt>
                <c:pt idx="247">
                  <c:v>24.245000000000001</c:v>
                </c:pt>
                <c:pt idx="248">
                  <c:v>24.26</c:v>
                </c:pt>
                <c:pt idx="249">
                  <c:v>24.25</c:v>
                </c:pt>
                <c:pt idx="250">
                  <c:v>24.19</c:v>
                </c:pt>
                <c:pt idx="251">
                  <c:v>24.114999999999998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1D-4BCE-AF9F-CA93908F73B2}"/>
            </c:ext>
          </c:extLst>
        </c:ser>
        <c:ser>
          <c:idx val="1"/>
          <c:order val="1"/>
          <c:tx>
            <c:strRef>
              <c:f>'2022'!$C$1</c:f>
              <c:strCache>
                <c:ptCount val="1"/>
                <c:pt idx="0">
                  <c:v>USD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'2022'!$E$2:$E$253</c:f>
              <c:numCache>
                <c:formatCode>General</c:formatCode>
                <c:ptCount val="252"/>
                <c:pt idx="20">
                  <c:v>1</c:v>
                </c:pt>
                <c:pt idx="40">
                  <c:v>2</c:v>
                </c:pt>
                <c:pt idx="62">
                  <c:v>3</c:v>
                </c:pt>
                <c:pt idx="82">
                  <c:v>4</c:v>
                </c:pt>
                <c:pt idx="104">
                  <c:v>5</c:v>
                </c:pt>
                <c:pt idx="126">
                  <c:v>6</c:v>
                </c:pt>
                <c:pt idx="145">
                  <c:v>7</c:v>
                </c:pt>
                <c:pt idx="168">
                  <c:v>8</c:v>
                </c:pt>
                <c:pt idx="189">
                  <c:v>9</c:v>
                </c:pt>
                <c:pt idx="209">
                  <c:v>10</c:v>
                </c:pt>
                <c:pt idx="230">
                  <c:v>11</c:v>
                </c:pt>
                <c:pt idx="251">
                  <c:v>12</c:v>
                </c:pt>
              </c:numCache>
            </c:numRef>
          </c:cat>
          <c:val>
            <c:numRef>
              <c:f>'2022'!$C$2:$C$253</c:f>
              <c:numCache>
                <c:formatCode>0.000</c:formatCode>
                <c:ptCount val="252"/>
                <c:pt idx="0">
                  <c:v>21.86</c:v>
                </c:pt>
                <c:pt idx="1">
                  <c:v>21.943999999999999</c:v>
                </c:pt>
                <c:pt idx="2">
                  <c:v>21.739000000000001</c:v>
                </c:pt>
                <c:pt idx="3">
                  <c:v>21.678999999999998</c:v>
                </c:pt>
                <c:pt idx="4">
                  <c:v>21.626000000000001</c:v>
                </c:pt>
                <c:pt idx="5">
                  <c:v>21.524999999999999</c:v>
                </c:pt>
                <c:pt idx="6">
                  <c:v>21.538</c:v>
                </c:pt>
                <c:pt idx="7">
                  <c:v>21.47</c:v>
                </c:pt>
                <c:pt idx="8">
                  <c:v>21.34</c:v>
                </c:pt>
                <c:pt idx="9">
                  <c:v>21.4</c:v>
                </c:pt>
                <c:pt idx="10">
                  <c:v>21.460999999999999</c:v>
                </c:pt>
                <c:pt idx="11">
                  <c:v>21.488</c:v>
                </c:pt>
                <c:pt idx="12">
                  <c:v>21.427</c:v>
                </c:pt>
                <c:pt idx="13">
                  <c:v>21.399000000000001</c:v>
                </c:pt>
                <c:pt idx="14">
                  <c:v>21.452000000000002</c:v>
                </c:pt>
                <c:pt idx="15">
                  <c:v>21.693999999999999</c:v>
                </c:pt>
                <c:pt idx="16">
                  <c:v>21.736999999999998</c:v>
                </c:pt>
                <c:pt idx="17">
                  <c:v>21.744</c:v>
                </c:pt>
                <c:pt idx="18">
                  <c:v>21.890999999999998</c:v>
                </c:pt>
                <c:pt idx="19">
                  <c:v>21.94</c:v>
                </c:pt>
                <c:pt idx="20">
                  <c:v>21.84</c:v>
                </c:pt>
                <c:pt idx="21">
                  <c:v>21.614999999999998</c:v>
                </c:pt>
                <c:pt idx="22">
                  <c:v>21.449000000000002</c:v>
                </c:pt>
                <c:pt idx="23">
                  <c:v>21.402000000000001</c:v>
                </c:pt>
                <c:pt idx="24">
                  <c:v>21.251000000000001</c:v>
                </c:pt>
                <c:pt idx="25">
                  <c:v>21.18</c:v>
                </c:pt>
                <c:pt idx="26">
                  <c:v>21.268000000000001</c:v>
                </c:pt>
                <c:pt idx="27">
                  <c:v>21.245999999999999</c:v>
                </c:pt>
                <c:pt idx="28">
                  <c:v>21.286000000000001</c:v>
                </c:pt>
                <c:pt idx="29">
                  <c:v>21.378</c:v>
                </c:pt>
                <c:pt idx="30">
                  <c:v>21.675999999999998</c:v>
                </c:pt>
                <c:pt idx="31">
                  <c:v>21.527000000000001</c:v>
                </c:pt>
                <c:pt idx="32">
                  <c:v>21.425000000000001</c:v>
                </c:pt>
                <c:pt idx="33">
                  <c:v>21.443999999999999</c:v>
                </c:pt>
                <c:pt idx="34">
                  <c:v>21.434999999999999</c:v>
                </c:pt>
                <c:pt idx="35">
                  <c:v>21.478000000000002</c:v>
                </c:pt>
                <c:pt idx="36">
                  <c:v>21.596</c:v>
                </c:pt>
                <c:pt idx="37">
                  <c:v>21.574000000000002</c:v>
                </c:pt>
                <c:pt idx="38">
                  <c:v>22.452000000000002</c:v>
                </c:pt>
                <c:pt idx="39">
                  <c:v>21.986000000000001</c:v>
                </c:pt>
                <c:pt idx="40">
                  <c:v>22.324999999999999</c:v>
                </c:pt>
                <c:pt idx="41">
                  <c:v>22.824000000000002</c:v>
                </c:pt>
                <c:pt idx="42">
                  <c:v>23.297000000000001</c:v>
                </c:pt>
                <c:pt idx="43">
                  <c:v>23.154</c:v>
                </c:pt>
                <c:pt idx="44">
                  <c:v>23.548999999999999</c:v>
                </c:pt>
                <c:pt idx="45">
                  <c:v>23.484999999999999</c:v>
                </c:pt>
                <c:pt idx="46">
                  <c:v>23.541</c:v>
                </c:pt>
                <c:pt idx="47">
                  <c:v>23.074000000000002</c:v>
                </c:pt>
                <c:pt idx="48">
                  <c:v>22.841000000000001</c:v>
                </c:pt>
                <c:pt idx="49">
                  <c:v>22.934999999999999</c:v>
                </c:pt>
                <c:pt idx="50">
                  <c:v>22.712</c:v>
                </c:pt>
                <c:pt idx="51">
                  <c:v>22.623000000000001</c:v>
                </c:pt>
                <c:pt idx="52">
                  <c:v>22.465</c:v>
                </c:pt>
                <c:pt idx="53">
                  <c:v>22.422999999999998</c:v>
                </c:pt>
                <c:pt idx="54">
                  <c:v>22.567</c:v>
                </c:pt>
                <c:pt idx="55">
                  <c:v>22.366</c:v>
                </c:pt>
                <c:pt idx="56">
                  <c:v>22.388999999999999</c:v>
                </c:pt>
                <c:pt idx="57">
                  <c:v>22.396999999999998</c:v>
                </c:pt>
                <c:pt idx="58">
                  <c:v>22.52</c:v>
                </c:pt>
                <c:pt idx="59">
                  <c:v>22.4</c:v>
                </c:pt>
                <c:pt idx="60">
                  <c:v>22.484999999999999</c:v>
                </c:pt>
                <c:pt idx="61">
                  <c:v>22.081</c:v>
                </c:pt>
                <c:pt idx="62">
                  <c:v>21.986999999999998</c:v>
                </c:pt>
                <c:pt idx="63">
                  <c:v>21.963000000000001</c:v>
                </c:pt>
                <c:pt idx="64">
                  <c:v>22.055</c:v>
                </c:pt>
                <c:pt idx="65">
                  <c:v>22.099</c:v>
                </c:pt>
                <c:pt idx="66">
                  <c:v>22.190999999999999</c:v>
                </c:pt>
                <c:pt idx="67">
                  <c:v>22.375</c:v>
                </c:pt>
                <c:pt idx="68">
                  <c:v>22.457000000000001</c:v>
                </c:pt>
                <c:pt idx="69">
                  <c:v>22.545999999999999</c:v>
                </c:pt>
                <c:pt idx="70">
                  <c:v>22.417000000000002</c:v>
                </c:pt>
                <c:pt idx="71">
                  <c:v>22.515000000000001</c:v>
                </c:pt>
                <c:pt idx="72">
                  <c:v>22.585000000000001</c:v>
                </c:pt>
                <c:pt idx="73">
                  <c:v>22.451000000000001</c:v>
                </c:pt>
                <c:pt idx="74">
                  <c:v>22.613</c:v>
                </c:pt>
                <c:pt idx="75">
                  <c:v>22.545999999999999</c:v>
                </c:pt>
                <c:pt idx="76">
                  <c:v>22.393999999999998</c:v>
                </c:pt>
                <c:pt idx="77">
                  <c:v>22.484999999999999</c:v>
                </c:pt>
                <c:pt idx="78">
                  <c:v>22.725000000000001</c:v>
                </c:pt>
                <c:pt idx="79">
                  <c:v>22.884</c:v>
                </c:pt>
                <c:pt idx="80">
                  <c:v>23.193999999999999</c:v>
                </c:pt>
                <c:pt idx="81">
                  <c:v>23.393000000000001</c:v>
                </c:pt>
                <c:pt idx="82">
                  <c:v>23.344000000000001</c:v>
                </c:pt>
                <c:pt idx="83">
                  <c:v>23.443000000000001</c:v>
                </c:pt>
                <c:pt idx="84">
                  <c:v>23.356999999999999</c:v>
                </c:pt>
                <c:pt idx="85">
                  <c:v>23.402000000000001</c:v>
                </c:pt>
                <c:pt idx="86">
                  <c:v>23.286999999999999</c:v>
                </c:pt>
                <c:pt idx="87">
                  <c:v>23.335999999999999</c:v>
                </c:pt>
                <c:pt idx="88">
                  <c:v>23.725999999999999</c:v>
                </c:pt>
                <c:pt idx="89">
                  <c:v>23.696999999999999</c:v>
                </c:pt>
                <c:pt idx="90">
                  <c:v>24.033999999999999</c:v>
                </c:pt>
                <c:pt idx="91">
                  <c:v>23.952999999999999</c:v>
                </c:pt>
                <c:pt idx="92">
                  <c:v>23.824999999999999</c:v>
                </c:pt>
                <c:pt idx="93">
                  <c:v>23.709</c:v>
                </c:pt>
                <c:pt idx="94">
                  <c:v>23.452999999999999</c:v>
                </c:pt>
                <c:pt idx="95">
                  <c:v>23.422000000000001</c:v>
                </c:pt>
                <c:pt idx="96">
                  <c:v>23.468</c:v>
                </c:pt>
                <c:pt idx="97">
                  <c:v>23.32</c:v>
                </c:pt>
                <c:pt idx="98">
                  <c:v>23.074000000000002</c:v>
                </c:pt>
                <c:pt idx="99">
                  <c:v>23.004000000000001</c:v>
                </c:pt>
                <c:pt idx="100">
                  <c:v>23.135000000000002</c:v>
                </c:pt>
                <c:pt idx="101">
                  <c:v>23.067</c:v>
                </c:pt>
                <c:pt idx="102">
                  <c:v>23.042999999999999</c:v>
                </c:pt>
                <c:pt idx="103">
                  <c:v>22.957999999999998</c:v>
                </c:pt>
                <c:pt idx="104">
                  <c:v>23.07</c:v>
                </c:pt>
                <c:pt idx="105">
                  <c:v>23.102</c:v>
                </c:pt>
                <c:pt idx="106">
                  <c:v>23.094999999999999</c:v>
                </c:pt>
                <c:pt idx="107">
                  <c:v>23.029</c:v>
                </c:pt>
                <c:pt idx="108">
                  <c:v>23.042999999999999</c:v>
                </c:pt>
                <c:pt idx="109">
                  <c:v>23.202000000000002</c:v>
                </c:pt>
                <c:pt idx="110">
                  <c:v>22.943999999999999</c:v>
                </c:pt>
                <c:pt idx="111">
                  <c:v>22.984999999999999</c:v>
                </c:pt>
                <c:pt idx="112">
                  <c:v>23.355</c:v>
                </c:pt>
                <c:pt idx="113">
                  <c:v>23.649000000000001</c:v>
                </c:pt>
                <c:pt idx="114">
                  <c:v>23.689</c:v>
                </c:pt>
                <c:pt idx="115">
                  <c:v>23.689</c:v>
                </c:pt>
                <c:pt idx="116">
                  <c:v>23.791</c:v>
                </c:pt>
                <c:pt idx="117">
                  <c:v>23.599</c:v>
                </c:pt>
                <c:pt idx="118">
                  <c:v>23.504999999999999</c:v>
                </c:pt>
                <c:pt idx="119">
                  <c:v>23.396000000000001</c:v>
                </c:pt>
                <c:pt idx="120">
                  <c:v>23.484000000000002</c:v>
                </c:pt>
                <c:pt idx="121">
                  <c:v>23.588999999999999</c:v>
                </c:pt>
                <c:pt idx="122">
                  <c:v>23.501000000000001</c:v>
                </c:pt>
                <c:pt idx="123">
                  <c:v>23.391999999999999</c:v>
                </c:pt>
                <c:pt idx="124">
                  <c:v>23.416</c:v>
                </c:pt>
                <c:pt idx="125">
                  <c:v>23.521999999999998</c:v>
                </c:pt>
                <c:pt idx="126">
                  <c:v>23.821000000000002</c:v>
                </c:pt>
                <c:pt idx="127">
                  <c:v>23.747</c:v>
                </c:pt>
                <c:pt idx="128">
                  <c:v>23.667999999999999</c:v>
                </c:pt>
                <c:pt idx="129">
                  <c:v>24.344000000000001</c:v>
                </c:pt>
                <c:pt idx="130">
                  <c:v>24.224</c:v>
                </c:pt>
                <c:pt idx="131">
                  <c:v>24.350999999999999</c:v>
                </c:pt>
                <c:pt idx="132">
                  <c:v>24.475999999999999</c:v>
                </c:pt>
                <c:pt idx="133">
                  <c:v>24.244</c:v>
                </c:pt>
                <c:pt idx="134">
                  <c:v>24.399000000000001</c:v>
                </c:pt>
                <c:pt idx="135">
                  <c:v>24.414000000000001</c:v>
                </c:pt>
                <c:pt idx="136">
                  <c:v>24.193000000000001</c:v>
                </c:pt>
                <c:pt idx="137">
                  <c:v>23.97</c:v>
                </c:pt>
                <c:pt idx="138">
                  <c:v>24.012</c:v>
                </c:pt>
                <c:pt idx="139">
                  <c:v>23.963000000000001</c:v>
                </c:pt>
                <c:pt idx="140">
                  <c:v>24.065000000000001</c:v>
                </c:pt>
                <c:pt idx="141">
                  <c:v>23.962</c:v>
                </c:pt>
                <c:pt idx="142">
                  <c:v>24.312999999999999</c:v>
                </c:pt>
                <c:pt idx="143">
                  <c:v>24.212</c:v>
                </c:pt>
                <c:pt idx="144">
                  <c:v>24.295999999999999</c:v>
                </c:pt>
                <c:pt idx="145">
                  <c:v>24.135000000000002</c:v>
                </c:pt>
                <c:pt idx="146">
                  <c:v>24.071999999999999</c:v>
                </c:pt>
                <c:pt idx="147">
                  <c:v>24.111999999999998</c:v>
                </c:pt>
                <c:pt idx="148">
                  <c:v>24.192</c:v>
                </c:pt>
                <c:pt idx="149">
                  <c:v>24.225999999999999</c:v>
                </c:pt>
                <c:pt idx="150">
                  <c:v>24.024999999999999</c:v>
                </c:pt>
                <c:pt idx="151">
                  <c:v>24.039000000000001</c:v>
                </c:pt>
                <c:pt idx="152">
                  <c:v>23.969000000000001</c:v>
                </c:pt>
                <c:pt idx="153">
                  <c:v>23.797999999999998</c:v>
                </c:pt>
                <c:pt idx="154">
                  <c:v>23.547999999999998</c:v>
                </c:pt>
                <c:pt idx="155">
                  <c:v>23.706</c:v>
                </c:pt>
                <c:pt idx="156">
                  <c:v>23.992000000000001</c:v>
                </c:pt>
                <c:pt idx="157">
                  <c:v>24.224</c:v>
                </c:pt>
                <c:pt idx="158">
                  <c:v>24.167000000000002</c:v>
                </c:pt>
                <c:pt idx="159">
                  <c:v>24.18</c:v>
                </c:pt>
                <c:pt idx="160">
                  <c:v>24.495000000000001</c:v>
                </c:pt>
                <c:pt idx="161">
                  <c:v>24.649000000000001</c:v>
                </c:pt>
                <c:pt idx="162">
                  <c:v>24.831</c:v>
                </c:pt>
                <c:pt idx="163">
                  <c:v>24.786000000000001</c:v>
                </c:pt>
                <c:pt idx="164">
                  <c:v>24.725000000000001</c:v>
                </c:pt>
                <c:pt idx="165">
                  <c:v>24.614999999999998</c:v>
                </c:pt>
                <c:pt idx="166">
                  <c:v>24.626000000000001</c:v>
                </c:pt>
                <c:pt idx="167">
                  <c:v>24.498000000000001</c:v>
                </c:pt>
                <c:pt idx="168">
                  <c:v>24.527999999999999</c:v>
                </c:pt>
                <c:pt idx="169">
                  <c:v>24.48</c:v>
                </c:pt>
                <c:pt idx="170">
                  <c:v>24.512</c:v>
                </c:pt>
                <c:pt idx="171">
                  <c:v>24.831</c:v>
                </c:pt>
                <c:pt idx="172">
                  <c:v>24.731000000000002</c:v>
                </c:pt>
                <c:pt idx="173">
                  <c:v>24.917000000000002</c:v>
                </c:pt>
                <c:pt idx="174">
                  <c:v>24.52</c:v>
                </c:pt>
                <c:pt idx="175">
                  <c:v>24.42</c:v>
                </c:pt>
                <c:pt idx="176">
                  <c:v>24.18</c:v>
                </c:pt>
                <c:pt idx="177">
                  <c:v>24.125</c:v>
                </c:pt>
                <c:pt idx="178">
                  <c:v>24.542000000000002</c:v>
                </c:pt>
                <c:pt idx="179">
                  <c:v>24.542000000000002</c:v>
                </c:pt>
                <c:pt idx="180">
                  <c:v>24.606000000000002</c:v>
                </c:pt>
                <c:pt idx="181">
                  <c:v>24.52</c:v>
                </c:pt>
                <c:pt idx="182">
                  <c:v>24.594000000000001</c:v>
                </c:pt>
                <c:pt idx="183">
                  <c:v>24.87</c:v>
                </c:pt>
                <c:pt idx="184">
                  <c:v>24.943999999999999</c:v>
                </c:pt>
                <c:pt idx="185">
                  <c:v>25.274000000000001</c:v>
                </c:pt>
                <c:pt idx="186">
                  <c:v>25.533999999999999</c:v>
                </c:pt>
                <c:pt idx="187">
                  <c:v>25.565000000000001</c:v>
                </c:pt>
                <c:pt idx="188">
                  <c:v>25.44</c:v>
                </c:pt>
                <c:pt idx="189">
                  <c:v>25.181000000000001</c:v>
                </c:pt>
                <c:pt idx="190">
                  <c:v>25.12</c:v>
                </c:pt>
                <c:pt idx="191">
                  <c:v>24.818000000000001</c:v>
                </c:pt>
                <c:pt idx="192">
                  <c:v>24.754000000000001</c:v>
                </c:pt>
                <c:pt idx="193">
                  <c:v>24.827999999999999</c:v>
                </c:pt>
                <c:pt idx="194">
                  <c:v>25.027999999999999</c:v>
                </c:pt>
                <c:pt idx="195">
                  <c:v>25.286999999999999</c:v>
                </c:pt>
                <c:pt idx="196">
                  <c:v>25.234999999999999</c:v>
                </c:pt>
                <c:pt idx="197">
                  <c:v>25.303000000000001</c:v>
                </c:pt>
                <c:pt idx="198">
                  <c:v>25.231000000000002</c:v>
                </c:pt>
                <c:pt idx="199">
                  <c:v>25.297999999999998</c:v>
                </c:pt>
                <c:pt idx="200">
                  <c:v>25.225999999999999</c:v>
                </c:pt>
                <c:pt idx="201">
                  <c:v>25.013000000000002</c:v>
                </c:pt>
                <c:pt idx="202">
                  <c:v>25.123000000000001</c:v>
                </c:pt>
                <c:pt idx="203">
                  <c:v>24.977</c:v>
                </c:pt>
                <c:pt idx="204">
                  <c:v>25.206</c:v>
                </c:pt>
                <c:pt idx="205">
                  <c:v>24.853000000000002</c:v>
                </c:pt>
                <c:pt idx="206">
                  <c:v>24.817</c:v>
                </c:pt>
                <c:pt idx="207">
                  <c:v>24.469000000000001</c:v>
                </c:pt>
                <c:pt idx="208">
                  <c:v>24.443999999999999</c:v>
                </c:pt>
                <c:pt idx="209">
                  <c:v>24.696999999999999</c:v>
                </c:pt>
                <c:pt idx="210">
                  <c:v>24.614999999999998</c:v>
                </c:pt>
                <c:pt idx="211">
                  <c:v>24.734999999999999</c:v>
                </c:pt>
                <c:pt idx="212">
                  <c:v>25.161999999999999</c:v>
                </c:pt>
                <c:pt idx="213">
                  <c:v>24.736999999999998</c:v>
                </c:pt>
                <c:pt idx="214">
                  <c:v>24.317</c:v>
                </c:pt>
                <c:pt idx="215">
                  <c:v>24.335000000000001</c:v>
                </c:pt>
                <c:pt idx="216">
                  <c:v>24.253</c:v>
                </c:pt>
                <c:pt idx="217">
                  <c:v>24.475000000000001</c:v>
                </c:pt>
                <c:pt idx="218">
                  <c:v>23.555</c:v>
                </c:pt>
                <c:pt idx="219">
                  <c:v>23.544</c:v>
                </c:pt>
                <c:pt idx="220">
                  <c:v>23.379000000000001</c:v>
                </c:pt>
                <c:pt idx="221">
                  <c:v>23.393999999999998</c:v>
                </c:pt>
                <c:pt idx="222">
                  <c:v>23.492999999999999</c:v>
                </c:pt>
                <c:pt idx="223">
                  <c:v>23.77</c:v>
                </c:pt>
                <c:pt idx="224">
                  <c:v>23.702999999999999</c:v>
                </c:pt>
                <c:pt idx="225">
                  <c:v>23.591000000000001</c:v>
                </c:pt>
                <c:pt idx="226">
                  <c:v>23.427</c:v>
                </c:pt>
                <c:pt idx="227">
                  <c:v>23.486999999999998</c:v>
                </c:pt>
                <c:pt idx="228">
                  <c:v>23.279</c:v>
                </c:pt>
                <c:pt idx="229">
                  <c:v>23.477</c:v>
                </c:pt>
                <c:pt idx="230">
                  <c:v>23.434000000000001</c:v>
                </c:pt>
                <c:pt idx="231">
                  <c:v>23.303999999999998</c:v>
                </c:pt>
                <c:pt idx="232">
                  <c:v>23.138999999999999</c:v>
                </c:pt>
                <c:pt idx="233">
                  <c:v>22.998000000000001</c:v>
                </c:pt>
                <c:pt idx="234">
                  <c:v>23.12</c:v>
                </c:pt>
                <c:pt idx="235">
                  <c:v>23.105</c:v>
                </c:pt>
                <c:pt idx="236">
                  <c:v>23.126999999999999</c:v>
                </c:pt>
                <c:pt idx="237">
                  <c:v>23.007000000000001</c:v>
                </c:pt>
                <c:pt idx="238">
                  <c:v>23.015999999999998</c:v>
                </c:pt>
                <c:pt idx="239">
                  <c:v>23.03</c:v>
                </c:pt>
                <c:pt idx="240">
                  <c:v>22.797999999999998</c:v>
                </c:pt>
                <c:pt idx="241">
                  <c:v>22.853000000000002</c:v>
                </c:pt>
                <c:pt idx="242">
                  <c:v>22.846</c:v>
                </c:pt>
                <c:pt idx="243">
                  <c:v>22.861000000000001</c:v>
                </c:pt>
                <c:pt idx="244">
                  <c:v>22.815999999999999</c:v>
                </c:pt>
                <c:pt idx="245">
                  <c:v>22.765999999999998</c:v>
                </c:pt>
                <c:pt idx="246">
                  <c:v>22.771999999999998</c:v>
                </c:pt>
                <c:pt idx="247">
                  <c:v>22.824999999999999</c:v>
                </c:pt>
                <c:pt idx="248">
                  <c:v>22.831</c:v>
                </c:pt>
                <c:pt idx="249">
                  <c:v>22.795999999999999</c:v>
                </c:pt>
                <c:pt idx="250">
                  <c:v>22.718</c:v>
                </c:pt>
                <c:pt idx="251">
                  <c:v>22.616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1D-4BCE-AF9F-CA93908F7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6557184"/>
        <c:axId val="826554664"/>
      </c:lineChart>
      <c:catAx>
        <c:axId val="8265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6554664"/>
        <c:crosses val="autoZero"/>
        <c:auto val="1"/>
        <c:lblAlgn val="ctr"/>
        <c:lblOffset val="100"/>
        <c:noMultiLvlLbl val="0"/>
      </c:catAx>
      <c:valAx>
        <c:axId val="82655466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655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0520013123357"/>
          <c:y val="3.3193715368912191E-2"/>
          <c:w val="0.15019479986876641"/>
          <c:h val="8.0325167687372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cs-CZ" dirty="0"/>
              <a:t>Intervence ČNB v r. 2022 (mil.€) - celkem 26,135 mld. €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44225721784777"/>
          <c:y val="0.19721055701370663"/>
          <c:w val="0.85155774278215224"/>
          <c:h val="0.716250072907553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 w="25400">
              <a:solidFill>
                <a:srgbClr val="7030A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290123456789947E-3"/>
                  <c:y val="9.25925925925908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C2-4768-AD6F-F8B551D5205A}"/>
                </c:ext>
              </c:extLst>
            </c:dLbl>
            <c:dLbl>
              <c:idx val="1"/>
              <c:layout>
                <c:manualLayout>
                  <c:x val="2.7777777777777423E-3"/>
                  <c:y val="4.62999416739574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C2-4768-AD6F-F8B551D5205A}"/>
                </c:ext>
              </c:extLst>
            </c:dLbl>
            <c:dLbl>
              <c:idx val="2"/>
              <c:layout>
                <c:manualLayout>
                  <c:x val="1.9290123456789769E-3"/>
                  <c:y val="3.645377659428181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C2-4768-AD6F-F8B551D5205A}"/>
                </c:ext>
              </c:extLst>
            </c:dLbl>
            <c:dLbl>
              <c:idx val="3"/>
              <c:layout>
                <c:manualLayout>
                  <c:x val="-1.08024691358024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C2-4768-AD6F-F8B551D5205A}"/>
                </c:ext>
              </c:extLst>
            </c:dLbl>
            <c:dLbl>
              <c:idx val="9"/>
              <c:layout>
                <c:manualLayout>
                  <c:x val="-1.4145927120022213E-16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C2-4768-AD6F-F8B551D52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List1!$A$19:$A$30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List1!$B$19:$B$30</c:f>
              <c:numCache>
                <c:formatCode>#,##0</c:formatCode>
                <c:ptCount val="12"/>
                <c:pt idx="0">
                  <c:v>122</c:v>
                </c:pt>
                <c:pt idx="1">
                  <c:v>122</c:v>
                </c:pt>
                <c:pt idx="2">
                  <c:v>134</c:v>
                </c:pt>
                <c:pt idx="3">
                  <c:v>199</c:v>
                </c:pt>
                <c:pt idx="4">
                  <c:v>3492</c:v>
                </c:pt>
                <c:pt idx="5">
                  <c:v>7093</c:v>
                </c:pt>
                <c:pt idx="6">
                  <c:v>9961</c:v>
                </c:pt>
                <c:pt idx="7">
                  <c:v>2367</c:v>
                </c:pt>
                <c:pt idx="8">
                  <c:v>2566</c:v>
                </c:pt>
                <c:pt idx="9">
                  <c:v>79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C2-4768-AD6F-F8B551D52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544584"/>
        <c:axId val="1"/>
      </c:barChart>
      <c:catAx>
        <c:axId val="82654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826544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4472C4">
        <a:lumMod val="20000"/>
        <a:lumOff val="80000"/>
      </a:srgbClr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400" b="1"/>
      </a:pPr>
      <a:endParaRPr lang="cs-CZ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Devizové rezervy ČNB (mil. €)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254901960784314E-2"/>
                  <c:y val="-5.882352941176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C-40AF-B347-84F831FE9F7C}"/>
                </c:ext>
              </c:extLst>
            </c:dLbl>
            <c:dLbl>
              <c:idx val="26"/>
              <c:layout>
                <c:manualLayout>
                  <c:x val="-1.9914215686274508E-2"/>
                  <c:y val="-7.843137254901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C-40AF-B347-84F831FE9F7C}"/>
                </c:ext>
              </c:extLst>
            </c:dLbl>
            <c:dLbl>
              <c:idx val="50"/>
              <c:layout>
                <c:manualLayout>
                  <c:x val="-3.216911764705882E-2"/>
                  <c:y val="-4.705882352941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C-40AF-B347-84F831FE9F7C}"/>
                </c:ext>
              </c:extLst>
            </c:dLbl>
            <c:dLbl>
              <c:idx val="86"/>
              <c:layout>
                <c:manualLayout>
                  <c:x val="-3.5232843137254902E-2"/>
                  <c:y val="-7.450980392156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C-40AF-B347-84F831FE9F7C}"/>
                </c:ext>
              </c:extLst>
            </c:dLbl>
            <c:dLbl>
              <c:idx val="111"/>
              <c:layout>
                <c:manualLayout>
                  <c:x val="-3.3700980392156861E-2"/>
                  <c:y val="-4.313725490196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EC-40AF-B347-84F831FE9F7C}"/>
                </c:ext>
              </c:extLst>
            </c:dLbl>
            <c:dLbl>
              <c:idx val="120"/>
              <c:layout>
                <c:manualLayout>
                  <c:x val="0"/>
                  <c:y val="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C-40AF-B347-84F831FE9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List1!$A$2:$A$122</c:f>
              <c:strCache>
                <c:ptCount val="121"/>
                <c:pt idx="0">
                  <c:v>13-01</c:v>
                </c:pt>
                <c:pt idx="1">
                  <c:v>13-02</c:v>
                </c:pt>
                <c:pt idx="2">
                  <c:v>13-03</c:v>
                </c:pt>
                <c:pt idx="3">
                  <c:v>13-04</c:v>
                </c:pt>
                <c:pt idx="4">
                  <c:v>13-05</c:v>
                </c:pt>
                <c:pt idx="5">
                  <c:v>13-06</c:v>
                </c:pt>
                <c:pt idx="6">
                  <c:v>13-07</c:v>
                </c:pt>
                <c:pt idx="7">
                  <c:v>13-08</c:v>
                </c:pt>
                <c:pt idx="8">
                  <c:v>13-09</c:v>
                </c:pt>
                <c:pt idx="9">
                  <c:v>13-10</c:v>
                </c:pt>
                <c:pt idx="10">
                  <c:v>13-11</c:v>
                </c:pt>
                <c:pt idx="11">
                  <c:v>13-12</c:v>
                </c:pt>
                <c:pt idx="12">
                  <c:v>14-01</c:v>
                </c:pt>
                <c:pt idx="13">
                  <c:v>14-02</c:v>
                </c:pt>
                <c:pt idx="14">
                  <c:v>14-03</c:v>
                </c:pt>
                <c:pt idx="15">
                  <c:v>14-04</c:v>
                </c:pt>
                <c:pt idx="16">
                  <c:v>14-05</c:v>
                </c:pt>
                <c:pt idx="17">
                  <c:v>14-06</c:v>
                </c:pt>
                <c:pt idx="18">
                  <c:v>14-07</c:v>
                </c:pt>
                <c:pt idx="19">
                  <c:v>14-08</c:v>
                </c:pt>
                <c:pt idx="20">
                  <c:v>14-09</c:v>
                </c:pt>
                <c:pt idx="21">
                  <c:v>14-10</c:v>
                </c:pt>
                <c:pt idx="22">
                  <c:v>14-11</c:v>
                </c:pt>
                <c:pt idx="23">
                  <c:v>14-12</c:v>
                </c:pt>
                <c:pt idx="24">
                  <c:v>15-01</c:v>
                </c:pt>
                <c:pt idx="25">
                  <c:v>15-02</c:v>
                </c:pt>
                <c:pt idx="26">
                  <c:v>15-03</c:v>
                </c:pt>
                <c:pt idx="27">
                  <c:v>15-04</c:v>
                </c:pt>
                <c:pt idx="28">
                  <c:v>15-05</c:v>
                </c:pt>
                <c:pt idx="29">
                  <c:v>15-06</c:v>
                </c:pt>
                <c:pt idx="30">
                  <c:v>15-07</c:v>
                </c:pt>
                <c:pt idx="31">
                  <c:v>15-08</c:v>
                </c:pt>
                <c:pt idx="32">
                  <c:v>15-09</c:v>
                </c:pt>
                <c:pt idx="33">
                  <c:v>15-10</c:v>
                </c:pt>
                <c:pt idx="34">
                  <c:v>15-11</c:v>
                </c:pt>
                <c:pt idx="35">
                  <c:v>15-12</c:v>
                </c:pt>
                <c:pt idx="36">
                  <c:v>16-01</c:v>
                </c:pt>
                <c:pt idx="37">
                  <c:v>16-02</c:v>
                </c:pt>
                <c:pt idx="38">
                  <c:v>16-03</c:v>
                </c:pt>
                <c:pt idx="39">
                  <c:v>16-04</c:v>
                </c:pt>
                <c:pt idx="40">
                  <c:v>16-05</c:v>
                </c:pt>
                <c:pt idx="41">
                  <c:v>16-06</c:v>
                </c:pt>
                <c:pt idx="42">
                  <c:v>16-07</c:v>
                </c:pt>
                <c:pt idx="43">
                  <c:v>16-08</c:v>
                </c:pt>
                <c:pt idx="44">
                  <c:v>16-09</c:v>
                </c:pt>
                <c:pt idx="45">
                  <c:v>16-10</c:v>
                </c:pt>
                <c:pt idx="46">
                  <c:v>16-11</c:v>
                </c:pt>
                <c:pt idx="47">
                  <c:v>16-12</c:v>
                </c:pt>
                <c:pt idx="48">
                  <c:v>17-01</c:v>
                </c:pt>
                <c:pt idx="49">
                  <c:v>17-02</c:v>
                </c:pt>
                <c:pt idx="50">
                  <c:v>17-03</c:v>
                </c:pt>
                <c:pt idx="51">
                  <c:v>17-04</c:v>
                </c:pt>
                <c:pt idx="52">
                  <c:v>17-05</c:v>
                </c:pt>
                <c:pt idx="53">
                  <c:v>17-06</c:v>
                </c:pt>
                <c:pt idx="54">
                  <c:v>17-07</c:v>
                </c:pt>
                <c:pt idx="55">
                  <c:v>17-08</c:v>
                </c:pt>
                <c:pt idx="56">
                  <c:v>17-09</c:v>
                </c:pt>
                <c:pt idx="57">
                  <c:v>17-10</c:v>
                </c:pt>
                <c:pt idx="58">
                  <c:v>17-11</c:v>
                </c:pt>
                <c:pt idx="59">
                  <c:v>17-12</c:v>
                </c:pt>
                <c:pt idx="60">
                  <c:v>18-01</c:v>
                </c:pt>
                <c:pt idx="61">
                  <c:v>18-02</c:v>
                </c:pt>
                <c:pt idx="62">
                  <c:v>18-03</c:v>
                </c:pt>
                <c:pt idx="63">
                  <c:v>18-04</c:v>
                </c:pt>
                <c:pt idx="64">
                  <c:v>18-05</c:v>
                </c:pt>
                <c:pt idx="65">
                  <c:v>18-06</c:v>
                </c:pt>
                <c:pt idx="66">
                  <c:v>18-07</c:v>
                </c:pt>
                <c:pt idx="67">
                  <c:v>18-08</c:v>
                </c:pt>
                <c:pt idx="68">
                  <c:v>18-09</c:v>
                </c:pt>
                <c:pt idx="69">
                  <c:v>18-10</c:v>
                </c:pt>
                <c:pt idx="70">
                  <c:v>18-11</c:v>
                </c:pt>
                <c:pt idx="71">
                  <c:v>18-12</c:v>
                </c:pt>
                <c:pt idx="72">
                  <c:v>19-01</c:v>
                </c:pt>
                <c:pt idx="73">
                  <c:v>19-02</c:v>
                </c:pt>
                <c:pt idx="74">
                  <c:v>19-03</c:v>
                </c:pt>
                <c:pt idx="75">
                  <c:v>19-04</c:v>
                </c:pt>
                <c:pt idx="76">
                  <c:v>19-05</c:v>
                </c:pt>
                <c:pt idx="77">
                  <c:v>19-06</c:v>
                </c:pt>
                <c:pt idx="78">
                  <c:v>19-07</c:v>
                </c:pt>
                <c:pt idx="79">
                  <c:v>19-08</c:v>
                </c:pt>
                <c:pt idx="80">
                  <c:v>19-09</c:v>
                </c:pt>
                <c:pt idx="81">
                  <c:v>19-10</c:v>
                </c:pt>
                <c:pt idx="82">
                  <c:v>19-11</c:v>
                </c:pt>
                <c:pt idx="83">
                  <c:v>19-12</c:v>
                </c:pt>
                <c:pt idx="84">
                  <c:v>20-01</c:v>
                </c:pt>
                <c:pt idx="85">
                  <c:v>20-02</c:v>
                </c:pt>
                <c:pt idx="86">
                  <c:v>20-03</c:v>
                </c:pt>
                <c:pt idx="87">
                  <c:v>20-04</c:v>
                </c:pt>
                <c:pt idx="88">
                  <c:v>20-05</c:v>
                </c:pt>
                <c:pt idx="89">
                  <c:v>20-06</c:v>
                </c:pt>
                <c:pt idx="90">
                  <c:v>20-07</c:v>
                </c:pt>
                <c:pt idx="91">
                  <c:v>20-08</c:v>
                </c:pt>
                <c:pt idx="92">
                  <c:v>20-09</c:v>
                </c:pt>
                <c:pt idx="93">
                  <c:v>20-10</c:v>
                </c:pt>
                <c:pt idx="94">
                  <c:v>20-11</c:v>
                </c:pt>
                <c:pt idx="95">
                  <c:v>20-12</c:v>
                </c:pt>
                <c:pt idx="96">
                  <c:v>21-01</c:v>
                </c:pt>
                <c:pt idx="97">
                  <c:v>21-02</c:v>
                </c:pt>
                <c:pt idx="98">
                  <c:v>21-03</c:v>
                </c:pt>
                <c:pt idx="99">
                  <c:v>21-04</c:v>
                </c:pt>
                <c:pt idx="100">
                  <c:v>21-05</c:v>
                </c:pt>
                <c:pt idx="101">
                  <c:v>21-06</c:v>
                </c:pt>
                <c:pt idx="102">
                  <c:v>21-07</c:v>
                </c:pt>
                <c:pt idx="103">
                  <c:v>21-08</c:v>
                </c:pt>
                <c:pt idx="104">
                  <c:v>21-09</c:v>
                </c:pt>
                <c:pt idx="105">
                  <c:v>21-10</c:v>
                </c:pt>
                <c:pt idx="106">
                  <c:v>21-11</c:v>
                </c:pt>
                <c:pt idx="107">
                  <c:v>21-12</c:v>
                </c:pt>
                <c:pt idx="108">
                  <c:v>22-01</c:v>
                </c:pt>
                <c:pt idx="109">
                  <c:v>22-02</c:v>
                </c:pt>
                <c:pt idx="110">
                  <c:v>22-03</c:v>
                </c:pt>
                <c:pt idx="111">
                  <c:v>22-04</c:v>
                </c:pt>
                <c:pt idx="112">
                  <c:v>22-05</c:v>
                </c:pt>
                <c:pt idx="113">
                  <c:v>22-06</c:v>
                </c:pt>
                <c:pt idx="114">
                  <c:v>22-07</c:v>
                </c:pt>
                <c:pt idx="115">
                  <c:v>22-08</c:v>
                </c:pt>
                <c:pt idx="116">
                  <c:v>22-09</c:v>
                </c:pt>
                <c:pt idx="117">
                  <c:v>22-10</c:v>
                </c:pt>
                <c:pt idx="118">
                  <c:v>22-11</c:v>
                </c:pt>
                <c:pt idx="119">
                  <c:v>22-12</c:v>
                </c:pt>
                <c:pt idx="120">
                  <c:v>23-01</c:v>
                </c:pt>
              </c:strCache>
            </c:strRef>
          </c:cat>
          <c:val>
            <c:numRef>
              <c:f>List1!$B$2:$B$122</c:f>
              <c:numCache>
                <c:formatCode>#,##0</c:formatCode>
                <c:ptCount val="121"/>
                <c:pt idx="0">
                  <c:v>34078</c:v>
                </c:pt>
                <c:pt idx="1">
                  <c:v>34706</c:v>
                </c:pt>
                <c:pt idx="2">
                  <c:v>34823</c:v>
                </c:pt>
                <c:pt idx="3">
                  <c:v>34543</c:v>
                </c:pt>
                <c:pt idx="4">
                  <c:v>33601</c:v>
                </c:pt>
                <c:pt idx="5">
                  <c:v>33551</c:v>
                </c:pt>
                <c:pt idx="6">
                  <c:v>34010</c:v>
                </c:pt>
                <c:pt idx="7">
                  <c:v>34000</c:v>
                </c:pt>
                <c:pt idx="8">
                  <c:v>34046</c:v>
                </c:pt>
                <c:pt idx="9">
                  <c:v>34788</c:v>
                </c:pt>
                <c:pt idx="10">
                  <c:v>40864</c:v>
                </c:pt>
                <c:pt idx="11">
                  <c:v>40780</c:v>
                </c:pt>
                <c:pt idx="12">
                  <c:v>41488</c:v>
                </c:pt>
                <c:pt idx="13">
                  <c:v>41447</c:v>
                </c:pt>
                <c:pt idx="14">
                  <c:v>41705</c:v>
                </c:pt>
                <c:pt idx="15">
                  <c:v>42192</c:v>
                </c:pt>
                <c:pt idx="16">
                  <c:v>42658</c:v>
                </c:pt>
                <c:pt idx="17">
                  <c:v>43277</c:v>
                </c:pt>
                <c:pt idx="18">
                  <c:v>42942</c:v>
                </c:pt>
                <c:pt idx="19">
                  <c:v>43257</c:v>
                </c:pt>
                <c:pt idx="20">
                  <c:v>43564</c:v>
                </c:pt>
                <c:pt idx="21">
                  <c:v>43659</c:v>
                </c:pt>
                <c:pt idx="22">
                  <c:v>43821</c:v>
                </c:pt>
                <c:pt idx="23">
                  <c:v>44880</c:v>
                </c:pt>
                <c:pt idx="24">
                  <c:v>46615</c:v>
                </c:pt>
                <c:pt idx="25">
                  <c:v>47919</c:v>
                </c:pt>
                <c:pt idx="26">
                  <c:v>48730</c:v>
                </c:pt>
                <c:pt idx="27">
                  <c:v>48782</c:v>
                </c:pt>
                <c:pt idx="28">
                  <c:v>49887</c:v>
                </c:pt>
                <c:pt idx="29">
                  <c:v>50998</c:v>
                </c:pt>
                <c:pt idx="30">
                  <c:v>51447</c:v>
                </c:pt>
                <c:pt idx="31">
                  <c:v>54668</c:v>
                </c:pt>
                <c:pt idx="32">
                  <c:v>56256</c:v>
                </c:pt>
                <c:pt idx="33">
                  <c:v>57014</c:v>
                </c:pt>
                <c:pt idx="34">
                  <c:v>58845</c:v>
                </c:pt>
                <c:pt idx="35">
                  <c:v>59239</c:v>
                </c:pt>
                <c:pt idx="36">
                  <c:v>62202</c:v>
                </c:pt>
                <c:pt idx="37">
                  <c:v>64558</c:v>
                </c:pt>
                <c:pt idx="38">
                  <c:v>64340</c:v>
                </c:pt>
                <c:pt idx="39">
                  <c:v>65655</c:v>
                </c:pt>
                <c:pt idx="40">
                  <c:v>67453</c:v>
                </c:pt>
                <c:pt idx="41">
                  <c:v>67433</c:v>
                </c:pt>
                <c:pt idx="42">
                  <c:v>68396</c:v>
                </c:pt>
                <c:pt idx="43">
                  <c:v>76587</c:v>
                </c:pt>
                <c:pt idx="44">
                  <c:v>73398</c:v>
                </c:pt>
                <c:pt idx="45">
                  <c:v>78483</c:v>
                </c:pt>
                <c:pt idx="46">
                  <c:v>80364</c:v>
                </c:pt>
                <c:pt idx="47">
                  <c:v>81345</c:v>
                </c:pt>
                <c:pt idx="48">
                  <c:v>96604</c:v>
                </c:pt>
                <c:pt idx="49">
                  <c:v>105552</c:v>
                </c:pt>
                <c:pt idx="50">
                  <c:v>122946</c:v>
                </c:pt>
                <c:pt idx="51">
                  <c:v>124638</c:v>
                </c:pt>
                <c:pt idx="52">
                  <c:v>124015</c:v>
                </c:pt>
                <c:pt idx="53">
                  <c:v>124737</c:v>
                </c:pt>
                <c:pt idx="54">
                  <c:v>124352</c:v>
                </c:pt>
                <c:pt idx="55">
                  <c:v>124166</c:v>
                </c:pt>
                <c:pt idx="56">
                  <c:v>124317</c:v>
                </c:pt>
                <c:pt idx="57">
                  <c:v>124100</c:v>
                </c:pt>
                <c:pt idx="58">
                  <c:v>122915</c:v>
                </c:pt>
                <c:pt idx="59">
                  <c:v>123356</c:v>
                </c:pt>
                <c:pt idx="60">
                  <c:v>122120</c:v>
                </c:pt>
                <c:pt idx="61">
                  <c:v>123138</c:v>
                </c:pt>
                <c:pt idx="62">
                  <c:v>121530</c:v>
                </c:pt>
                <c:pt idx="63">
                  <c:v>122123</c:v>
                </c:pt>
                <c:pt idx="64">
                  <c:v>123854</c:v>
                </c:pt>
                <c:pt idx="65">
                  <c:v>123668</c:v>
                </c:pt>
                <c:pt idx="66">
                  <c:v>123475</c:v>
                </c:pt>
                <c:pt idx="67">
                  <c:v>124038</c:v>
                </c:pt>
                <c:pt idx="68">
                  <c:v>123159</c:v>
                </c:pt>
                <c:pt idx="69">
                  <c:v>124353</c:v>
                </c:pt>
                <c:pt idx="70">
                  <c:v>124449</c:v>
                </c:pt>
                <c:pt idx="71">
                  <c:v>124458</c:v>
                </c:pt>
                <c:pt idx="72">
                  <c:v>125398</c:v>
                </c:pt>
                <c:pt idx="73">
                  <c:v>125733</c:v>
                </c:pt>
                <c:pt idx="74">
                  <c:v>127338</c:v>
                </c:pt>
                <c:pt idx="75">
                  <c:v>127879</c:v>
                </c:pt>
                <c:pt idx="76">
                  <c:v>128255</c:v>
                </c:pt>
                <c:pt idx="77">
                  <c:v>128903</c:v>
                </c:pt>
                <c:pt idx="78">
                  <c:v>130066</c:v>
                </c:pt>
                <c:pt idx="79">
                  <c:v>131102</c:v>
                </c:pt>
                <c:pt idx="80">
                  <c:v>132049</c:v>
                </c:pt>
                <c:pt idx="81">
                  <c:v>132027</c:v>
                </c:pt>
                <c:pt idx="82">
                  <c:v>133470</c:v>
                </c:pt>
                <c:pt idx="83">
                  <c:v>133407</c:v>
                </c:pt>
                <c:pt idx="84">
                  <c:v>133928</c:v>
                </c:pt>
                <c:pt idx="85">
                  <c:v>133543</c:v>
                </c:pt>
                <c:pt idx="86">
                  <c:v>132282</c:v>
                </c:pt>
                <c:pt idx="87">
                  <c:v>135073</c:v>
                </c:pt>
                <c:pt idx="88">
                  <c:v>135151</c:v>
                </c:pt>
                <c:pt idx="89">
                  <c:v>135211</c:v>
                </c:pt>
                <c:pt idx="90">
                  <c:v>133287</c:v>
                </c:pt>
                <c:pt idx="91">
                  <c:v>133827</c:v>
                </c:pt>
                <c:pt idx="92">
                  <c:v>134418</c:v>
                </c:pt>
                <c:pt idx="93">
                  <c:v>134392</c:v>
                </c:pt>
                <c:pt idx="94">
                  <c:v>135682</c:v>
                </c:pt>
                <c:pt idx="95">
                  <c:v>135372</c:v>
                </c:pt>
                <c:pt idx="96">
                  <c:v>135500</c:v>
                </c:pt>
                <c:pt idx="97">
                  <c:v>136746</c:v>
                </c:pt>
                <c:pt idx="98">
                  <c:v>139546</c:v>
                </c:pt>
                <c:pt idx="99">
                  <c:v>138646</c:v>
                </c:pt>
                <c:pt idx="100">
                  <c:v>138993</c:v>
                </c:pt>
                <c:pt idx="101">
                  <c:v>140536</c:v>
                </c:pt>
                <c:pt idx="102">
                  <c:v>141088</c:v>
                </c:pt>
                <c:pt idx="103">
                  <c:v>144652</c:v>
                </c:pt>
                <c:pt idx="104">
                  <c:v>146109</c:v>
                </c:pt>
                <c:pt idx="105">
                  <c:v>148379</c:v>
                </c:pt>
                <c:pt idx="106">
                  <c:v>149938</c:v>
                </c:pt>
                <c:pt idx="107">
                  <c:v>153298</c:v>
                </c:pt>
                <c:pt idx="108">
                  <c:v>156222</c:v>
                </c:pt>
                <c:pt idx="109">
                  <c:v>156654</c:v>
                </c:pt>
                <c:pt idx="110">
                  <c:v>156440</c:v>
                </c:pt>
                <c:pt idx="111">
                  <c:v>160435</c:v>
                </c:pt>
                <c:pt idx="112">
                  <c:v>156435</c:v>
                </c:pt>
                <c:pt idx="113">
                  <c:v>148889</c:v>
                </c:pt>
                <c:pt idx="114">
                  <c:v>146173</c:v>
                </c:pt>
                <c:pt idx="115">
                  <c:v>141434</c:v>
                </c:pt>
                <c:pt idx="116">
                  <c:v>136021</c:v>
                </c:pt>
                <c:pt idx="117">
                  <c:v>133012</c:v>
                </c:pt>
                <c:pt idx="118">
                  <c:v>132122</c:v>
                </c:pt>
                <c:pt idx="119">
                  <c:v>131281</c:v>
                </c:pt>
                <c:pt idx="120">
                  <c:v>129273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EC-40AF-B347-84F831FE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9429120"/>
        <c:axId val="1009429776"/>
      </c:lineChart>
      <c:catAx>
        <c:axId val="1009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9429776"/>
        <c:crosses val="autoZero"/>
        <c:auto val="1"/>
        <c:lblAlgn val="ctr"/>
        <c:lblOffset val="100"/>
        <c:noMultiLvlLbl val="0"/>
      </c:catAx>
      <c:valAx>
        <c:axId val="100942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94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Devizové kurzy € komerčních bank při kurzu ČNB 23,275 (Kč)</a:t>
            </a:r>
          </a:p>
          <a:p>
            <a:pPr algn="ctr" rtl="0">
              <a:defRPr/>
            </a:pPr>
            <a:r>
              <a:rPr lang="cs-CZ" sz="2000" dirty="0">
                <a:solidFill>
                  <a:srgbClr val="FF0000"/>
                </a:solidFill>
              </a:rPr>
              <a:t>V průměru:</a:t>
            </a:r>
            <a:r>
              <a:rPr lang="cs-CZ" sz="2000" baseline="0" dirty="0">
                <a:solidFill>
                  <a:srgbClr val="FF0000"/>
                </a:solidFill>
              </a:rPr>
              <a:t> ČNB-</a:t>
            </a:r>
            <a:r>
              <a:rPr lang="cs-CZ" sz="2000" baseline="0" dirty="0" err="1">
                <a:solidFill>
                  <a:srgbClr val="FF0000"/>
                </a:solidFill>
              </a:rPr>
              <a:t>Nák</a:t>
            </a:r>
            <a:r>
              <a:rPr lang="cs-CZ" sz="2000" baseline="0" dirty="0">
                <a:solidFill>
                  <a:srgbClr val="FF0000"/>
                </a:solidFill>
              </a:rPr>
              <a:t>=0,84 Kč, Pro-ČNB=0,46 Kč, Pro-</a:t>
            </a:r>
            <a:r>
              <a:rPr lang="cs-CZ" sz="2000" baseline="0" dirty="0" err="1">
                <a:solidFill>
                  <a:srgbClr val="FF0000"/>
                </a:solidFill>
              </a:rPr>
              <a:t>Nák</a:t>
            </a:r>
            <a:r>
              <a:rPr lang="cs-CZ" sz="2000" baseline="0" dirty="0">
                <a:solidFill>
                  <a:srgbClr val="FF0000"/>
                </a:solidFill>
              </a:rPr>
              <a:t>= 1,30 Kč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4.8458223972003507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22078145050007625"/>
          <c:w val="0.88992847769028871"/>
          <c:h val="0.57356696260865359"/>
        </c:manualLayout>
      </c:layout>
      <c:barChart>
        <c:barDir val="col"/>
        <c:grouping val="clustered"/>
        <c:varyColors val="0"/>
        <c:ser>
          <c:idx val="0"/>
          <c:order val="0"/>
          <c:tx>
            <c:v>Nákup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Ztráta!$L$36:$L$52</c:f>
              <c:strCache>
                <c:ptCount val="17"/>
                <c:pt idx="0">
                  <c:v>KB</c:v>
                </c:pt>
                <c:pt idx="1">
                  <c:v>ČSOB</c:v>
                </c:pt>
                <c:pt idx="2">
                  <c:v>ČS </c:v>
                </c:pt>
                <c:pt idx="3">
                  <c:v>UCB</c:v>
                </c:pt>
                <c:pt idx="4">
                  <c:v>Air Bank</c:v>
                </c:pt>
                <c:pt idx="5">
                  <c:v>Creditas</c:v>
                </c:pt>
                <c:pt idx="6">
                  <c:v>Deutsche bank</c:v>
                </c:pt>
                <c:pt idx="7">
                  <c:v>Fio banka</c:v>
                </c:pt>
                <c:pt idx="8">
                  <c:v>Equa bank</c:v>
                </c:pt>
                <c:pt idx="9">
                  <c:v>Max banka</c:v>
                </c:pt>
                <c:pt idx="10">
                  <c:v>m Bank</c:v>
                </c:pt>
                <c:pt idx="11">
                  <c:v>Moneta</c:v>
                </c:pt>
                <c:pt idx="12">
                  <c:v>Oberbank</c:v>
                </c:pt>
                <c:pt idx="13">
                  <c:v>Poštovní spoř.</c:v>
                </c:pt>
                <c:pt idx="14">
                  <c:v>Reiffeisenbank</c:v>
                </c:pt>
                <c:pt idx="15">
                  <c:v>Trinity bank</c:v>
                </c:pt>
                <c:pt idx="16">
                  <c:v>J&amp;T</c:v>
                </c:pt>
              </c:strCache>
            </c:strRef>
          </c:cat>
          <c:val>
            <c:numRef>
              <c:f>Ztráta!$N$36:$N$52</c:f>
              <c:numCache>
                <c:formatCode>General</c:formatCode>
                <c:ptCount val="17"/>
                <c:pt idx="0">
                  <c:v>22.635999999999999</c:v>
                </c:pt>
                <c:pt idx="1">
                  <c:v>22.712</c:v>
                </c:pt>
                <c:pt idx="2">
                  <c:v>22.786000000000001</c:v>
                </c:pt>
                <c:pt idx="3">
                  <c:v>22.526</c:v>
                </c:pt>
                <c:pt idx="4">
                  <c:v>22.709</c:v>
                </c:pt>
                <c:pt idx="5">
                  <c:v>22.873000000000001</c:v>
                </c:pt>
                <c:pt idx="6">
                  <c:v>22.776</c:v>
                </c:pt>
                <c:pt idx="7">
                  <c:v>22.718</c:v>
                </c:pt>
                <c:pt idx="8">
                  <c:v>22.513999999999999</c:v>
                </c:pt>
                <c:pt idx="9">
                  <c:v>22.792999999999999</c:v>
                </c:pt>
                <c:pt idx="10">
                  <c:v>22.637</c:v>
                </c:pt>
                <c:pt idx="11">
                  <c:v>22.577999999999999</c:v>
                </c:pt>
                <c:pt idx="12">
                  <c:v>22.873999999999999</c:v>
                </c:pt>
                <c:pt idx="13">
                  <c:v>22.712</c:v>
                </c:pt>
                <c:pt idx="14">
                  <c:v>22.513999999999999</c:v>
                </c:pt>
                <c:pt idx="15">
                  <c:v>22.716999999999999</c:v>
                </c:pt>
                <c:pt idx="16" formatCode="0.000">
                  <c:v>22.863800000000001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9-4340-8213-7409C0572341}"/>
            </c:ext>
          </c:extLst>
        </c:ser>
        <c:ser>
          <c:idx val="1"/>
          <c:order val="1"/>
          <c:tx>
            <c:v>Prodej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Ztráta!$L$36:$L$52</c:f>
              <c:strCache>
                <c:ptCount val="17"/>
                <c:pt idx="0">
                  <c:v>KB</c:v>
                </c:pt>
                <c:pt idx="1">
                  <c:v>ČSOB</c:v>
                </c:pt>
                <c:pt idx="2">
                  <c:v>ČS </c:v>
                </c:pt>
                <c:pt idx="3">
                  <c:v>UCB</c:v>
                </c:pt>
                <c:pt idx="4">
                  <c:v>Air Bank</c:v>
                </c:pt>
                <c:pt idx="5">
                  <c:v>Creditas</c:v>
                </c:pt>
                <c:pt idx="6">
                  <c:v>Deutsche bank</c:v>
                </c:pt>
                <c:pt idx="7">
                  <c:v>Fio banka</c:v>
                </c:pt>
                <c:pt idx="8">
                  <c:v>Equa bank</c:v>
                </c:pt>
                <c:pt idx="9">
                  <c:v>Max banka</c:v>
                </c:pt>
                <c:pt idx="10">
                  <c:v>m Bank</c:v>
                </c:pt>
                <c:pt idx="11">
                  <c:v>Moneta</c:v>
                </c:pt>
                <c:pt idx="12">
                  <c:v>Oberbank</c:v>
                </c:pt>
                <c:pt idx="13">
                  <c:v>Poštovní spoř.</c:v>
                </c:pt>
                <c:pt idx="14">
                  <c:v>Reiffeisenbank</c:v>
                </c:pt>
                <c:pt idx="15">
                  <c:v>Trinity bank</c:v>
                </c:pt>
                <c:pt idx="16">
                  <c:v>J&amp;T</c:v>
                </c:pt>
              </c:strCache>
            </c:strRef>
          </c:cat>
          <c:val>
            <c:numRef>
              <c:f>Ztráta!$O$36:$O$52</c:f>
              <c:numCache>
                <c:formatCode>0.000</c:formatCode>
                <c:ptCount val="17"/>
                <c:pt idx="0" formatCode="General">
                  <c:v>24.036999999999999</c:v>
                </c:pt>
                <c:pt idx="1">
                  <c:v>23.96</c:v>
                </c:pt>
                <c:pt idx="2" formatCode="General">
                  <c:v>23.954000000000001</c:v>
                </c:pt>
                <c:pt idx="3" formatCode="General">
                  <c:v>24.158999999999999</c:v>
                </c:pt>
                <c:pt idx="4" formatCode="General">
                  <c:v>23.969000000000001</c:v>
                </c:pt>
                <c:pt idx="5" formatCode="General">
                  <c:v>23.806999999999999</c:v>
                </c:pt>
                <c:pt idx="6" formatCode="General">
                  <c:v>23.943999999999999</c:v>
                </c:pt>
                <c:pt idx="7" formatCode="General">
                  <c:v>23.978000000000002</c:v>
                </c:pt>
                <c:pt idx="8" formatCode="General">
                  <c:v>24.141999999999999</c:v>
                </c:pt>
                <c:pt idx="9" formatCode="General">
                  <c:v>23.867000000000001</c:v>
                </c:pt>
                <c:pt idx="10" formatCode="General">
                  <c:v>24.036999999999999</c:v>
                </c:pt>
                <c:pt idx="11" formatCode="General">
                  <c:v>24.216000000000001</c:v>
                </c:pt>
                <c:pt idx="12" formatCode="General">
                  <c:v>24.047000000000001</c:v>
                </c:pt>
                <c:pt idx="13">
                  <c:v>23.96</c:v>
                </c:pt>
                <c:pt idx="14" formatCode="General">
                  <c:v>24.141999999999999</c:v>
                </c:pt>
                <c:pt idx="15" formatCode="General">
                  <c:v>24.123000000000001</c:v>
                </c:pt>
                <c:pt idx="16">
                  <c:v>23.7972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9-4340-8213-7409C0572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22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51394633310409"/>
          <c:y val="2.2016149729040126E-2"/>
          <c:w val="0.11215704286964129"/>
          <c:h val="0.15727043905159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Rozdíl kurzu Prodej - Nákup u komerčních bank (Kč)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23381452318461"/>
          <c:y val="0.19432888597258677"/>
          <c:w val="0.87860870516185474"/>
          <c:h val="0.69827172645086033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2.0833333333333524E-3"/>
                  <c:y val="-0.25740740740740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4-482C-851B-A602AE45FFBD}"/>
                </c:ext>
              </c:extLst>
            </c:dLbl>
            <c:dLbl>
              <c:idx val="1"/>
              <c:layout>
                <c:manualLayout>
                  <c:x val="-3.1250000000000383E-3"/>
                  <c:y val="-9.81481481481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4-482C-851B-A602AE45FFBD}"/>
                </c:ext>
              </c:extLst>
            </c:dLbl>
            <c:dLbl>
              <c:idx val="2"/>
              <c:layout>
                <c:manualLayout>
                  <c:x val="0"/>
                  <c:y val="-0.1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4-482C-851B-A602AE45FFBD}"/>
                </c:ext>
              </c:extLst>
            </c:dLbl>
            <c:dLbl>
              <c:idx val="3"/>
              <c:layout>
                <c:manualLayout>
                  <c:x val="-3.1250000000000765E-3"/>
                  <c:y val="-0.19259259259259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44-482C-851B-A602AE45FFBD}"/>
                </c:ext>
              </c:extLst>
            </c:dLbl>
            <c:dLbl>
              <c:idx val="4"/>
              <c:layout>
                <c:manualLayout>
                  <c:x val="-1.0416666666666667E-3"/>
                  <c:y val="-0.322222222222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44-482C-851B-A602AE45FFBD}"/>
                </c:ext>
              </c:extLst>
            </c:dLbl>
            <c:dLbl>
              <c:idx val="5"/>
              <c:layout>
                <c:manualLayout>
                  <c:x val="0"/>
                  <c:y val="-0.36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44-482C-851B-A602AE45F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Ztráta!$Q$56:$Q$61</c:f>
              <c:strCache>
                <c:ptCount val="6"/>
                <c:pt idx="0">
                  <c:v>1998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  <c:pt idx="4">
                  <c:v>2018</c:v>
                </c:pt>
                <c:pt idx="5">
                  <c:v>2023</c:v>
                </c:pt>
              </c:strCache>
            </c:strRef>
          </c:cat>
          <c:val>
            <c:numRef>
              <c:f>Ztráta!$P$56:$P$61</c:f>
              <c:numCache>
                <c:formatCode>0.000</c:formatCode>
                <c:ptCount val="6"/>
                <c:pt idx="0">
                  <c:v>1.1019999999999968</c:v>
                </c:pt>
                <c:pt idx="1">
                  <c:v>0.88600000000000279</c:v>
                </c:pt>
                <c:pt idx="2">
                  <c:v>1</c:v>
                </c:pt>
                <c:pt idx="3">
                  <c:v>1.0110000000000028</c:v>
                </c:pt>
                <c:pt idx="4">
                  <c:v>1.2089999999999996</c:v>
                </c:pt>
                <c:pt idx="5">
                  <c:v>1.2580000000000027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82C-851B-A602AE45F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1120067432"/>
        <c:axId val="1120067760"/>
      </c:barChart>
      <c:catAx>
        <c:axId val="11200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760"/>
        <c:crosses val="autoZero"/>
        <c:auto val="1"/>
        <c:lblAlgn val="ctr"/>
        <c:lblOffset val="100"/>
        <c:noMultiLvlLbl val="0"/>
      </c:catAx>
      <c:valAx>
        <c:axId val="1120067760"/>
        <c:scaling>
          <c:orientation val="minMax"/>
          <c:min val="0.8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Průměrná meziroční inflace v ČR (%)</a:t>
            </a:r>
          </a:p>
        </c:rich>
      </c:tx>
      <c:layout>
        <c:manualLayout>
          <c:xMode val="edge"/>
          <c:yMode val="edge"/>
          <c:x val="0.21333850065616797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23381452318461"/>
          <c:y val="0.19432888597258677"/>
          <c:w val="0.87860870516185474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'Mzdy, Inf.'!$C$1:$G$1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'Mzdy, Inf.'!$C$5:$G$5</c:f>
              <c:numCache>
                <c:formatCode>#\ ##0.0</c:formatCode>
                <c:ptCount val="5"/>
                <c:pt idx="0">
                  <c:v>2.1</c:v>
                </c:pt>
                <c:pt idx="1">
                  <c:v>2.8</c:v>
                </c:pt>
                <c:pt idx="2">
                  <c:v>3.2</c:v>
                </c:pt>
                <c:pt idx="3">
                  <c:v>3.8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7-44F3-BFA7-2207CEC3D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120067432"/>
        <c:axId val="1120067760"/>
      </c:barChart>
      <c:catAx>
        <c:axId val="11200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760"/>
        <c:crosses val="autoZero"/>
        <c:auto val="1"/>
        <c:lblAlgn val="ctr"/>
        <c:lblOffset val="100"/>
        <c:noMultiLvlLbl val="0"/>
      </c:catAx>
      <c:valAx>
        <c:axId val="1120067760"/>
        <c:scaling>
          <c:orientation val="minMax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Mzdy v ČR (Kč/</a:t>
            </a:r>
            <a:r>
              <a:rPr lang="cs-CZ" dirty="0" err="1"/>
              <a:t>měs</a:t>
            </a:r>
            <a:r>
              <a:rPr lang="cs-CZ" dirty="0"/>
              <a:t>.)</a:t>
            </a:r>
          </a:p>
        </c:rich>
      </c:tx>
      <c:layout>
        <c:manualLayout>
          <c:xMode val="edge"/>
          <c:yMode val="edge"/>
          <c:x val="0.22730725065616803"/>
          <c:y val="2.40740740740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23381452318461"/>
          <c:y val="0.19432888597258677"/>
          <c:w val="0.87860870516185474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'Mzdy, Inf.'!$A$2</c:f>
              <c:strCache>
                <c:ptCount val="1"/>
                <c:pt idx="0">
                  <c:v>Průměrná 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'Mzdy, Inf.'!$C$1:$G$1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'Mzdy, Inf.'!$C$2:$G$2</c:f>
              <c:numCache>
                <c:formatCode>#,##0</c:formatCode>
                <c:ptCount val="5"/>
                <c:pt idx="0">
                  <c:v>31885</c:v>
                </c:pt>
                <c:pt idx="1">
                  <c:v>34125</c:v>
                </c:pt>
                <c:pt idx="2">
                  <c:v>35611</c:v>
                </c:pt>
                <c:pt idx="3">
                  <c:v>37839</c:v>
                </c:pt>
                <c:pt idx="4">
                  <c:v>40353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7-45F9-9DA0-5A2493C50119}"/>
            </c:ext>
          </c:extLst>
        </c:ser>
        <c:ser>
          <c:idx val="1"/>
          <c:order val="1"/>
          <c:tx>
            <c:strRef>
              <c:f>'Mzdy, Inf.'!$A$3</c:f>
              <c:strCache>
                <c:ptCount val="1"/>
                <c:pt idx="0">
                  <c:v>Mediánová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'Mzdy, Inf.'!$C$1:$G$1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'Mzdy, Inf.'!$C$3:$G$3</c:f>
              <c:numCache>
                <c:formatCode>#,##0</c:formatCode>
                <c:ptCount val="5"/>
                <c:pt idx="0">
                  <c:v>29247</c:v>
                </c:pt>
                <c:pt idx="1">
                  <c:v>31202</c:v>
                </c:pt>
                <c:pt idx="2">
                  <c:v>32870</c:v>
                </c:pt>
                <c:pt idx="3">
                  <c:v>34993</c:v>
                </c:pt>
                <c:pt idx="4">
                  <c:v>37463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7-45F9-9DA0-5A2493C50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120067432"/>
        <c:axId val="1120067760"/>
      </c:barChart>
      <c:catAx>
        <c:axId val="11200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760"/>
        <c:crosses val="autoZero"/>
        <c:auto val="1"/>
        <c:lblAlgn val="ctr"/>
        <c:lblOffset val="100"/>
        <c:noMultiLvlLbl val="0"/>
      </c:catAx>
      <c:valAx>
        <c:axId val="1120067760"/>
        <c:scaling>
          <c:orientation val="minMax"/>
          <c:min val="2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71751968503933"/>
          <c:y val="3.4316564596092163E-2"/>
          <c:w val="0.26949081364829397"/>
          <c:h val="7.2917760279965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Kumulativní vývoj oproti r. 2018 (%)</a:t>
            </a:r>
          </a:p>
        </c:rich>
      </c:tx>
      <c:layout>
        <c:manualLayout>
          <c:xMode val="edge"/>
          <c:yMode val="edge"/>
          <c:x val="0.12159112532808398"/>
          <c:y val="1.481481481481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023381452318461"/>
          <c:y val="0.19432888597258677"/>
          <c:w val="0.87860870516185474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'Mzdy, Inf.'!$A$8</c:f>
              <c:strCache>
                <c:ptCount val="1"/>
                <c:pt idx="0">
                  <c:v>Inflace 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'Mzdy, Inf.'!$C$1:$G$1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'Mzdy, Inf.'!$C$8:$G$8</c:f>
              <c:numCache>
                <c:formatCode>0.0</c:formatCode>
                <c:ptCount val="5"/>
                <c:pt idx="0">
                  <c:v>100</c:v>
                </c:pt>
                <c:pt idx="1">
                  <c:v>102.8</c:v>
                </c:pt>
                <c:pt idx="2">
                  <c:v>106.08959999999999</c:v>
                </c:pt>
                <c:pt idx="3">
                  <c:v>110.12100479999999</c:v>
                </c:pt>
                <c:pt idx="4">
                  <c:v>126.7492765248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9-4BA0-9BA2-C2B81A133432}"/>
            </c:ext>
          </c:extLst>
        </c:ser>
        <c:ser>
          <c:idx val="1"/>
          <c:order val="1"/>
          <c:tx>
            <c:strRef>
              <c:f>'Mzdy, Inf.'!$A$9</c:f>
              <c:strCache>
                <c:ptCount val="1"/>
                <c:pt idx="0">
                  <c:v>Průměrná mzda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'Mzdy, Inf.'!$C$1:$G$1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'Mzdy, Inf.'!$C$9:$G$9</c:f>
              <c:numCache>
                <c:formatCode>0.0</c:formatCode>
                <c:ptCount val="5"/>
                <c:pt idx="0">
                  <c:v>100</c:v>
                </c:pt>
                <c:pt idx="1">
                  <c:v>107.02524698133919</c:v>
                </c:pt>
                <c:pt idx="2">
                  <c:v>111.68574564842403</c:v>
                </c:pt>
                <c:pt idx="3">
                  <c:v>118.67335737807745</c:v>
                </c:pt>
                <c:pt idx="4">
                  <c:v>126.55794260624117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9-4BA0-9BA2-C2B81A133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120067432"/>
        <c:axId val="1120067760"/>
      </c:barChart>
      <c:catAx>
        <c:axId val="112006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760"/>
        <c:crosses val="autoZero"/>
        <c:auto val="1"/>
        <c:lblAlgn val="ctr"/>
        <c:lblOffset val="100"/>
        <c:noMultiLvlLbl val="0"/>
      </c:catAx>
      <c:valAx>
        <c:axId val="1120067760"/>
        <c:scaling>
          <c:orientation val="minMax"/>
          <c:min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2006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5085301837277"/>
          <c:y val="2.1353601633129188E-2"/>
          <c:w val="0.33719914698162728"/>
          <c:h val="5.2547389909594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Průměrná míra nezaměstnanosti v ČR (%)</a:t>
            </a:r>
          </a:p>
        </c:rich>
      </c:tx>
      <c:layout>
        <c:manualLayout>
          <c:xMode val="edge"/>
          <c:yMode val="edge"/>
          <c:x val="0.15887491797900263"/>
          <c:y val="3.1481481481481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70617468649752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Nez.!$A$2</c:f>
              <c:strCache>
                <c:ptCount val="1"/>
                <c:pt idx="0">
                  <c:v>k 31.12.</c:v>
                </c:pt>
              </c:strCache>
            </c:strRef>
          </c:tx>
          <c:spPr>
            <a:noFill/>
            <a:ln w="254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Nez.!$B$1:$F$1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Nez.!$B$2:$F$2</c:f>
              <c:numCache>
                <c:formatCode>General</c:formatCode>
                <c:ptCount val="5"/>
                <c:pt idx="0">
                  <c:v>3.1</c:v>
                </c:pt>
                <c:pt idx="1">
                  <c:v>2.9</c:v>
                </c:pt>
                <c:pt idx="2" formatCode="0.0">
                  <c:v>4</c:v>
                </c:pt>
                <c:pt idx="3">
                  <c:v>3.5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D-4EA6-9BEA-2D9317D2FDC3}"/>
            </c:ext>
          </c:extLst>
        </c:ser>
        <c:ser>
          <c:idx val="1"/>
          <c:order val="1"/>
          <c:tx>
            <c:strRef>
              <c:f>Nez.!$A$3</c:f>
              <c:strCache>
                <c:ptCount val="1"/>
                <c:pt idx="0">
                  <c:v>Ø rok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Nez.!$B$1:$F$1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Nez.!$B$3:$F$3</c:f>
              <c:numCache>
                <c:formatCode>0.0</c:formatCode>
                <c:ptCount val="5"/>
                <c:pt idx="0" formatCode="General">
                  <c:v>2.2000000000000002</c:v>
                </c:pt>
                <c:pt idx="1">
                  <c:v>2</c:v>
                </c:pt>
                <c:pt idx="2" formatCode="General">
                  <c:v>2.6</c:v>
                </c:pt>
                <c:pt idx="3" formatCode="General">
                  <c:v>2.8</c:v>
                </c:pt>
                <c:pt idx="4" formatCode="General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D-4EA6-9BEA-2D9317D2F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890567585301834"/>
          <c:y val="2.0783902012248473E-2"/>
          <c:w val="0.21223654855643045"/>
          <c:h val="8.5094820893867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Struktura exportu ČR 2022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7030A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C-4B8A-A863-DBE9F16D0B7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C-4B8A-A863-DBE9F16D0B7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C-4B8A-A863-DBE9F16D0B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C-4B8A-A863-DBE9F16D0B7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C-4B8A-A863-DBE9F16D0B72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C-4B8A-A863-DBE9F16D0B72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1C-4B8A-A863-DBE9F16D0B72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1C-4B8A-A863-DBE9F16D0B72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1C-4B8A-A863-DBE9F16D0B7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01C-4B8A-A863-DBE9F16D0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Přeshr2!$I$2:$I$11</c:f>
              <c:strCache>
                <c:ptCount val="10"/>
                <c:pt idx="0">
                  <c:v>Potraviny, zvířata</c:v>
                </c:pt>
                <c:pt idx="1">
                  <c:v>Nápoje a tabák</c:v>
                </c:pt>
                <c:pt idx="2">
                  <c:v>Suroviny nepoživatelné</c:v>
                </c:pt>
                <c:pt idx="3">
                  <c:v>Minerální paliva, maziva</c:v>
                </c:pt>
                <c:pt idx="4">
                  <c:v>Oleje, tuky a vosky</c:v>
                </c:pt>
                <c:pt idx="5">
                  <c:v>Chemikálie</c:v>
                </c:pt>
                <c:pt idx="6">
                  <c:v>Tržní výrobky</c:v>
                </c:pt>
                <c:pt idx="7">
                  <c:v>Stroje a dopravní prostředky</c:v>
                </c:pt>
                <c:pt idx="8">
                  <c:v>Průmyslové spotřební zboží</c:v>
                </c:pt>
                <c:pt idx="9">
                  <c:v>Komodity </c:v>
                </c:pt>
              </c:strCache>
            </c:strRef>
          </c:cat>
          <c:val>
            <c:numRef>
              <c:f>Přeshr2!$J$2:$J$11</c:f>
              <c:numCache>
                <c:formatCode>0.0</c:formatCode>
                <c:ptCount val="10"/>
                <c:pt idx="0">
                  <c:v>3.6090210905914932</c:v>
                </c:pt>
                <c:pt idx="1">
                  <c:v>0.66678217796785999</c:v>
                </c:pt>
                <c:pt idx="2">
                  <c:v>2.4876829261462277</c:v>
                </c:pt>
                <c:pt idx="3">
                  <c:v>3.6312472028089062</c:v>
                </c:pt>
                <c:pt idx="4">
                  <c:v>0.2458959021620217</c:v>
                </c:pt>
                <c:pt idx="5">
                  <c:v>7.2715297086963977</c:v>
                </c:pt>
                <c:pt idx="6">
                  <c:v>14.677770688105007</c:v>
                </c:pt>
                <c:pt idx="7">
                  <c:v>55.480276292110055</c:v>
                </c:pt>
                <c:pt idx="8">
                  <c:v>11.468050622625665</c:v>
                </c:pt>
                <c:pt idx="9">
                  <c:v>0.46174338878636878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01C-4B8A-A863-DBE9F16D0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554243219597497E-3"/>
          <c:y val="0.75916215113028296"/>
          <c:w val="0.98973359580052489"/>
          <c:h val="0.2130600543192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Struktura importu ČR 2022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rgbClr val="7030A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24-4469-AC00-27599125A89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24-4469-AC00-27599125A89F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24-4469-AC00-27599125A8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24-4469-AC00-27599125A89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124-4469-AC00-27599125A89F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124-4469-AC00-27599125A89F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124-4469-AC00-27599125A8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124-4469-AC00-27599125A89F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124-4469-AC00-27599125A89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124-4469-AC00-27599125A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Přeshr2!$I$2:$I$11</c:f>
              <c:strCache>
                <c:ptCount val="10"/>
                <c:pt idx="0">
                  <c:v>Potraviny, zvířata</c:v>
                </c:pt>
                <c:pt idx="1">
                  <c:v>Nápoje a tabák</c:v>
                </c:pt>
                <c:pt idx="2">
                  <c:v>Suroviny nepoživatelné</c:v>
                </c:pt>
                <c:pt idx="3">
                  <c:v>Minerální paliva, maziva</c:v>
                </c:pt>
                <c:pt idx="4">
                  <c:v>Oleje, tuky a vosky</c:v>
                </c:pt>
                <c:pt idx="5">
                  <c:v>Chemikálie</c:v>
                </c:pt>
                <c:pt idx="6">
                  <c:v>Tržní výrobky</c:v>
                </c:pt>
                <c:pt idx="7">
                  <c:v>Stroje a dopravní prostředky</c:v>
                </c:pt>
                <c:pt idx="8">
                  <c:v>Průmyslové spotřební zboží</c:v>
                </c:pt>
                <c:pt idx="9">
                  <c:v>Komodity </c:v>
                </c:pt>
              </c:strCache>
            </c:strRef>
          </c:cat>
          <c:val>
            <c:numRef>
              <c:f>Přeshr2!$K$2:$K$11</c:f>
              <c:numCache>
                <c:formatCode>0.0</c:formatCode>
                <c:ptCount val="10"/>
                <c:pt idx="0">
                  <c:v>4.3625697582985454</c:v>
                </c:pt>
                <c:pt idx="1">
                  <c:v>0.67087017393823256</c:v>
                </c:pt>
                <c:pt idx="2">
                  <c:v>2.0416052770148068</c:v>
                </c:pt>
                <c:pt idx="3">
                  <c:v>9.4709656489517062</c:v>
                </c:pt>
                <c:pt idx="4">
                  <c:v>0.26534958177257473</c:v>
                </c:pt>
                <c:pt idx="5">
                  <c:v>11.565537919440226</c:v>
                </c:pt>
                <c:pt idx="6">
                  <c:v>15.267839267585506</c:v>
                </c:pt>
                <c:pt idx="7">
                  <c:v>45.157320185048498</c:v>
                </c:pt>
                <c:pt idx="8">
                  <c:v>10.684861075601981</c:v>
                </c:pt>
                <c:pt idx="9">
                  <c:v>0.51308111234791232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124-4469-AC00-27599125A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554243219597497E-3"/>
          <c:y val="0.74224263633712451"/>
          <c:w val="0.98973359580052489"/>
          <c:h val="0.2299795858850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v národním pojetí (mld. 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742607174103237"/>
          <c:y val="0.22125"/>
          <c:w val="0.86835695538057756"/>
          <c:h val="0.68818861184018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Nár!$O$35</c:f>
              <c:strCache>
                <c:ptCount val="1"/>
                <c:pt idx="0">
                  <c:v>EXPORT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Nár!$N$36:$N$40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Nár!$O$36:$O$40</c:f>
              <c:numCache>
                <c:formatCode>#\ ##0_ ;[Red]\-#\ ##0\ </c:formatCode>
                <c:ptCount val="5"/>
                <c:pt idx="0">
                  <c:v>3616.241</c:v>
                </c:pt>
                <c:pt idx="1">
                  <c:v>3691.7640000000001</c:v>
                </c:pt>
                <c:pt idx="2">
                  <c:v>3527.9839999999999</c:v>
                </c:pt>
                <c:pt idx="3">
                  <c:v>3949.1170000000002</c:v>
                </c:pt>
                <c:pt idx="4">
                  <c:v>4473.9070000000002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9-48EA-8D74-49997579260D}"/>
            </c:ext>
          </c:extLst>
        </c:ser>
        <c:ser>
          <c:idx val="1"/>
          <c:order val="1"/>
          <c:tx>
            <c:strRef>
              <c:f>Nár!$P$35</c:f>
              <c:strCache>
                <c:ptCount val="1"/>
                <c:pt idx="0">
                  <c:v>IMPORT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Nár!$N$36:$N$40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Nár!$P$36:$P$40</c:f>
              <c:numCache>
                <c:formatCode>#\ ##0_ ;[Red]\-#\ ##0\ </c:formatCode>
                <c:ptCount val="5"/>
                <c:pt idx="0">
                  <c:v>3517.7719999999999</c:v>
                </c:pt>
                <c:pt idx="1">
                  <c:v>3546.069</c:v>
                </c:pt>
                <c:pt idx="2">
                  <c:v>3346.3530000000001</c:v>
                </c:pt>
                <c:pt idx="3">
                  <c:v>3958.087</c:v>
                </c:pt>
                <c:pt idx="4">
                  <c:v>4672.0439999999999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9-48EA-8D74-49997579260D}"/>
            </c:ext>
          </c:extLst>
        </c:ser>
        <c:ser>
          <c:idx val="2"/>
          <c:order val="2"/>
          <c:tx>
            <c:strRef>
              <c:f>Nár!$Q$35</c:f>
              <c:strCache>
                <c:ptCount val="1"/>
                <c:pt idx="0">
                  <c:v>BILANCE ZO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2.7777777777777779E-3"/>
                  <c:y val="0.10185185185185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9-48EA-8D74-49997579260D}"/>
                </c:ext>
              </c:extLst>
            </c:dLbl>
            <c:dLbl>
              <c:idx val="4"/>
              <c:layout>
                <c:manualLayout>
                  <c:x val="1.6666666666666566E-2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9-48EA-8D74-499975792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Nár!$N$36:$N$40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Nár!$Q$36:$Q$40</c:f>
              <c:numCache>
                <c:formatCode>#\ ##0_ ;[Red]\-#\ ##0\ </c:formatCode>
                <c:ptCount val="5"/>
                <c:pt idx="0">
                  <c:v>98.468999999999994</c:v>
                </c:pt>
                <c:pt idx="1">
                  <c:v>145.69499999999999</c:v>
                </c:pt>
                <c:pt idx="2">
                  <c:v>181.631</c:v>
                </c:pt>
                <c:pt idx="3">
                  <c:v>-8.9700000000000006</c:v>
                </c:pt>
                <c:pt idx="4">
                  <c:v>-198.137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9-48EA-8D74-499975792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95006632"/>
        <c:axId val="995002368"/>
      </c:barChart>
      <c:catAx>
        <c:axId val="99500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002368"/>
        <c:crosses val="autoZero"/>
        <c:auto val="1"/>
        <c:lblAlgn val="ctr"/>
        <c:lblOffset val="100"/>
        <c:noMultiLvlLbl val="0"/>
      </c:catAx>
      <c:valAx>
        <c:axId val="995002368"/>
        <c:scaling>
          <c:orientation val="minMax"/>
          <c:max val="5000"/>
          <c:min val="-200"/>
        </c:scaling>
        <c:delete val="0"/>
        <c:axPos val="l"/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0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369972112860892"/>
          <c:y val="8.5890638670166233E-2"/>
          <c:w val="0.43296694553805776"/>
          <c:h val="5.405191017789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ZO ČR se SRN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Souhrn!$I$2</c:f>
              <c:strCache>
                <c:ptCount val="1"/>
                <c:pt idx="0">
                  <c:v>EXP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Souhrn!$L$5:$P$5</c:f>
              <c:numCache>
                <c:formatCode>#,##0</c:formatCode>
                <c:ptCount val="5"/>
                <c:pt idx="0">
                  <c:v>1426</c:v>
                </c:pt>
                <c:pt idx="1">
                  <c:v>1458</c:v>
                </c:pt>
                <c:pt idx="2">
                  <c:v>1451</c:v>
                </c:pt>
                <c:pt idx="3">
                  <c:v>1597</c:v>
                </c:pt>
                <c:pt idx="4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4-427A-9B08-F39B322000A4}"/>
            </c:ext>
          </c:extLst>
        </c:ser>
        <c:ser>
          <c:idx val="1"/>
          <c:order val="1"/>
          <c:tx>
            <c:strRef>
              <c:f>Souhrn!$I$3</c:f>
              <c:strCache>
                <c:ptCount val="1"/>
                <c:pt idx="0">
                  <c:v>IMP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Souhrn!$L$6:$P$6</c:f>
              <c:numCache>
                <c:formatCode>#,##0</c:formatCode>
                <c:ptCount val="5"/>
                <c:pt idx="0">
                  <c:v>1007</c:v>
                </c:pt>
                <c:pt idx="1">
                  <c:v>1012</c:v>
                </c:pt>
                <c:pt idx="2">
                  <c:v>923</c:v>
                </c:pt>
                <c:pt idx="3">
                  <c:v>1018</c:v>
                </c:pt>
                <c:pt idx="4">
                  <c:v>1090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4-427A-9B08-F39B32200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9400699912511"/>
          <c:y val="3.0612787984835223E-2"/>
          <c:w val="0.16250437445319338"/>
          <c:h val="0.10532516768737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Bilance ZO se SRN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7567147856517933E-2"/>
          <c:y val="0.19432888597258677"/>
          <c:w val="0.88992847769028871"/>
          <c:h val="0.69827172645086033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Souhrn!$L$1:$P$1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Souhrn!$L$7:$P$7</c:f>
              <c:numCache>
                <c:formatCode>#,##0</c:formatCode>
                <c:ptCount val="5"/>
                <c:pt idx="0">
                  <c:v>419</c:v>
                </c:pt>
                <c:pt idx="1">
                  <c:v>446</c:v>
                </c:pt>
                <c:pt idx="2">
                  <c:v>528</c:v>
                </c:pt>
                <c:pt idx="3">
                  <c:v>579</c:v>
                </c:pt>
                <c:pt idx="4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2-4A02-B3EC-8434FC4D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60694328"/>
        <c:axId val="960700560"/>
      </c:barChart>
      <c:catAx>
        <c:axId val="9606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700560"/>
        <c:crosses val="autoZero"/>
        <c:auto val="1"/>
        <c:lblAlgn val="ctr"/>
        <c:lblOffset val="100"/>
        <c:noMultiLvlLbl val="0"/>
      </c:catAx>
      <c:valAx>
        <c:axId val="960700560"/>
        <c:scaling>
          <c:orientation val="minMax"/>
          <c:min val="3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06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0.19805</cdr:x>
      <cdr:y>0.54125</cdr:y>
    </cdr:from>
    <cdr:to>
      <cdr:x>1</cdr:x>
      <cdr:y>0.59449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825384F6-B234-316F-2ED8-62D9CB9D6E15}"/>
            </a:ext>
          </a:extLst>
        </cdr:cNvPr>
        <cdr:cNvSpPr txBox="1"/>
      </cdr:nvSpPr>
      <cdr:spPr>
        <a:xfrm xmlns:a="http://schemas.openxmlformats.org/drawingml/2006/main">
          <a:off x="2414663" y="3711884"/>
          <a:ext cx="9777337" cy="365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  Výroba 78,8                                                              Spotřeba 60,4</a:t>
          </a:r>
        </a:p>
      </cdr:txBody>
    </cdr:sp>
  </cdr:relSizeAnchor>
  <cdr:relSizeAnchor xmlns:cdr="http://schemas.openxmlformats.org/drawingml/2006/chartDrawing">
    <cdr:from>
      <cdr:x>0.23457</cdr:x>
      <cdr:y>0.14468</cdr:y>
    </cdr:from>
    <cdr:to>
      <cdr:x>0.88245</cdr:x>
      <cdr:y>0.21135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0D91BCEB-8F46-936C-47F3-E299E8DC8B0E}"/>
            </a:ext>
          </a:extLst>
        </cdr:cNvPr>
        <cdr:cNvSpPr txBox="1"/>
      </cdr:nvSpPr>
      <cdr:spPr>
        <a:xfrm xmlns:a="http://schemas.openxmlformats.org/drawingml/2006/main">
          <a:off x="2859932" y="992221"/>
          <a:ext cx="7898860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Dovoz 6,7                                                                Vývoz 25,1</a:t>
          </a:r>
        </a:p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0.00851</cdr:x>
      <cdr:y>0.80456</cdr:y>
    </cdr:from>
    <cdr:to>
      <cdr:x>1</cdr:x>
      <cdr:y>1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D7F57557-E3E9-0461-A686-F9221A713C30}"/>
            </a:ext>
          </a:extLst>
        </cdr:cNvPr>
        <cdr:cNvSpPr txBox="1"/>
      </cdr:nvSpPr>
      <cdr:spPr>
        <a:xfrm xmlns:a="http://schemas.openxmlformats.org/drawingml/2006/main">
          <a:off x="103761" y="5517677"/>
          <a:ext cx="12088239" cy="1340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Při přechodu na plnou elektromobilitu budeme potřebovat navíc 41,7 </a:t>
          </a:r>
          <a:r>
            <a:rPr lang="cs-CZ" sz="2000" b="1" dirty="0" err="1">
              <a:solidFill>
                <a:srgbClr val="FF0000"/>
              </a:solidFill>
            </a:rPr>
            <a:t>TWh</a:t>
          </a:r>
          <a:r>
            <a:rPr lang="cs-CZ" sz="2000" b="1" dirty="0">
              <a:solidFill>
                <a:srgbClr val="FF0000"/>
              </a:solidFill>
            </a:rPr>
            <a:t> (cca 53 % stávající výrobní kapacity)</a:t>
          </a:r>
        </a:p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Při přechodu na syntetická paliva budeme potřebovat navíc 277,7 </a:t>
          </a:r>
          <a:r>
            <a:rPr lang="cs-CZ" sz="2000" b="1" dirty="0" err="1">
              <a:solidFill>
                <a:srgbClr val="FF0000"/>
              </a:solidFill>
            </a:rPr>
            <a:t>TWh</a:t>
          </a:r>
          <a:r>
            <a:rPr lang="cs-CZ" sz="2000" b="1" dirty="0">
              <a:solidFill>
                <a:srgbClr val="FF0000"/>
              </a:solidFill>
            </a:rPr>
            <a:t> (cca 3,5 x stávající výrobní kapacity)</a:t>
          </a:r>
        </a:p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Temelín má tč. kapacitu cca 16 </a:t>
          </a:r>
          <a:r>
            <a:rPr lang="cs-CZ" sz="2000" b="1" dirty="0" err="1">
              <a:solidFill>
                <a:srgbClr val="FF0000"/>
              </a:solidFill>
            </a:rPr>
            <a:t>TWh</a:t>
          </a:r>
          <a:r>
            <a:rPr lang="cs-CZ" sz="2000" b="1" dirty="0">
              <a:solidFill>
                <a:srgbClr val="FF0000"/>
              </a:solidFill>
            </a:rPr>
            <a:t>, tzn. že  na </a:t>
          </a:r>
          <a:r>
            <a:rPr lang="cs-CZ" sz="2000" b="1" dirty="0" err="1">
              <a:solidFill>
                <a:srgbClr val="FF0000"/>
              </a:solidFill>
            </a:rPr>
            <a:t>elmobilitu</a:t>
          </a:r>
          <a:r>
            <a:rPr lang="cs-CZ" sz="2000" b="1" dirty="0">
              <a:solidFill>
                <a:srgbClr val="FF0000"/>
              </a:solidFill>
            </a:rPr>
            <a:t> 2,6 a na </a:t>
          </a:r>
          <a:r>
            <a:rPr lang="cs-CZ" sz="2000" b="1" dirty="0" err="1">
              <a:solidFill>
                <a:srgbClr val="FF0000"/>
              </a:solidFill>
            </a:rPr>
            <a:t>synt</a:t>
          </a:r>
          <a:r>
            <a:rPr lang="cs-CZ" sz="2000" b="1" dirty="0">
              <a:solidFill>
                <a:srgbClr val="FF0000"/>
              </a:solidFill>
            </a:rPr>
            <a:t>. paliva 17,4 Temelínů navíc !</a:t>
          </a:r>
        </a:p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(to vše za předpokladu, že neporoste počet obyvatel ani vozidel, ani potřeba transportu)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0.15897</cdr:x>
      <cdr:y>0.10882</cdr:y>
    </cdr:from>
    <cdr:to>
      <cdr:x>0.79064</cdr:x>
      <cdr:y>0.17536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7011EEE-CEEA-6ADD-D4A2-6304CB82500D}"/>
            </a:ext>
          </a:extLst>
        </cdr:cNvPr>
        <cdr:cNvSpPr txBox="1"/>
      </cdr:nvSpPr>
      <cdr:spPr>
        <a:xfrm xmlns:a="http://schemas.openxmlformats.org/drawingml/2006/main">
          <a:off x="1938130" y="746293"/>
          <a:ext cx="7701321" cy="456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1 807                                     2</a:t>
          </a:r>
          <a:r>
            <a:rPr lang="cs-CZ" sz="2400" b="1" baseline="0" dirty="0"/>
            <a:t> 478                                 3 148</a:t>
          </a:r>
          <a:endParaRPr lang="cs-CZ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0.05633</cdr:x>
      <cdr:y>0.48683</cdr:y>
    </cdr:from>
    <cdr:to>
      <cdr:x>1</cdr:x>
      <cdr:y>0.48683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C8097350-7536-8B84-3A4A-89E15D861C4F}"/>
            </a:ext>
          </a:extLst>
        </cdr:cNvPr>
        <cdr:cNvCxnSpPr/>
      </cdr:nvCxnSpPr>
      <cdr:spPr>
        <a:xfrm xmlns:a="http://schemas.openxmlformats.org/drawingml/2006/main">
          <a:off x="678427" y="3272247"/>
          <a:ext cx="11364416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00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0.07185</cdr:x>
      <cdr:y>0.43198</cdr:y>
    </cdr:from>
    <cdr:to>
      <cdr:x>0.14778</cdr:x>
      <cdr:y>0.56802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353F987A-E876-A523-F246-EADB98810DBE}"/>
            </a:ext>
          </a:extLst>
        </cdr:cNvPr>
        <cdr:cNvSpPr txBox="1"/>
      </cdr:nvSpPr>
      <cdr:spPr>
        <a:xfrm xmlns:a="http://schemas.openxmlformats.org/drawingml/2006/main">
          <a:off x="865238" y="29035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rgbClr val="00FF00"/>
              </a:solidFill>
            </a:rPr>
            <a:t>ČNB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25.04.2023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25.04.2023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128440"/>
            <a:ext cx="4662616" cy="3428999"/>
          </a:xfrm>
        </p:spPr>
        <p:txBody>
          <a:bodyPr anchor="b">
            <a:normAutofit/>
          </a:bodyPr>
          <a:lstStyle/>
          <a:p>
            <a:pPr algn="l"/>
            <a: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 ČR a</a:t>
            </a:r>
            <a:b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zajímavosti</a:t>
            </a:r>
            <a:b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cs-CZ" sz="4400" b="1" dirty="0">
              <a:solidFill>
                <a:srgbClr val="212B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4361" y="3790746"/>
            <a:ext cx="4087305" cy="2016665"/>
          </a:xfrm>
        </p:spPr>
        <p:txBody>
          <a:bodyPr anchor="t">
            <a:no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</a:t>
            </a:r>
          </a:p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Viceprezident </a:t>
            </a:r>
            <a:r>
              <a:rPr lang="cs-CZ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</a:t>
            </a:r>
            <a:endParaRPr lang="cs-CZ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2023 - 04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0" y="-10192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190570-CE3A-4CA7-AC94-A2833C6574E5}"/>
              </a:ext>
            </a:extLst>
          </p:cNvPr>
          <p:cNvSpPr txBox="1"/>
          <p:nvPr/>
        </p:nvSpPr>
        <p:spPr>
          <a:xfrm>
            <a:off x="7572183" y="6274025"/>
            <a:ext cx="11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02DD6E0-3E29-492A-99C9-83A4349F2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9635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73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22D9CC5-B3C0-4A36-AB60-708E84D2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11816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7C199C0-2F80-4624-A644-B4FF9E61B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872710"/>
              </p:ext>
            </p:extLst>
          </p:nvPr>
        </p:nvGraphicFramePr>
        <p:xfrm>
          <a:off x="0" y="3428999"/>
          <a:ext cx="1219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856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12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2BF4BD1-083E-4A72-9F10-21C1F13C32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2053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13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6C81E8F-6798-4F81-A81D-42982E38145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87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14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D1EE0EE-8651-4896-B45C-0249BBEF0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6526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2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F2AACAA-50E8-4FC6-9F81-BE5108A04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122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32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5954DE28-1AAC-45AB-919A-530B23D481B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60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A2C8169-244A-4BCD-9D61-C205596719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803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11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18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A17C9ABA-CDD6-4B6D-96FE-AF61324CA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18734"/>
              </p:ext>
            </p:extLst>
          </p:nvPr>
        </p:nvGraphicFramePr>
        <p:xfrm>
          <a:off x="0" y="0"/>
          <a:ext cx="12192000" cy="458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CAABC81-C726-CCC8-315C-346C82624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8487"/>
              </p:ext>
            </p:extLst>
          </p:nvPr>
        </p:nvGraphicFramePr>
        <p:xfrm>
          <a:off x="0" y="4581832"/>
          <a:ext cx="12192003" cy="1940625"/>
        </p:xfrm>
        <a:graphic>
          <a:graphicData uri="http://schemas.openxmlformats.org/drawingml/2006/table">
            <a:tbl>
              <a:tblPr/>
              <a:tblGrid>
                <a:gridCol w="1366477">
                  <a:extLst>
                    <a:ext uri="{9D8B030D-6E8A-4147-A177-3AD203B41FA5}">
                      <a16:colId xmlns:a16="http://schemas.microsoft.com/office/drawing/2014/main" val="2596531913"/>
                    </a:ext>
                  </a:extLst>
                </a:gridCol>
                <a:gridCol w="1518306">
                  <a:extLst>
                    <a:ext uri="{9D8B030D-6E8A-4147-A177-3AD203B41FA5}">
                      <a16:colId xmlns:a16="http://schemas.microsoft.com/office/drawing/2014/main" val="1919985245"/>
                    </a:ext>
                  </a:extLst>
                </a:gridCol>
                <a:gridCol w="1214646">
                  <a:extLst>
                    <a:ext uri="{9D8B030D-6E8A-4147-A177-3AD203B41FA5}">
                      <a16:colId xmlns:a16="http://schemas.microsoft.com/office/drawing/2014/main" val="635473560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785021946"/>
                    </a:ext>
                  </a:extLst>
                </a:gridCol>
                <a:gridCol w="1343456">
                  <a:extLst>
                    <a:ext uri="{9D8B030D-6E8A-4147-A177-3AD203B41FA5}">
                      <a16:colId xmlns:a16="http://schemas.microsoft.com/office/drawing/2014/main" val="3723102928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4219629820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3352773721"/>
                    </a:ext>
                  </a:extLst>
                </a:gridCol>
                <a:gridCol w="982493">
                  <a:extLst>
                    <a:ext uri="{9D8B030D-6E8A-4147-A177-3AD203B41FA5}">
                      <a16:colId xmlns:a16="http://schemas.microsoft.com/office/drawing/2014/main" val="1247676272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696967137"/>
                    </a:ext>
                  </a:extLst>
                </a:gridCol>
                <a:gridCol w="1102471">
                  <a:extLst>
                    <a:ext uri="{9D8B030D-6E8A-4147-A177-3AD203B41FA5}">
                      <a16:colId xmlns:a16="http://schemas.microsoft.com/office/drawing/2014/main" val="93949807"/>
                    </a:ext>
                  </a:extLst>
                </a:gridCol>
              </a:tblGrid>
              <a:tr h="43848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x 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03500"/>
                  </a:ext>
                </a:extLst>
              </a:tr>
              <a:tr h="6251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mld.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Kč/kg.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mld.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Kč/kg.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∆ % kg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∆ %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∆ % Kč/kg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169936"/>
                  </a:ext>
                </a:extLst>
              </a:tr>
              <a:tr h="43848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Ropa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3 431 139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4 168 771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618399"/>
                  </a:ext>
                </a:extLst>
              </a:tr>
              <a:tr h="4384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Zemní plyn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6 348 727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5 243 406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8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08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19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FE03348-604A-CA11-5FAB-DAA07FB61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89410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D9168EC-9580-4B8A-BEF0-54E4AA07A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103003"/>
              </p:ext>
            </p:extLst>
          </p:nvPr>
        </p:nvGraphicFramePr>
        <p:xfrm>
          <a:off x="0" y="3428999"/>
          <a:ext cx="1219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895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00E75E7-BA48-4A26-A189-A2FB9482D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9421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360E917E-90EE-FC0A-A0B0-082326B51846}"/>
              </a:ext>
            </a:extLst>
          </p:cNvPr>
          <p:cNvSpPr txBox="1"/>
          <p:nvPr/>
        </p:nvSpPr>
        <p:spPr>
          <a:xfrm>
            <a:off x="9902758" y="428017"/>
            <a:ext cx="23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Bil. nejhorší od r. 2010</a:t>
            </a:r>
          </a:p>
        </p:txBody>
      </p:sp>
    </p:spTree>
    <p:extLst>
      <p:ext uri="{BB962C8B-B14F-4D97-AF65-F5344CB8AC3E}">
        <p14:creationId xmlns:p14="http://schemas.microsoft.com/office/powerpoint/2010/main" val="91914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20</a:t>
            </a:fld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1861478-4F35-DABF-9549-7205C2B81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49176"/>
              </p:ext>
            </p:extLst>
          </p:nvPr>
        </p:nvGraphicFramePr>
        <p:xfrm>
          <a:off x="0" y="0"/>
          <a:ext cx="12192000" cy="3428997"/>
        </p:xfrm>
        <a:graphic>
          <a:graphicData uri="http://schemas.openxmlformats.org/drawingml/2006/table">
            <a:tbl>
              <a:tblPr/>
              <a:tblGrid>
                <a:gridCol w="506827">
                  <a:extLst>
                    <a:ext uri="{9D8B030D-6E8A-4147-A177-3AD203B41FA5}">
                      <a16:colId xmlns:a16="http://schemas.microsoft.com/office/drawing/2014/main" val="467680118"/>
                    </a:ext>
                  </a:extLst>
                </a:gridCol>
                <a:gridCol w="5310313">
                  <a:extLst>
                    <a:ext uri="{9D8B030D-6E8A-4147-A177-3AD203B41FA5}">
                      <a16:colId xmlns:a16="http://schemas.microsoft.com/office/drawing/2014/main" val="3864527825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3846355420"/>
                    </a:ext>
                  </a:extLst>
                </a:gridCol>
                <a:gridCol w="1945532">
                  <a:extLst>
                    <a:ext uri="{9D8B030D-6E8A-4147-A177-3AD203B41FA5}">
                      <a16:colId xmlns:a16="http://schemas.microsoft.com/office/drawing/2014/main" val="16996070"/>
                    </a:ext>
                  </a:extLst>
                </a:gridCol>
                <a:gridCol w="1754221">
                  <a:extLst>
                    <a:ext uri="{9D8B030D-6E8A-4147-A177-3AD203B41FA5}">
                      <a16:colId xmlns:a16="http://schemas.microsoft.com/office/drawing/2014/main" val="2520991747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Vývoz 2022 TOP 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Netto (kg)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CZK(tis.)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Kč/kg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619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20 544 166 872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1 847 584 509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9904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9 294 361 480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470 837 449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38337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16 870 178 648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399 552 709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25237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1 417 187 555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259 614 003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651973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8 685 633 620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251 430 504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0468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2 655 359 622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230 062 583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9888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1 070 981 643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204 056 478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190,53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39811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Spojené království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913 204 804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201 297 385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220,43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60629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Maďarsko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2 245 353 646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192 006 907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6124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Španělsko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719 216 685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147 450 316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3465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E937DD8-FD66-7A94-D382-29E13E933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57997"/>
              </p:ext>
            </p:extLst>
          </p:nvPr>
        </p:nvGraphicFramePr>
        <p:xfrm>
          <a:off x="0" y="3428996"/>
          <a:ext cx="12192000" cy="3429008"/>
        </p:xfrm>
        <a:graphic>
          <a:graphicData uri="http://schemas.openxmlformats.org/drawingml/2006/table">
            <a:tbl>
              <a:tblPr/>
              <a:tblGrid>
                <a:gridCol w="371610">
                  <a:extLst>
                    <a:ext uri="{9D8B030D-6E8A-4147-A177-3AD203B41FA5}">
                      <a16:colId xmlns:a16="http://schemas.microsoft.com/office/drawing/2014/main" val="2871664862"/>
                    </a:ext>
                  </a:extLst>
                </a:gridCol>
                <a:gridCol w="5445530">
                  <a:extLst>
                    <a:ext uri="{9D8B030D-6E8A-4147-A177-3AD203B41FA5}">
                      <a16:colId xmlns:a16="http://schemas.microsoft.com/office/drawing/2014/main" val="3236270600"/>
                    </a:ext>
                  </a:extLst>
                </a:gridCol>
                <a:gridCol w="2684834">
                  <a:extLst>
                    <a:ext uri="{9D8B030D-6E8A-4147-A177-3AD203B41FA5}">
                      <a16:colId xmlns:a16="http://schemas.microsoft.com/office/drawing/2014/main" val="2172373170"/>
                    </a:ext>
                  </a:extLst>
                </a:gridCol>
                <a:gridCol w="1955260">
                  <a:extLst>
                    <a:ext uri="{9D8B030D-6E8A-4147-A177-3AD203B41FA5}">
                      <a16:colId xmlns:a16="http://schemas.microsoft.com/office/drawing/2014/main" val="986610709"/>
                    </a:ext>
                  </a:extLst>
                </a:gridCol>
                <a:gridCol w="1734766">
                  <a:extLst>
                    <a:ext uri="{9D8B030D-6E8A-4147-A177-3AD203B41FA5}">
                      <a16:colId xmlns:a16="http://schemas.microsoft.com/office/drawing/2014/main" val="1513785863"/>
                    </a:ext>
                  </a:extLst>
                </a:gridCol>
              </a:tblGrid>
              <a:tr h="3117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Dovoz 2022 TOP 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Netto (kg)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CZK(tis.)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Kč/kg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13467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Německo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15 242 599 593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1 090 067 090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77675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Čína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2 120 091 445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1 041 178 372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491,10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4969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14 215 346 038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440 414 535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57416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Ruská federace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10 436 204 012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266 149 492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181864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Slovensko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7 291 061 146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230 034 673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83741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Itálie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2 203 373 096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210 603 473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78629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Nizozemsko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1 396 297 050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151 857 181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95753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1 244 881 200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150 398 372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120,81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6439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Rakousko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3 242 734 761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147 600 599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44696"/>
                  </a:ext>
                </a:extLst>
              </a:tr>
              <a:tr h="311728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Spojené státy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1 346 308 589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143 937 401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09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4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21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E2E6410-F48D-440B-80A6-A39FBFB8D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529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345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22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260CA1F-5577-49E8-88CA-E3725E6C1DA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702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23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A41F054-8C46-4C92-82FB-52EAF54D2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8073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29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24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ABC4CEFA-F476-4E74-98B8-06E8726229F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06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25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AAF4592-6925-4347-A5DC-1DCB711A1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0702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58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804C0344-7AE8-407D-8E88-7CC545ACA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8473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50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C54653B-5CD6-44FC-A0E5-3FC8AB93E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228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07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28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DE8ECD-18E7-4FDD-A306-C8B14DD126D2}"/>
              </a:ext>
            </a:extLst>
          </p:cNvPr>
          <p:cNvSpPr txBox="1"/>
          <p:nvPr/>
        </p:nvSpPr>
        <p:spPr>
          <a:xfrm>
            <a:off x="4837472" y="-646331"/>
            <a:ext cx="1898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∆  K/Z = + 566,7 %</a:t>
            </a:r>
          </a:p>
          <a:p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69843AA2-3956-4DE2-9191-DCA5B9FB3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832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67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FD0B719-5CBA-439D-9F8B-36BB44140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5770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472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740417DE-A221-6798-4A34-A902DBA92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2511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441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DDAA718-82E4-D56B-2C4A-1F8018D45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10944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68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4C8FC7F-43D6-4AF0-92D2-F0235C5A28C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18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32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BDE27CC-C33A-C8E6-9164-DC76E84EF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1849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B909CB3A-83CD-D67B-EAE4-2A7BBC1093A0}"/>
              </a:ext>
            </a:extLst>
          </p:cNvPr>
          <p:cNvSpPr txBox="1"/>
          <p:nvPr/>
        </p:nvSpPr>
        <p:spPr>
          <a:xfrm>
            <a:off x="2558375" y="2081719"/>
            <a:ext cx="2044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Jádro : 34,5 </a:t>
            </a:r>
            <a:r>
              <a:rPr lang="cs-CZ" b="1" dirty="0" err="1">
                <a:solidFill>
                  <a:schemeClr val="bg1"/>
                </a:solidFill>
              </a:rPr>
              <a:t>TWh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Uhlí :    23,7 </a:t>
            </a:r>
            <a:r>
              <a:rPr lang="cs-CZ" b="1" dirty="0" err="1">
                <a:solidFill>
                  <a:schemeClr val="bg1"/>
                </a:solidFill>
              </a:rPr>
              <a:t>TWh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Vodní :   9,3 </a:t>
            </a:r>
            <a:r>
              <a:rPr lang="cs-CZ" b="1" dirty="0" err="1">
                <a:solidFill>
                  <a:schemeClr val="bg1"/>
                </a:solidFill>
              </a:rPr>
              <a:t>TWh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OZE:      11,3 </a:t>
            </a:r>
            <a:r>
              <a:rPr lang="cs-CZ" b="1" dirty="0" err="1">
                <a:solidFill>
                  <a:schemeClr val="bg1"/>
                </a:solidFill>
              </a:rPr>
              <a:t>TWh</a:t>
            </a:r>
            <a:r>
              <a:rPr lang="cs-CZ" b="1" dirty="0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9619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33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133CBE4-C23C-46F4-B1F1-AB79313BA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018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C6870E72-1474-D77D-AC85-04FFB20799A9}"/>
              </a:ext>
            </a:extLst>
          </p:cNvPr>
          <p:cNvSpPr txBox="1"/>
          <p:nvPr/>
        </p:nvSpPr>
        <p:spPr>
          <a:xfrm>
            <a:off x="7227651" y="1857983"/>
            <a:ext cx="427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Jediná země, se kterou měla ČR v roce 2022</a:t>
            </a:r>
          </a:p>
          <a:p>
            <a:r>
              <a:rPr lang="cs-CZ" dirty="0"/>
              <a:t>zápornou bilanci v obchodu s </a:t>
            </a:r>
            <a:r>
              <a:rPr lang="cs-CZ" dirty="0" err="1"/>
              <a:t>elektr</a:t>
            </a:r>
            <a:r>
              <a:rPr lang="cs-CZ" dirty="0"/>
              <a:t>. energií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760A452-3138-9B13-8FD9-55386552BC04}"/>
              </a:ext>
            </a:extLst>
          </p:cNvPr>
          <p:cNvCxnSpPr/>
          <p:nvPr/>
        </p:nvCxnSpPr>
        <p:spPr>
          <a:xfrm>
            <a:off x="9134272" y="2704289"/>
            <a:ext cx="2013626" cy="23735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9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34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E4983564-BCF9-DE30-479E-119F8C924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8715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124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35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7F7310F-2F46-42EC-8B77-112EDEC041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33629"/>
              </p:ext>
            </p:extLst>
          </p:nvPr>
        </p:nvGraphicFramePr>
        <p:xfrm>
          <a:off x="101651" y="818818"/>
          <a:ext cx="3968904" cy="39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880DE9C-8E53-4685-9C24-912FCC7F6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821452"/>
              </p:ext>
            </p:extLst>
          </p:nvPr>
        </p:nvGraphicFramePr>
        <p:xfrm>
          <a:off x="4070555" y="818818"/>
          <a:ext cx="4178710" cy="39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F28933D-DA98-4ECE-A1EC-827E6F76A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90383"/>
              </p:ext>
            </p:extLst>
          </p:nvPr>
        </p:nvGraphicFramePr>
        <p:xfrm>
          <a:off x="8249265" y="818818"/>
          <a:ext cx="3942735" cy="39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EC79AB8-7E70-A2A6-FC97-1A05C6B00019}"/>
              </a:ext>
            </a:extLst>
          </p:cNvPr>
          <p:cNvSpPr txBox="1"/>
          <p:nvPr/>
        </p:nvSpPr>
        <p:spPr>
          <a:xfrm>
            <a:off x="3758757" y="0"/>
            <a:ext cx="4674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Konec hnědého uhlí v ČR 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A71520-281F-F01C-2520-34D04B3F5529}"/>
              </a:ext>
            </a:extLst>
          </p:cNvPr>
          <p:cNvSpPr txBox="1"/>
          <p:nvPr/>
        </p:nvSpPr>
        <p:spPr>
          <a:xfrm>
            <a:off x="285136" y="4919008"/>
            <a:ext cx="115009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ČEZ má na následující roky nasmlouvané forwardové kontrakty na 146 – 127 – 113 €/</a:t>
            </a:r>
            <a:r>
              <a:rPr lang="cs-CZ" sz="2000" dirty="0" err="1"/>
              <a:t>MWh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Cena povolenek poroste 98 – 103 – 107 €/t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Z 1 t </a:t>
            </a:r>
            <a:r>
              <a:rPr lang="cs-CZ" sz="2000" dirty="0" err="1"/>
              <a:t>hněd.uhlí</a:t>
            </a:r>
            <a:r>
              <a:rPr lang="cs-CZ" sz="2000" dirty="0"/>
              <a:t> vznikne cca 2,9 t CO</a:t>
            </a:r>
            <a:r>
              <a:rPr lang="cs-CZ" sz="2000" baseline="-25000" dirty="0"/>
              <a:t>2 </a:t>
            </a:r>
            <a:r>
              <a:rPr lang="cs-CZ" sz="2000" dirty="0"/>
              <a:t> a na výrobu 1 </a:t>
            </a:r>
            <a:r>
              <a:rPr lang="cs-CZ" sz="2000" dirty="0" err="1"/>
              <a:t>MWh</a:t>
            </a:r>
            <a:r>
              <a:rPr lang="cs-CZ" sz="2000" dirty="0"/>
              <a:t> </a:t>
            </a:r>
            <a:r>
              <a:rPr lang="cs-CZ" sz="2000" dirty="0" err="1"/>
              <a:t>el.en</a:t>
            </a:r>
            <a:r>
              <a:rPr lang="cs-CZ" sz="2000" dirty="0"/>
              <a:t>. je třeba cca 0,4 t uhlí → </a:t>
            </a:r>
            <a:r>
              <a:rPr lang="cs-CZ" sz="2000" dirty="0" err="1"/>
              <a:t>vznikna</a:t>
            </a:r>
            <a:r>
              <a:rPr lang="cs-CZ" sz="2000" dirty="0"/>
              <a:t> cca 1 t CO</a:t>
            </a:r>
            <a:r>
              <a:rPr lang="cs-CZ" sz="2000" baseline="-25000" dirty="0"/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Marže je rozdíl mezi forwardovou cenou a cenou emisní povolenky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Zisk 18 €/</a:t>
            </a:r>
            <a:r>
              <a:rPr lang="cs-CZ" sz="2000" dirty="0" err="1"/>
              <a:t>MWh</a:t>
            </a:r>
            <a:r>
              <a:rPr lang="cs-CZ" sz="2000" dirty="0"/>
              <a:t> z r. 2024 se promění ve ztrátu 24 €/</a:t>
            </a:r>
            <a:r>
              <a:rPr lang="cs-CZ" sz="2000" dirty="0" err="1"/>
              <a:t>MWh</a:t>
            </a:r>
            <a:r>
              <a:rPr lang="cs-CZ" sz="2000" dirty="0"/>
              <a:t> v r. 2026 (výrobní náklady činí cca 30 €/</a:t>
            </a:r>
            <a:r>
              <a:rPr lang="cs-CZ" sz="2000" dirty="0" err="1"/>
              <a:t>MWh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079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36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E1F6418-C343-59D4-E597-81A820B4DFF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361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37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CEEA67E-8FA4-F631-578B-FE3273D56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476553"/>
              </p:ext>
            </p:extLst>
          </p:nvPr>
        </p:nvGraphicFramePr>
        <p:xfrm>
          <a:off x="0" y="-1"/>
          <a:ext cx="12192000" cy="418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03AC124-6373-EC35-FC0A-8B1C6C35D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34877"/>
              </p:ext>
            </p:extLst>
          </p:nvPr>
        </p:nvGraphicFramePr>
        <p:xfrm>
          <a:off x="29183" y="4184014"/>
          <a:ext cx="12162816" cy="2673983"/>
        </p:xfrm>
        <a:graphic>
          <a:graphicData uri="http://schemas.openxmlformats.org/drawingml/2006/table">
            <a:tbl>
              <a:tblPr/>
              <a:tblGrid>
                <a:gridCol w="1712530">
                  <a:extLst>
                    <a:ext uri="{9D8B030D-6E8A-4147-A177-3AD203B41FA5}">
                      <a16:colId xmlns:a16="http://schemas.microsoft.com/office/drawing/2014/main" val="3784475906"/>
                    </a:ext>
                  </a:extLst>
                </a:gridCol>
                <a:gridCol w="1411389">
                  <a:extLst>
                    <a:ext uri="{9D8B030D-6E8A-4147-A177-3AD203B41FA5}">
                      <a16:colId xmlns:a16="http://schemas.microsoft.com/office/drawing/2014/main" val="4248401622"/>
                    </a:ext>
                  </a:extLst>
                </a:gridCol>
                <a:gridCol w="1141123">
                  <a:extLst>
                    <a:ext uri="{9D8B030D-6E8A-4147-A177-3AD203B41FA5}">
                      <a16:colId xmlns:a16="http://schemas.microsoft.com/office/drawing/2014/main" val="1988953545"/>
                    </a:ext>
                  </a:extLst>
                </a:gridCol>
                <a:gridCol w="1291271">
                  <a:extLst>
                    <a:ext uri="{9D8B030D-6E8A-4147-A177-3AD203B41FA5}">
                      <a16:colId xmlns:a16="http://schemas.microsoft.com/office/drawing/2014/main" val="3062494175"/>
                    </a:ext>
                  </a:extLst>
                </a:gridCol>
                <a:gridCol w="1111094">
                  <a:extLst>
                    <a:ext uri="{9D8B030D-6E8A-4147-A177-3AD203B41FA5}">
                      <a16:colId xmlns:a16="http://schemas.microsoft.com/office/drawing/2014/main" val="1580156847"/>
                    </a:ext>
                  </a:extLst>
                </a:gridCol>
                <a:gridCol w="1291271">
                  <a:extLst>
                    <a:ext uri="{9D8B030D-6E8A-4147-A177-3AD203B41FA5}">
                      <a16:colId xmlns:a16="http://schemas.microsoft.com/office/drawing/2014/main" val="396783353"/>
                    </a:ext>
                  </a:extLst>
                </a:gridCol>
                <a:gridCol w="1201182">
                  <a:extLst>
                    <a:ext uri="{9D8B030D-6E8A-4147-A177-3AD203B41FA5}">
                      <a16:colId xmlns:a16="http://schemas.microsoft.com/office/drawing/2014/main" val="400467255"/>
                    </a:ext>
                  </a:extLst>
                </a:gridCol>
                <a:gridCol w="1561537">
                  <a:extLst>
                    <a:ext uri="{9D8B030D-6E8A-4147-A177-3AD203B41FA5}">
                      <a16:colId xmlns:a16="http://schemas.microsoft.com/office/drawing/2014/main" val="65401962"/>
                    </a:ext>
                  </a:extLst>
                </a:gridCol>
                <a:gridCol w="1441419">
                  <a:extLst>
                    <a:ext uri="{9D8B030D-6E8A-4147-A177-3AD203B41FA5}">
                      <a16:colId xmlns:a16="http://schemas.microsoft.com/office/drawing/2014/main" val="586258780"/>
                    </a:ext>
                  </a:extLst>
                </a:gridCol>
              </a:tblGrid>
              <a:tr h="2957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odh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956914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mld.€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30805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mld.€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436363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mld.€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513016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Kč/€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4812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Kurz Y/Y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667455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Vývoz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mld.Kč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-247,4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59719"/>
                  </a:ext>
                </a:extLst>
              </a:tr>
              <a:tr h="2957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Dovoz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 mld.Kč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917005"/>
                  </a:ext>
                </a:extLst>
              </a:tr>
              <a:tr h="30806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Bilance (=HDP)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∆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mld.Kč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0793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B4FDAD0-8C42-465C-E6CE-CFF803288B8F}"/>
              </a:ext>
            </a:extLst>
          </p:cNvPr>
          <p:cNvSpPr txBox="1"/>
          <p:nvPr/>
        </p:nvSpPr>
        <p:spPr>
          <a:xfrm>
            <a:off x="447473" y="2344366"/>
            <a:ext cx="1011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Y/Y (∆ %)                        +0,1                           +3,0                          -3,0                              -4,2                            -5,3</a:t>
            </a:r>
          </a:p>
        </p:txBody>
      </p:sp>
    </p:spTree>
    <p:extLst>
      <p:ext uri="{BB962C8B-B14F-4D97-AF65-F5344CB8AC3E}">
        <p14:creationId xmlns:p14="http://schemas.microsoft.com/office/powerpoint/2010/main" val="925652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38</a:t>
            </a:fld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553B734-1727-9481-8334-7BA9EBD3D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7083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0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39</a:t>
            </a:fld>
            <a:endParaRPr lang="cs-CZ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9F04957-569C-4BCC-BD2D-3D54219C53F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904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859721FD-6835-43BE-829D-D99BC31BC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8971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274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40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E255DED-BC60-404A-AE47-F5E820D13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006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300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41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02A2704-B4AE-4051-BF0F-B9CECE3AA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58389"/>
              </p:ext>
            </p:extLst>
          </p:nvPr>
        </p:nvGraphicFramePr>
        <p:xfrm>
          <a:off x="-1" y="-1"/>
          <a:ext cx="12192001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130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42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FC0A834-6B1F-41FF-9758-1C12022FF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8245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09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43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8FE729D4-57EF-4EF1-AF7A-B4F2979C5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717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FDEBA65-2E91-F2DF-E0A7-667005BCA52E}"/>
              </a:ext>
            </a:extLst>
          </p:cNvPr>
          <p:cNvSpPr txBox="1"/>
          <p:nvPr/>
        </p:nvSpPr>
        <p:spPr>
          <a:xfrm>
            <a:off x="2140526" y="599769"/>
            <a:ext cx="7910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19.04.23 odhlasovali poslanci EU ukončení vydávání bezplatných emisních </a:t>
            </a:r>
          </a:p>
          <a:p>
            <a:r>
              <a:rPr lang="cs-CZ" b="1" dirty="0">
                <a:solidFill>
                  <a:srgbClr val="FF0000"/>
                </a:solidFill>
              </a:rPr>
              <a:t>povolenek v průmyslu do r. 2034 a zavedení uhlíkového cla na hranicích.</a:t>
            </a:r>
          </a:p>
          <a:p>
            <a:r>
              <a:rPr lang="cs-CZ" b="1" dirty="0">
                <a:solidFill>
                  <a:srgbClr val="FF0000"/>
                </a:solidFill>
              </a:rPr>
              <a:t>Ve jménu zelené politiky se tak významně zdraží energie a následně vše navazující</a:t>
            </a:r>
          </a:p>
        </p:txBody>
      </p:sp>
    </p:spTree>
    <p:extLst>
      <p:ext uri="{BB962C8B-B14F-4D97-AF65-F5344CB8AC3E}">
        <p14:creationId xmlns:p14="http://schemas.microsoft.com/office/powerpoint/2010/main" val="607648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44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CF1825A-A1FD-959E-8529-4F433AF44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739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3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45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DD138AE-2A09-458B-AEA4-AD11FF7F1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8923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79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46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E36BF9-E3ED-7902-C8FF-DCAC4732FC73}"/>
              </a:ext>
            </a:extLst>
          </p:cNvPr>
          <p:cNvSpPr txBox="1"/>
          <p:nvPr/>
        </p:nvSpPr>
        <p:spPr>
          <a:xfrm>
            <a:off x="2024458" y="836475"/>
            <a:ext cx="612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2023/03: 3,9 %, 273 tis. nezaměstnaných, 284 tis. volných míst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7AB102E-0908-4EDE-91CE-85F935BB9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32575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3852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47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6845C3-289B-D826-CDC3-70E8D7B54B6C}"/>
              </a:ext>
            </a:extLst>
          </p:cNvPr>
          <p:cNvSpPr txBox="1"/>
          <p:nvPr/>
        </p:nvSpPr>
        <p:spPr>
          <a:xfrm>
            <a:off x="3871453" y="757084"/>
            <a:ext cx="49775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 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danek@atas.cz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4652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4493295-6506-4B21-8C56-C1D32B223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9367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13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F250C6E-C97F-80D1-494F-4C8E11E90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6612"/>
              </p:ext>
            </p:extLst>
          </p:nvPr>
        </p:nvGraphicFramePr>
        <p:xfrm>
          <a:off x="0" y="-1"/>
          <a:ext cx="6096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A7F4D5C-5D09-43AB-B001-1A7845EEE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69090"/>
              </p:ext>
            </p:extLst>
          </p:nvPr>
        </p:nvGraphicFramePr>
        <p:xfrm>
          <a:off x="6095999" y="0"/>
          <a:ext cx="6095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2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A87382B-5C9F-43A2-0828-97B9E9FB768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796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EA35E15-5C75-49A0-9062-14931C084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141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49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20BD022-D312-4524-800D-5824526314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97616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7935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68926</TotalTime>
  <Words>1299</Words>
  <Application>Microsoft Office PowerPoint</Application>
  <PresentationFormat>Širokoúhlá obrazovka</PresentationFormat>
  <Paragraphs>362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Motiv Office</vt:lpstr>
      <vt:lpstr>ZO ČR a zajímavosti 2022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Daněk Otto</cp:lastModifiedBy>
  <cp:revision>155</cp:revision>
  <cp:lastPrinted>2023-04-20T14:56:57Z</cp:lastPrinted>
  <dcterms:created xsi:type="dcterms:W3CDTF">2021-01-13T10:03:13Z</dcterms:created>
  <dcterms:modified xsi:type="dcterms:W3CDTF">2023-04-25T08:24:42Z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2021-07-14T06:06:14Z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7ebb09fe-0cdc-44d4-b7c6-6ab271a80c33</vt:lpwstr>
  </property>
  <property fmtid="{D5CDD505-2E9C-101B-9397-08002B2CF9AE}" pid="8" name="MSIP_Label_2a6524ed-fb1a-49fd-bafe-15c5e5ffd047_ContentBits">
    <vt:lpwstr>0</vt:lpwstr>
  </property>
</Properties>
</file>