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image9.bin" ContentType="image/jpeg"/>
  <Override PartName="/ppt/media/image10.bin" ContentType="image/x-emf"/>
  <Override PartName="/ppt/media/image11.bin" ContentType="image/jpeg"/>
  <Override PartName="/ppt/media/image12.bin" ContentType="image/jpeg"/>
  <Override PartName="/ppt/media/image13.bin" ContentType="image/jpeg"/>
  <Override PartName="/ppt/media/image14.bin" ContentType="image/png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536" r:id="rId2"/>
    <p:sldId id="701" r:id="rId3"/>
    <p:sldId id="693" r:id="rId4"/>
    <p:sldId id="708" r:id="rId5"/>
    <p:sldId id="707" r:id="rId6"/>
    <p:sldId id="692" r:id="rId7"/>
    <p:sldId id="702" r:id="rId8"/>
    <p:sldId id="703" r:id="rId9"/>
    <p:sldId id="705" r:id="rId10"/>
    <p:sldId id="691" r:id="rId11"/>
    <p:sldId id="687" r:id="rId12"/>
  </p:sldIdLst>
  <p:sldSz cx="9906000" cy="6858000" type="A4"/>
  <p:notesSz cx="6735763" cy="98663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409" userDrawn="1">
          <p15:clr>
            <a:srgbClr val="A4A3A4"/>
          </p15:clr>
        </p15:guide>
        <p15:guide id="4" orient="horz" pos="1956" userDrawn="1">
          <p15:clr>
            <a:srgbClr val="A4A3A4"/>
          </p15:clr>
        </p15:guide>
        <p15:guide id="10" pos="285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2" orient="horz" pos="3725" userDrawn="1">
          <p15:clr>
            <a:srgbClr val="A4A3A4"/>
          </p15:clr>
        </p15:guide>
        <p15:guide id="13" orient="horz" pos="845" userDrawn="1">
          <p15:clr>
            <a:srgbClr val="A4A3A4"/>
          </p15:clr>
        </p15:guide>
        <p15:guide id="14" pos="59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bl Gerald" initials="KeG" lastIdx="2" clrIdx="0"/>
  <p:cmAuthor id="1" name="Sabrina Plesnik" initials="S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33"/>
    <a:srgbClr val="58585A"/>
    <a:srgbClr val="319B42"/>
    <a:srgbClr val="58595B"/>
    <a:srgbClr val="B0B1B3"/>
    <a:srgbClr val="135435"/>
    <a:srgbClr val="85BC55"/>
    <a:srgbClr val="DDDDDE"/>
    <a:srgbClr val="FFFFFF"/>
    <a:srgbClr val="012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346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936" y="96"/>
      </p:cViewPr>
      <p:guideLst>
        <p:guide orient="horz" pos="2409"/>
        <p:guide orient="horz" pos="1956"/>
        <p:guide pos="285"/>
        <p:guide orient="horz" pos="550"/>
        <p:guide orient="horz" pos="3725"/>
        <p:guide orient="horz" pos="845"/>
        <p:guide pos="5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948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EA91C-F06F-4537-B232-C4C1BCB43FB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F39E53-B510-4497-BFDD-DE05B62BACB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90488" indent="0">
            <a:buFont typeface="Wingdings" panose="05000000000000000000" pitchFamily="2" charset="2"/>
            <a:buChar char="§"/>
          </a:pPr>
          <a:r>
            <a:rPr lang="cs-CZ" sz="1200" dirty="0">
              <a:solidFill>
                <a:schemeClr val="tx1"/>
              </a:solidFill>
            </a:rPr>
            <a:t>velké nadnárodní i tuzemské skupiny</a:t>
          </a:r>
        </a:p>
      </dgm:t>
    </dgm:pt>
    <dgm:pt modelId="{64C2DDB6-ED60-466D-8CC3-37489395AA49}" type="parTrans" cxnId="{2790F3B6-DD04-4AE5-9C9E-255B2EDC160D}">
      <dgm:prSet/>
      <dgm:spPr/>
      <dgm:t>
        <a:bodyPr/>
        <a:lstStyle/>
        <a:p>
          <a:endParaRPr lang="cs-CZ"/>
        </a:p>
      </dgm:t>
    </dgm:pt>
    <dgm:pt modelId="{9325DEE2-9CFA-41B0-B6EE-171B5A720DF4}" type="sibTrans" cxnId="{2790F3B6-DD04-4AE5-9C9E-255B2EDC160D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cs-CZ"/>
        </a:p>
      </dgm:t>
    </dgm:pt>
    <dgm:pt modelId="{50F904A0-2303-431A-80EC-AE1A73C005D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90488" indent="0">
            <a:buFont typeface="Wingdings" panose="05000000000000000000" pitchFamily="2" charset="2"/>
            <a:buChar char="§"/>
          </a:pPr>
          <a:r>
            <a:rPr lang="cs-CZ" sz="1200" dirty="0">
              <a:solidFill>
                <a:schemeClr val="tx1"/>
              </a:solidFill>
            </a:rPr>
            <a:t>s konsolidovanými výnosy nejméně 750 milionů EUR</a:t>
          </a:r>
        </a:p>
      </dgm:t>
    </dgm:pt>
    <dgm:pt modelId="{212CFC65-2903-4850-9DEF-A76DF42F6C5B}" type="parTrans" cxnId="{BAFBBE5A-D1C2-4203-B466-25CDF5BFC2DB}">
      <dgm:prSet/>
      <dgm:spPr/>
      <dgm:t>
        <a:bodyPr/>
        <a:lstStyle/>
        <a:p>
          <a:endParaRPr lang="cs-CZ"/>
        </a:p>
      </dgm:t>
    </dgm:pt>
    <dgm:pt modelId="{E0D0EBD6-E2D5-44E4-85F1-2E97EC816BB5}" type="sibTrans" cxnId="{BAFBBE5A-D1C2-4203-B466-25CDF5BFC2DB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cs-CZ"/>
        </a:p>
      </dgm:t>
    </dgm:pt>
    <dgm:pt modelId="{2A931A5E-A1FB-46E8-A2BE-017058A2945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90488" indent="0">
            <a:buFont typeface="Wingdings" panose="05000000000000000000" pitchFamily="2" charset="2"/>
            <a:buChar char="§"/>
          </a:pPr>
          <a:r>
            <a:rPr lang="cs-CZ" sz="1200" dirty="0">
              <a:solidFill>
                <a:schemeClr val="tx1"/>
              </a:solidFill>
            </a:rPr>
            <a:t>ve dvou ze čtyř předchozích účetních obdobích</a:t>
          </a:r>
        </a:p>
      </dgm:t>
    </dgm:pt>
    <dgm:pt modelId="{16D396EE-3F8C-49FF-A0E8-62A4D60D47B3}" type="parTrans" cxnId="{4A0B018A-F2EC-4EBE-A043-6D755C30E33F}">
      <dgm:prSet/>
      <dgm:spPr/>
      <dgm:t>
        <a:bodyPr/>
        <a:lstStyle/>
        <a:p>
          <a:endParaRPr lang="cs-CZ"/>
        </a:p>
      </dgm:t>
    </dgm:pt>
    <dgm:pt modelId="{FC16020E-AA4A-4DEB-AAA2-7820015E2E6B}" type="sibTrans" cxnId="{4A0B018A-F2EC-4EBE-A043-6D755C30E33F}">
      <dgm:prSet/>
      <dgm:spPr/>
      <dgm:t>
        <a:bodyPr/>
        <a:lstStyle/>
        <a:p>
          <a:endParaRPr lang="cs-CZ"/>
        </a:p>
      </dgm:t>
    </dgm:pt>
    <dgm:pt modelId="{43BE5CCF-7DA3-473C-89AC-9A7DFE95B312}" type="pres">
      <dgm:prSet presAssocID="{992EA91C-F06F-4537-B232-C4C1BCB43FBC}" presName="outerComposite" presStyleCnt="0">
        <dgm:presLayoutVars>
          <dgm:chMax val="5"/>
          <dgm:dir/>
          <dgm:resizeHandles val="exact"/>
        </dgm:presLayoutVars>
      </dgm:prSet>
      <dgm:spPr/>
    </dgm:pt>
    <dgm:pt modelId="{95E9A523-50D0-424E-BF2D-801E450C59D2}" type="pres">
      <dgm:prSet presAssocID="{992EA91C-F06F-4537-B232-C4C1BCB43FBC}" presName="dummyMaxCanvas" presStyleCnt="0">
        <dgm:presLayoutVars/>
      </dgm:prSet>
      <dgm:spPr/>
    </dgm:pt>
    <dgm:pt modelId="{E49F8E65-FC6C-4D05-83AE-DD8D9A7B9A9C}" type="pres">
      <dgm:prSet presAssocID="{992EA91C-F06F-4537-B232-C4C1BCB43FBC}" presName="ThreeNodes_1" presStyleLbl="node1" presStyleIdx="0" presStyleCnt="3" custScaleX="105694" custScaleY="83413" custLinFactNeighborX="2847" custLinFactNeighborY="3880">
        <dgm:presLayoutVars>
          <dgm:bulletEnabled val="1"/>
        </dgm:presLayoutVars>
      </dgm:prSet>
      <dgm:spPr/>
    </dgm:pt>
    <dgm:pt modelId="{78C249D8-99D5-4A8D-BD39-9E7E5D0FC628}" type="pres">
      <dgm:prSet presAssocID="{992EA91C-F06F-4537-B232-C4C1BCB43FBC}" presName="ThreeNodes_2" presStyleLbl="node1" presStyleIdx="1" presStyleCnt="3" custScaleX="105694" custScaleY="83413" custLinFactNeighborX="-6155" custLinFactNeighborY="3880">
        <dgm:presLayoutVars>
          <dgm:bulletEnabled val="1"/>
        </dgm:presLayoutVars>
      </dgm:prSet>
      <dgm:spPr/>
    </dgm:pt>
    <dgm:pt modelId="{A4CFEC47-1691-46EE-83C1-6105EAAC057E}" type="pres">
      <dgm:prSet presAssocID="{992EA91C-F06F-4537-B232-C4C1BCB43FBC}" presName="ThreeNodes_3" presStyleLbl="node1" presStyleIdx="2" presStyleCnt="3" custScaleX="105694" custScaleY="83413" custLinFactNeighborX="-17173" custLinFactNeighborY="11769">
        <dgm:presLayoutVars>
          <dgm:bulletEnabled val="1"/>
        </dgm:presLayoutVars>
      </dgm:prSet>
      <dgm:spPr/>
    </dgm:pt>
    <dgm:pt modelId="{11E03118-5864-4E49-8C00-968580D41969}" type="pres">
      <dgm:prSet presAssocID="{992EA91C-F06F-4537-B232-C4C1BCB43FBC}" presName="ThreeConn_1-2" presStyleLbl="fgAccFollowNode1" presStyleIdx="0" presStyleCnt="2" custScaleY="117633">
        <dgm:presLayoutVars>
          <dgm:bulletEnabled val="1"/>
        </dgm:presLayoutVars>
      </dgm:prSet>
      <dgm:spPr/>
    </dgm:pt>
    <dgm:pt modelId="{2C16CC8B-7390-4CE0-ACA6-6575ED5BCBAF}" type="pres">
      <dgm:prSet presAssocID="{992EA91C-F06F-4537-B232-C4C1BCB43FBC}" presName="ThreeConn_2-3" presStyleLbl="fgAccFollowNode1" presStyleIdx="1" presStyleCnt="2" custScaleY="117633" custLinFactX="-7456" custLinFactNeighborX="-100000" custLinFactNeighborY="17909">
        <dgm:presLayoutVars>
          <dgm:bulletEnabled val="1"/>
        </dgm:presLayoutVars>
      </dgm:prSet>
      <dgm:spPr/>
    </dgm:pt>
    <dgm:pt modelId="{398BBCBF-F109-4BBE-8CCF-683F2E1791D6}" type="pres">
      <dgm:prSet presAssocID="{992EA91C-F06F-4537-B232-C4C1BCB43FBC}" presName="ThreeNodes_1_text" presStyleLbl="node1" presStyleIdx="2" presStyleCnt="3">
        <dgm:presLayoutVars>
          <dgm:bulletEnabled val="1"/>
        </dgm:presLayoutVars>
      </dgm:prSet>
      <dgm:spPr/>
    </dgm:pt>
    <dgm:pt modelId="{7AB28BFC-2C87-4D97-8EC8-0FABA4465215}" type="pres">
      <dgm:prSet presAssocID="{992EA91C-F06F-4537-B232-C4C1BCB43FBC}" presName="ThreeNodes_2_text" presStyleLbl="node1" presStyleIdx="2" presStyleCnt="3">
        <dgm:presLayoutVars>
          <dgm:bulletEnabled val="1"/>
        </dgm:presLayoutVars>
      </dgm:prSet>
      <dgm:spPr/>
    </dgm:pt>
    <dgm:pt modelId="{DBDD95C6-E3E0-4F6D-A47D-CDD8B4571772}" type="pres">
      <dgm:prSet presAssocID="{992EA91C-F06F-4537-B232-C4C1BCB43FB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15FCB12-C010-4639-A8F9-4354817A5A79}" type="presOf" srcId="{E0D0EBD6-E2D5-44E4-85F1-2E97EC816BB5}" destId="{2C16CC8B-7390-4CE0-ACA6-6575ED5BCBAF}" srcOrd="0" destOrd="0" presId="urn:microsoft.com/office/officeart/2005/8/layout/vProcess5"/>
    <dgm:cxn modelId="{7010412C-908E-4706-942D-49AD7B4D2E22}" type="presOf" srcId="{2A931A5E-A1FB-46E8-A2BE-017058A29453}" destId="{DBDD95C6-E3E0-4F6D-A47D-CDD8B4571772}" srcOrd="1" destOrd="0" presId="urn:microsoft.com/office/officeart/2005/8/layout/vProcess5"/>
    <dgm:cxn modelId="{6E79555F-7717-4988-8A03-75773BB89AF4}" type="presOf" srcId="{9325DEE2-9CFA-41B0-B6EE-171B5A720DF4}" destId="{11E03118-5864-4E49-8C00-968580D41969}" srcOrd="0" destOrd="0" presId="urn:microsoft.com/office/officeart/2005/8/layout/vProcess5"/>
    <dgm:cxn modelId="{D3275941-6B53-4E9E-8E45-C7EFC28ECF14}" type="presOf" srcId="{992EA91C-F06F-4537-B232-C4C1BCB43FBC}" destId="{43BE5CCF-7DA3-473C-89AC-9A7DFE95B312}" srcOrd="0" destOrd="0" presId="urn:microsoft.com/office/officeart/2005/8/layout/vProcess5"/>
    <dgm:cxn modelId="{B9587277-94C6-4B69-BD4E-79646915B0FE}" type="presOf" srcId="{2A931A5E-A1FB-46E8-A2BE-017058A29453}" destId="{A4CFEC47-1691-46EE-83C1-6105EAAC057E}" srcOrd="0" destOrd="0" presId="urn:microsoft.com/office/officeart/2005/8/layout/vProcess5"/>
    <dgm:cxn modelId="{ACA9AB57-C9CC-4CC2-BE46-E83D50944694}" type="presOf" srcId="{89F39E53-B510-4497-BFDD-DE05B62BACBB}" destId="{398BBCBF-F109-4BBE-8CCF-683F2E1791D6}" srcOrd="1" destOrd="0" presId="urn:microsoft.com/office/officeart/2005/8/layout/vProcess5"/>
    <dgm:cxn modelId="{BAFBBE5A-D1C2-4203-B466-25CDF5BFC2DB}" srcId="{992EA91C-F06F-4537-B232-C4C1BCB43FBC}" destId="{50F904A0-2303-431A-80EC-AE1A73C005DA}" srcOrd="1" destOrd="0" parTransId="{212CFC65-2903-4850-9DEF-A76DF42F6C5B}" sibTransId="{E0D0EBD6-E2D5-44E4-85F1-2E97EC816BB5}"/>
    <dgm:cxn modelId="{4A0B018A-F2EC-4EBE-A043-6D755C30E33F}" srcId="{992EA91C-F06F-4537-B232-C4C1BCB43FBC}" destId="{2A931A5E-A1FB-46E8-A2BE-017058A29453}" srcOrd="2" destOrd="0" parTransId="{16D396EE-3F8C-49FF-A0E8-62A4D60D47B3}" sibTransId="{FC16020E-AA4A-4DEB-AAA2-7820015E2E6B}"/>
    <dgm:cxn modelId="{F79C4BAA-D8B4-40DC-A82E-501074D1D5B5}" type="presOf" srcId="{50F904A0-2303-431A-80EC-AE1A73C005DA}" destId="{78C249D8-99D5-4A8D-BD39-9E7E5D0FC628}" srcOrd="0" destOrd="0" presId="urn:microsoft.com/office/officeart/2005/8/layout/vProcess5"/>
    <dgm:cxn modelId="{8D29A6AF-BE38-4F1E-978A-857961EAC72B}" type="presOf" srcId="{89F39E53-B510-4497-BFDD-DE05B62BACBB}" destId="{E49F8E65-FC6C-4D05-83AE-DD8D9A7B9A9C}" srcOrd="0" destOrd="0" presId="urn:microsoft.com/office/officeart/2005/8/layout/vProcess5"/>
    <dgm:cxn modelId="{2790F3B6-DD04-4AE5-9C9E-255B2EDC160D}" srcId="{992EA91C-F06F-4537-B232-C4C1BCB43FBC}" destId="{89F39E53-B510-4497-BFDD-DE05B62BACBB}" srcOrd="0" destOrd="0" parTransId="{64C2DDB6-ED60-466D-8CC3-37489395AA49}" sibTransId="{9325DEE2-9CFA-41B0-B6EE-171B5A720DF4}"/>
    <dgm:cxn modelId="{CCA79CF4-C647-4ECF-8449-4E8D86DED5E5}" type="presOf" srcId="{50F904A0-2303-431A-80EC-AE1A73C005DA}" destId="{7AB28BFC-2C87-4D97-8EC8-0FABA4465215}" srcOrd="1" destOrd="0" presId="urn:microsoft.com/office/officeart/2005/8/layout/vProcess5"/>
    <dgm:cxn modelId="{B369C50F-CF20-47B5-ACE1-83FCDAF84E6A}" type="presParOf" srcId="{43BE5CCF-7DA3-473C-89AC-9A7DFE95B312}" destId="{95E9A523-50D0-424E-BF2D-801E450C59D2}" srcOrd="0" destOrd="0" presId="urn:microsoft.com/office/officeart/2005/8/layout/vProcess5"/>
    <dgm:cxn modelId="{E05C143A-D263-47EF-855B-B1132E63D01F}" type="presParOf" srcId="{43BE5CCF-7DA3-473C-89AC-9A7DFE95B312}" destId="{E49F8E65-FC6C-4D05-83AE-DD8D9A7B9A9C}" srcOrd="1" destOrd="0" presId="urn:microsoft.com/office/officeart/2005/8/layout/vProcess5"/>
    <dgm:cxn modelId="{7280F7D0-BDF2-45F5-A75B-8969FF7D3A46}" type="presParOf" srcId="{43BE5CCF-7DA3-473C-89AC-9A7DFE95B312}" destId="{78C249D8-99D5-4A8D-BD39-9E7E5D0FC628}" srcOrd="2" destOrd="0" presId="urn:microsoft.com/office/officeart/2005/8/layout/vProcess5"/>
    <dgm:cxn modelId="{3568B323-7F5F-47E5-B475-3F64DC7B98BB}" type="presParOf" srcId="{43BE5CCF-7DA3-473C-89AC-9A7DFE95B312}" destId="{A4CFEC47-1691-46EE-83C1-6105EAAC057E}" srcOrd="3" destOrd="0" presId="urn:microsoft.com/office/officeart/2005/8/layout/vProcess5"/>
    <dgm:cxn modelId="{BAEACAA2-B9B2-42FA-931F-9C73B34D8D3E}" type="presParOf" srcId="{43BE5CCF-7DA3-473C-89AC-9A7DFE95B312}" destId="{11E03118-5864-4E49-8C00-968580D41969}" srcOrd="4" destOrd="0" presId="urn:microsoft.com/office/officeart/2005/8/layout/vProcess5"/>
    <dgm:cxn modelId="{56DAD40E-652E-428F-AB35-F38CD2B3225B}" type="presParOf" srcId="{43BE5CCF-7DA3-473C-89AC-9A7DFE95B312}" destId="{2C16CC8B-7390-4CE0-ACA6-6575ED5BCBAF}" srcOrd="5" destOrd="0" presId="urn:microsoft.com/office/officeart/2005/8/layout/vProcess5"/>
    <dgm:cxn modelId="{8DD1B0E8-F4B3-484F-9DFF-B5A41442E6EA}" type="presParOf" srcId="{43BE5CCF-7DA3-473C-89AC-9A7DFE95B312}" destId="{398BBCBF-F109-4BBE-8CCF-683F2E1791D6}" srcOrd="6" destOrd="0" presId="urn:microsoft.com/office/officeart/2005/8/layout/vProcess5"/>
    <dgm:cxn modelId="{7689BBD9-26C9-4AA1-91F9-298C60EFE687}" type="presParOf" srcId="{43BE5CCF-7DA3-473C-89AC-9A7DFE95B312}" destId="{7AB28BFC-2C87-4D97-8EC8-0FABA4465215}" srcOrd="7" destOrd="0" presId="urn:microsoft.com/office/officeart/2005/8/layout/vProcess5"/>
    <dgm:cxn modelId="{D4BA5568-B133-4802-B8A9-EB923C32B3C7}" type="presParOf" srcId="{43BE5CCF-7DA3-473C-89AC-9A7DFE95B312}" destId="{DBDD95C6-E3E0-4F6D-A47D-CDD8B45717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9EEB9-9475-41D1-BEBB-1A9834A5B15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D9F561-0F49-4B9A-9EAD-DC978A1AD10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0"/>
          <a:r>
            <a:rPr lang="cs-CZ" sz="1200" b="1" dirty="0">
              <a:solidFill>
                <a:schemeClr val="tx1"/>
              </a:solidFill>
            </a:rPr>
            <a:t>Pravidlo pro zahrnutí příjmů - IIR („</a:t>
          </a:r>
          <a:r>
            <a:rPr lang="cs-CZ" sz="1200" b="1" dirty="0" err="1">
              <a:solidFill>
                <a:schemeClr val="tx1"/>
              </a:solidFill>
            </a:rPr>
            <a:t>Income</a:t>
          </a:r>
          <a:r>
            <a:rPr lang="cs-CZ" sz="1200" b="1" dirty="0">
              <a:solidFill>
                <a:schemeClr val="tx1"/>
              </a:solidFill>
            </a:rPr>
            <a:t> </a:t>
          </a:r>
          <a:r>
            <a:rPr lang="cs-CZ" sz="1200" b="1" dirty="0" err="1">
              <a:solidFill>
                <a:schemeClr val="tx1"/>
              </a:solidFill>
            </a:rPr>
            <a:t>Inclusion</a:t>
          </a:r>
          <a:r>
            <a:rPr lang="cs-CZ" sz="1200" b="1" dirty="0">
              <a:solidFill>
                <a:schemeClr val="tx1"/>
              </a:solidFill>
            </a:rPr>
            <a:t> Rule“)</a:t>
          </a:r>
          <a:endParaRPr lang="cs-CZ" sz="1200" dirty="0">
            <a:solidFill>
              <a:schemeClr val="tx1"/>
            </a:solidFill>
          </a:endParaRPr>
        </a:p>
      </dgm:t>
    </dgm:pt>
    <dgm:pt modelId="{932249B7-FD24-4E9B-88AB-001252F38287}" type="parTrans" cxnId="{DBB32469-D39E-486B-BB6D-C7DECCC0608C}">
      <dgm:prSet/>
      <dgm:spPr/>
      <dgm:t>
        <a:bodyPr/>
        <a:lstStyle/>
        <a:p>
          <a:endParaRPr lang="cs-CZ"/>
        </a:p>
      </dgm:t>
    </dgm:pt>
    <dgm:pt modelId="{BB57DF00-E064-4F3C-A6F7-0759D36F0288}" type="sibTrans" cxnId="{DBB32469-D39E-486B-BB6D-C7DECCC0608C}">
      <dgm:prSet/>
      <dgm:spPr/>
      <dgm:t>
        <a:bodyPr/>
        <a:lstStyle/>
        <a:p>
          <a:endParaRPr lang="cs-CZ"/>
        </a:p>
      </dgm:t>
    </dgm:pt>
    <dgm:pt modelId="{9CDC5C3C-0D87-4582-BFAA-C5F5C437D76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200" dirty="0"/>
            <a:t>Mateřská entita stanoví svůj podíl dorovnávací daně ve vztahu k nízce zdaněným subjektům skupiny</a:t>
          </a:r>
        </a:p>
      </dgm:t>
    </dgm:pt>
    <dgm:pt modelId="{32C3F97E-14EB-4C7F-BCAE-D93E222FF5A5}" type="parTrans" cxnId="{3BE83065-6123-49AF-8ECB-08ADB5CA8A05}">
      <dgm:prSet/>
      <dgm:spPr/>
      <dgm:t>
        <a:bodyPr/>
        <a:lstStyle/>
        <a:p>
          <a:endParaRPr lang="cs-CZ"/>
        </a:p>
      </dgm:t>
    </dgm:pt>
    <dgm:pt modelId="{728DD129-BDAF-433E-A140-2E77327D0510}" type="sibTrans" cxnId="{3BE83065-6123-49AF-8ECB-08ADB5CA8A05}">
      <dgm:prSet/>
      <dgm:spPr/>
      <dgm:t>
        <a:bodyPr/>
        <a:lstStyle/>
        <a:p>
          <a:endParaRPr lang="cs-CZ"/>
        </a:p>
      </dgm:t>
    </dgm:pt>
    <dgm:pt modelId="{8C2ABE19-B63D-4458-B6CF-89018BDF7B3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0"/>
          <a:r>
            <a:rPr lang="cs-CZ" sz="1200" b="1" dirty="0">
              <a:solidFill>
                <a:schemeClr val="tx1"/>
              </a:solidFill>
            </a:rPr>
            <a:t>Pravidlo pro nedostatečně zdaněný zisk - UTPR („</a:t>
          </a:r>
          <a:r>
            <a:rPr lang="cs-CZ" sz="1200" b="1" dirty="0" err="1">
              <a:solidFill>
                <a:schemeClr val="tx1"/>
              </a:solidFill>
            </a:rPr>
            <a:t>Undertax</a:t>
          </a:r>
          <a:r>
            <a:rPr lang="cs-CZ" sz="1200" b="1" dirty="0">
              <a:solidFill>
                <a:schemeClr val="tx1"/>
              </a:solidFill>
            </a:rPr>
            <a:t> </a:t>
          </a:r>
          <a:r>
            <a:rPr lang="cs-CZ" sz="1200" b="1" dirty="0" err="1">
              <a:solidFill>
                <a:schemeClr val="tx1"/>
              </a:solidFill>
            </a:rPr>
            <a:t>Payment</a:t>
          </a:r>
          <a:r>
            <a:rPr lang="cs-CZ" sz="1200" b="1" dirty="0">
              <a:solidFill>
                <a:schemeClr val="tx1"/>
              </a:solidFill>
            </a:rPr>
            <a:t> </a:t>
          </a:r>
          <a:r>
            <a:rPr lang="cs-CZ" sz="1200" b="1" dirty="0" err="1">
              <a:solidFill>
                <a:schemeClr val="tx1"/>
              </a:solidFill>
            </a:rPr>
            <a:t>Rule“„UPR</a:t>
          </a:r>
          <a:r>
            <a:rPr lang="cs-CZ" sz="1200" b="1" dirty="0">
              <a:solidFill>
                <a:schemeClr val="tx1"/>
              </a:solidFill>
            </a:rPr>
            <a:t>“)</a:t>
          </a:r>
          <a:endParaRPr lang="cs-CZ" sz="1200" dirty="0">
            <a:solidFill>
              <a:schemeClr val="tx1"/>
            </a:solidFill>
          </a:endParaRPr>
        </a:p>
      </dgm:t>
    </dgm:pt>
    <dgm:pt modelId="{40B9C4C3-8393-480A-9289-8B9A6964CEEA}" type="parTrans" cxnId="{AB0B8F63-4EE1-4CCE-BBED-B2CA5A19A05E}">
      <dgm:prSet/>
      <dgm:spPr/>
      <dgm:t>
        <a:bodyPr/>
        <a:lstStyle/>
        <a:p>
          <a:endParaRPr lang="cs-CZ"/>
        </a:p>
      </dgm:t>
    </dgm:pt>
    <dgm:pt modelId="{9DFD42B2-2785-4F2D-AF97-D672F3554C43}" type="sibTrans" cxnId="{AB0B8F63-4EE1-4CCE-BBED-B2CA5A19A05E}">
      <dgm:prSet/>
      <dgm:spPr/>
      <dgm:t>
        <a:bodyPr/>
        <a:lstStyle/>
        <a:p>
          <a:endParaRPr lang="cs-CZ"/>
        </a:p>
      </dgm:t>
    </dgm:pt>
    <dgm:pt modelId="{974E9E19-6753-4204-B842-ACA23758B3E1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200" dirty="0"/>
            <a:t>Členský subjekt skupiny má dodatečný daňový základ, který se rovná jeho podílu na dorovnávací dani, která nebyla stanovena dle prvního pravidla</a:t>
          </a:r>
        </a:p>
      </dgm:t>
    </dgm:pt>
    <dgm:pt modelId="{A6D36BDF-BA63-45DD-B4ED-01BE4668EF3A}" type="parTrans" cxnId="{11325552-7397-4FF5-A984-BE3CC9F2BFB6}">
      <dgm:prSet/>
      <dgm:spPr/>
      <dgm:t>
        <a:bodyPr/>
        <a:lstStyle/>
        <a:p>
          <a:endParaRPr lang="cs-CZ"/>
        </a:p>
      </dgm:t>
    </dgm:pt>
    <dgm:pt modelId="{2AE8ED06-CCE3-42C9-BBA1-8AC82980A4F1}" type="sibTrans" cxnId="{11325552-7397-4FF5-A984-BE3CC9F2BFB6}">
      <dgm:prSet/>
      <dgm:spPr/>
      <dgm:t>
        <a:bodyPr/>
        <a:lstStyle/>
        <a:p>
          <a:endParaRPr lang="cs-CZ"/>
        </a:p>
      </dgm:t>
    </dgm:pt>
    <dgm:pt modelId="{50057BB8-8370-4B15-9575-C8C21DB5600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cs-CZ" sz="1400" dirty="0"/>
        </a:p>
      </dgm:t>
    </dgm:pt>
    <dgm:pt modelId="{87D8A2D4-B383-4C39-9239-2443F9F0008B}" type="parTrans" cxnId="{4165443F-EE02-4185-9F25-716B8E72D92E}">
      <dgm:prSet/>
      <dgm:spPr/>
      <dgm:t>
        <a:bodyPr/>
        <a:lstStyle/>
        <a:p>
          <a:endParaRPr lang="cs-CZ"/>
        </a:p>
      </dgm:t>
    </dgm:pt>
    <dgm:pt modelId="{3A01F984-CA6B-495E-88EF-FA288F47049C}" type="sibTrans" cxnId="{4165443F-EE02-4185-9F25-716B8E72D92E}">
      <dgm:prSet/>
      <dgm:spPr/>
      <dgm:t>
        <a:bodyPr/>
        <a:lstStyle/>
        <a:p>
          <a:endParaRPr lang="cs-CZ"/>
        </a:p>
      </dgm:t>
    </dgm:pt>
    <dgm:pt modelId="{E5B6CBBE-0D01-4036-BEE7-0B0CEA0B68BE}">
      <dgm:prSet phldrT="[Text]" custT="1"/>
      <dgm:spPr/>
      <dgm:t>
        <a:bodyPr/>
        <a:lstStyle/>
        <a:p>
          <a:endParaRPr lang="cs-CZ" sz="1400" dirty="0"/>
        </a:p>
      </dgm:t>
    </dgm:pt>
    <dgm:pt modelId="{DC733385-8074-4632-9640-738DE660BD9B}" type="parTrans" cxnId="{B6D5FCD5-B27F-4D78-9D85-BE8FD14DD664}">
      <dgm:prSet/>
      <dgm:spPr/>
      <dgm:t>
        <a:bodyPr/>
        <a:lstStyle/>
        <a:p>
          <a:endParaRPr lang="cs-CZ"/>
        </a:p>
      </dgm:t>
    </dgm:pt>
    <dgm:pt modelId="{A8F84CB0-98BE-4117-A2B9-B2116C705DD6}" type="sibTrans" cxnId="{B6D5FCD5-B27F-4D78-9D85-BE8FD14DD664}">
      <dgm:prSet/>
      <dgm:spPr/>
      <dgm:t>
        <a:bodyPr/>
        <a:lstStyle/>
        <a:p>
          <a:endParaRPr lang="cs-CZ"/>
        </a:p>
      </dgm:t>
    </dgm:pt>
    <dgm:pt modelId="{E0E5CFF4-CB5A-4EF0-B836-1371D467F96B}" type="pres">
      <dgm:prSet presAssocID="{77A9EEB9-9475-41D1-BEBB-1A9834A5B159}" presName="linear" presStyleCnt="0">
        <dgm:presLayoutVars>
          <dgm:animLvl val="lvl"/>
          <dgm:resizeHandles val="exact"/>
        </dgm:presLayoutVars>
      </dgm:prSet>
      <dgm:spPr/>
    </dgm:pt>
    <dgm:pt modelId="{97A64DC5-35FC-4757-9996-39E42096E50C}" type="pres">
      <dgm:prSet presAssocID="{D9D9F561-0F49-4B9A-9EAD-DC978A1AD100}" presName="parentText" presStyleLbl="node1" presStyleIdx="0" presStyleCnt="2" custScaleY="47337">
        <dgm:presLayoutVars>
          <dgm:chMax val="0"/>
          <dgm:bulletEnabled val="1"/>
        </dgm:presLayoutVars>
      </dgm:prSet>
      <dgm:spPr/>
    </dgm:pt>
    <dgm:pt modelId="{750533D8-C3D4-402C-9B87-834E7EEEFFDB}" type="pres">
      <dgm:prSet presAssocID="{D9D9F561-0F49-4B9A-9EAD-DC978A1AD100}" presName="childText" presStyleLbl="revTx" presStyleIdx="0" presStyleCnt="2">
        <dgm:presLayoutVars>
          <dgm:bulletEnabled val="1"/>
        </dgm:presLayoutVars>
      </dgm:prSet>
      <dgm:spPr/>
    </dgm:pt>
    <dgm:pt modelId="{FE884D58-DB46-47DC-80AD-201204C6AA6F}" type="pres">
      <dgm:prSet presAssocID="{8C2ABE19-B63D-4458-B6CF-89018BDF7B3E}" presName="parentText" presStyleLbl="node1" presStyleIdx="1" presStyleCnt="2" custScaleY="47337">
        <dgm:presLayoutVars>
          <dgm:chMax val="0"/>
          <dgm:bulletEnabled val="1"/>
        </dgm:presLayoutVars>
      </dgm:prSet>
      <dgm:spPr/>
    </dgm:pt>
    <dgm:pt modelId="{B03AF5F0-92C4-45ED-A8C2-A1EDD2E188F7}" type="pres">
      <dgm:prSet presAssocID="{8C2ABE19-B63D-4458-B6CF-89018BDF7B3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C244C27-F97D-481C-8BEA-A929C9E18CFE}" type="presOf" srcId="{77A9EEB9-9475-41D1-BEBB-1A9834A5B159}" destId="{E0E5CFF4-CB5A-4EF0-B836-1371D467F96B}" srcOrd="0" destOrd="0" presId="urn:microsoft.com/office/officeart/2005/8/layout/vList2"/>
    <dgm:cxn modelId="{4165443F-EE02-4185-9F25-716B8E72D92E}" srcId="{D9D9F561-0F49-4B9A-9EAD-DC978A1AD100}" destId="{50057BB8-8370-4B15-9575-C8C21DB5600A}" srcOrd="0" destOrd="0" parTransId="{87D8A2D4-B383-4C39-9239-2443F9F0008B}" sibTransId="{3A01F984-CA6B-495E-88EF-FA288F47049C}"/>
    <dgm:cxn modelId="{AB0B8F63-4EE1-4CCE-BBED-B2CA5A19A05E}" srcId="{77A9EEB9-9475-41D1-BEBB-1A9834A5B159}" destId="{8C2ABE19-B63D-4458-B6CF-89018BDF7B3E}" srcOrd="1" destOrd="0" parTransId="{40B9C4C3-8393-480A-9289-8B9A6964CEEA}" sibTransId="{9DFD42B2-2785-4F2D-AF97-D672F3554C43}"/>
    <dgm:cxn modelId="{3BE83065-6123-49AF-8ECB-08ADB5CA8A05}" srcId="{D9D9F561-0F49-4B9A-9EAD-DC978A1AD100}" destId="{9CDC5C3C-0D87-4582-BFAA-C5F5C437D76A}" srcOrd="1" destOrd="0" parTransId="{32C3F97E-14EB-4C7F-BCAE-D93E222FF5A5}" sibTransId="{728DD129-BDAF-433E-A140-2E77327D0510}"/>
    <dgm:cxn modelId="{DBB32469-D39E-486B-BB6D-C7DECCC0608C}" srcId="{77A9EEB9-9475-41D1-BEBB-1A9834A5B159}" destId="{D9D9F561-0F49-4B9A-9EAD-DC978A1AD100}" srcOrd="0" destOrd="0" parTransId="{932249B7-FD24-4E9B-88AB-001252F38287}" sibTransId="{BB57DF00-E064-4F3C-A6F7-0759D36F0288}"/>
    <dgm:cxn modelId="{11325552-7397-4FF5-A984-BE3CC9F2BFB6}" srcId="{8C2ABE19-B63D-4458-B6CF-89018BDF7B3E}" destId="{974E9E19-6753-4204-B842-ACA23758B3E1}" srcOrd="1" destOrd="0" parTransId="{A6D36BDF-BA63-45DD-B4ED-01BE4668EF3A}" sibTransId="{2AE8ED06-CCE3-42C9-BBA1-8AC82980A4F1}"/>
    <dgm:cxn modelId="{9A68AA73-C690-477B-B1D5-5D4FD20A561D}" type="presOf" srcId="{E5B6CBBE-0D01-4036-BEE7-0B0CEA0B68BE}" destId="{B03AF5F0-92C4-45ED-A8C2-A1EDD2E188F7}" srcOrd="0" destOrd="0" presId="urn:microsoft.com/office/officeart/2005/8/layout/vList2"/>
    <dgm:cxn modelId="{0B808074-6D88-49F5-9E0E-0AAB123FBBC6}" type="presOf" srcId="{8C2ABE19-B63D-4458-B6CF-89018BDF7B3E}" destId="{FE884D58-DB46-47DC-80AD-201204C6AA6F}" srcOrd="0" destOrd="0" presId="urn:microsoft.com/office/officeart/2005/8/layout/vList2"/>
    <dgm:cxn modelId="{DF674CBA-BE0F-455F-9767-A499DD3647DA}" type="presOf" srcId="{9CDC5C3C-0D87-4582-BFAA-C5F5C437D76A}" destId="{750533D8-C3D4-402C-9B87-834E7EEEFFDB}" srcOrd="0" destOrd="1" presId="urn:microsoft.com/office/officeart/2005/8/layout/vList2"/>
    <dgm:cxn modelId="{B6D5FCD5-B27F-4D78-9D85-BE8FD14DD664}" srcId="{8C2ABE19-B63D-4458-B6CF-89018BDF7B3E}" destId="{E5B6CBBE-0D01-4036-BEE7-0B0CEA0B68BE}" srcOrd="0" destOrd="0" parTransId="{DC733385-8074-4632-9640-738DE660BD9B}" sibTransId="{A8F84CB0-98BE-4117-A2B9-B2116C705DD6}"/>
    <dgm:cxn modelId="{0029B9E5-D5D6-4692-8D62-AC63EB17FF1A}" type="presOf" srcId="{D9D9F561-0F49-4B9A-9EAD-DC978A1AD100}" destId="{97A64DC5-35FC-4757-9996-39E42096E50C}" srcOrd="0" destOrd="0" presId="urn:microsoft.com/office/officeart/2005/8/layout/vList2"/>
    <dgm:cxn modelId="{5C49B2E7-E4CE-46CA-884B-8E142D903773}" type="presOf" srcId="{974E9E19-6753-4204-B842-ACA23758B3E1}" destId="{B03AF5F0-92C4-45ED-A8C2-A1EDD2E188F7}" srcOrd="0" destOrd="1" presId="urn:microsoft.com/office/officeart/2005/8/layout/vList2"/>
    <dgm:cxn modelId="{710729F9-A879-467A-8AB0-CA6E5B514D12}" type="presOf" srcId="{50057BB8-8370-4B15-9575-C8C21DB5600A}" destId="{750533D8-C3D4-402C-9B87-834E7EEEFFDB}" srcOrd="0" destOrd="0" presId="urn:microsoft.com/office/officeart/2005/8/layout/vList2"/>
    <dgm:cxn modelId="{FDF36492-4C42-48F4-B0FA-1B794488959F}" type="presParOf" srcId="{E0E5CFF4-CB5A-4EF0-B836-1371D467F96B}" destId="{97A64DC5-35FC-4757-9996-39E42096E50C}" srcOrd="0" destOrd="0" presId="urn:microsoft.com/office/officeart/2005/8/layout/vList2"/>
    <dgm:cxn modelId="{668B933C-B770-492D-AAE0-7ECF795FA74B}" type="presParOf" srcId="{E0E5CFF4-CB5A-4EF0-B836-1371D467F96B}" destId="{750533D8-C3D4-402C-9B87-834E7EEEFFDB}" srcOrd="1" destOrd="0" presId="urn:microsoft.com/office/officeart/2005/8/layout/vList2"/>
    <dgm:cxn modelId="{E78B4320-240E-45DE-83ED-3ED0AF70ED65}" type="presParOf" srcId="{E0E5CFF4-CB5A-4EF0-B836-1371D467F96B}" destId="{FE884D58-DB46-47DC-80AD-201204C6AA6F}" srcOrd="2" destOrd="0" presId="urn:microsoft.com/office/officeart/2005/8/layout/vList2"/>
    <dgm:cxn modelId="{9D0560A7-2010-4256-92FC-91A95F14017C}" type="presParOf" srcId="{E0E5CFF4-CB5A-4EF0-B836-1371D467F96B}" destId="{B03AF5F0-92C4-45ED-A8C2-A1EDD2E188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9EEB9-9475-41D1-BEBB-1A9834A5B15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C2ABE19-B63D-4458-B6CF-89018BDF7B3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0"/>
          <a:r>
            <a:rPr lang="cs-CZ" sz="1200" b="1" kern="1200" dirty="0">
              <a:solidFill>
                <a:schemeClr val="tx1"/>
              </a:solidFill>
            </a:rPr>
            <a:t>Pravidlo dodatečné domácí </a:t>
          </a:r>
          <a:r>
            <a:rPr lang="cs-CZ" sz="12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daně - QDMTT („</a:t>
          </a:r>
          <a:r>
            <a:rPr lang="cs-CZ" sz="1200" b="1" kern="1200" dirty="0" err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Qualified</a:t>
          </a:r>
          <a:r>
            <a:rPr lang="cs-CZ" sz="12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cs-CZ" sz="1200" b="1" kern="1200" dirty="0" err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Domestic</a:t>
          </a:r>
          <a:r>
            <a:rPr lang="cs-CZ" sz="12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 Minimum Top-up Tax“)</a:t>
          </a:r>
        </a:p>
      </dgm:t>
    </dgm:pt>
    <dgm:pt modelId="{40B9C4C3-8393-480A-9289-8B9A6964CEEA}" type="parTrans" cxnId="{AB0B8F63-4EE1-4CCE-BBED-B2CA5A19A05E}">
      <dgm:prSet/>
      <dgm:spPr/>
      <dgm:t>
        <a:bodyPr/>
        <a:lstStyle/>
        <a:p>
          <a:endParaRPr lang="cs-CZ"/>
        </a:p>
      </dgm:t>
    </dgm:pt>
    <dgm:pt modelId="{9DFD42B2-2785-4F2D-AF97-D672F3554C43}" type="sibTrans" cxnId="{AB0B8F63-4EE1-4CCE-BBED-B2CA5A19A05E}">
      <dgm:prSet/>
      <dgm:spPr/>
      <dgm:t>
        <a:bodyPr/>
        <a:lstStyle/>
        <a:p>
          <a:endParaRPr lang="cs-CZ"/>
        </a:p>
      </dgm:t>
    </dgm:pt>
    <dgm:pt modelId="{E5B6CBBE-0D01-4036-BEE7-0B0CEA0B68BE}">
      <dgm:prSet phldrT="[Text]" custT="1"/>
      <dgm:spPr/>
      <dgm:t>
        <a:bodyPr/>
        <a:lstStyle/>
        <a:p>
          <a:r>
            <a:rPr lang="cs-CZ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Stát zdroje příjmu může zavést dodatečné zdanění pro dosažení alespoň 15% efektivní daně z příjmů, které zamezí aplikaci IIR nebo UPR)</a:t>
          </a:r>
        </a:p>
      </dgm:t>
    </dgm:pt>
    <dgm:pt modelId="{DC733385-8074-4632-9640-738DE660BD9B}" type="parTrans" cxnId="{B6D5FCD5-B27F-4D78-9D85-BE8FD14DD664}">
      <dgm:prSet/>
      <dgm:spPr/>
      <dgm:t>
        <a:bodyPr/>
        <a:lstStyle/>
        <a:p>
          <a:endParaRPr lang="cs-CZ"/>
        </a:p>
      </dgm:t>
    </dgm:pt>
    <dgm:pt modelId="{A8F84CB0-98BE-4117-A2B9-B2116C705DD6}" type="sibTrans" cxnId="{B6D5FCD5-B27F-4D78-9D85-BE8FD14DD664}">
      <dgm:prSet/>
      <dgm:spPr/>
      <dgm:t>
        <a:bodyPr/>
        <a:lstStyle/>
        <a:p>
          <a:endParaRPr lang="cs-CZ"/>
        </a:p>
      </dgm:t>
    </dgm:pt>
    <dgm:pt modelId="{B7BBCCD8-BB12-404E-A71F-2DBA41030D3E}">
      <dgm:prSet phldrT="[Text]" custT="1"/>
      <dgm:spPr/>
      <dgm:t>
        <a:bodyPr/>
        <a:lstStyle/>
        <a:p>
          <a:endParaRPr lang="cs-CZ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328F1506-1182-402F-8C73-3A90A75557C4}" type="parTrans" cxnId="{AEB50AE3-411C-4870-A865-3B7E65E48A0F}">
      <dgm:prSet/>
      <dgm:spPr/>
      <dgm:t>
        <a:bodyPr/>
        <a:lstStyle/>
        <a:p>
          <a:endParaRPr lang="cs-CZ"/>
        </a:p>
      </dgm:t>
    </dgm:pt>
    <dgm:pt modelId="{E796C62B-F75C-4DD3-8641-337AAC6F4ACB}" type="sibTrans" cxnId="{AEB50AE3-411C-4870-A865-3B7E65E48A0F}">
      <dgm:prSet/>
      <dgm:spPr/>
      <dgm:t>
        <a:bodyPr/>
        <a:lstStyle/>
        <a:p>
          <a:endParaRPr lang="cs-CZ"/>
        </a:p>
      </dgm:t>
    </dgm:pt>
    <dgm:pt modelId="{E0E5CFF4-CB5A-4EF0-B836-1371D467F96B}" type="pres">
      <dgm:prSet presAssocID="{77A9EEB9-9475-41D1-BEBB-1A9834A5B159}" presName="linear" presStyleCnt="0">
        <dgm:presLayoutVars>
          <dgm:animLvl val="lvl"/>
          <dgm:resizeHandles val="exact"/>
        </dgm:presLayoutVars>
      </dgm:prSet>
      <dgm:spPr/>
    </dgm:pt>
    <dgm:pt modelId="{FE884D58-DB46-47DC-80AD-201204C6AA6F}" type="pres">
      <dgm:prSet presAssocID="{8C2ABE19-B63D-4458-B6CF-89018BDF7B3E}" presName="parentText" presStyleLbl="node1" presStyleIdx="0" presStyleCnt="1" custScaleY="47337">
        <dgm:presLayoutVars>
          <dgm:chMax val="0"/>
          <dgm:bulletEnabled val="1"/>
        </dgm:presLayoutVars>
      </dgm:prSet>
      <dgm:spPr/>
    </dgm:pt>
    <dgm:pt modelId="{B03AF5F0-92C4-45ED-A8C2-A1EDD2E188F7}" type="pres">
      <dgm:prSet presAssocID="{8C2ABE19-B63D-4458-B6CF-89018BDF7B3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C244C27-F97D-481C-8BEA-A929C9E18CFE}" type="presOf" srcId="{77A9EEB9-9475-41D1-BEBB-1A9834A5B159}" destId="{E0E5CFF4-CB5A-4EF0-B836-1371D467F96B}" srcOrd="0" destOrd="0" presId="urn:microsoft.com/office/officeart/2005/8/layout/vList2"/>
    <dgm:cxn modelId="{AB0B8F63-4EE1-4CCE-BBED-B2CA5A19A05E}" srcId="{77A9EEB9-9475-41D1-BEBB-1A9834A5B159}" destId="{8C2ABE19-B63D-4458-B6CF-89018BDF7B3E}" srcOrd="0" destOrd="0" parTransId="{40B9C4C3-8393-480A-9289-8B9A6964CEEA}" sibTransId="{9DFD42B2-2785-4F2D-AF97-D672F3554C43}"/>
    <dgm:cxn modelId="{9A68AA73-C690-477B-B1D5-5D4FD20A561D}" type="presOf" srcId="{E5B6CBBE-0D01-4036-BEE7-0B0CEA0B68BE}" destId="{B03AF5F0-92C4-45ED-A8C2-A1EDD2E188F7}" srcOrd="0" destOrd="1" presId="urn:microsoft.com/office/officeart/2005/8/layout/vList2"/>
    <dgm:cxn modelId="{0B808074-6D88-49F5-9E0E-0AAB123FBBC6}" type="presOf" srcId="{8C2ABE19-B63D-4458-B6CF-89018BDF7B3E}" destId="{FE884D58-DB46-47DC-80AD-201204C6AA6F}" srcOrd="0" destOrd="0" presId="urn:microsoft.com/office/officeart/2005/8/layout/vList2"/>
    <dgm:cxn modelId="{121E9188-200B-4133-8C65-65B7DD4937D8}" type="presOf" srcId="{B7BBCCD8-BB12-404E-A71F-2DBA41030D3E}" destId="{B03AF5F0-92C4-45ED-A8C2-A1EDD2E188F7}" srcOrd="0" destOrd="0" presId="urn:microsoft.com/office/officeart/2005/8/layout/vList2"/>
    <dgm:cxn modelId="{B6D5FCD5-B27F-4D78-9D85-BE8FD14DD664}" srcId="{8C2ABE19-B63D-4458-B6CF-89018BDF7B3E}" destId="{E5B6CBBE-0D01-4036-BEE7-0B0CEA0B68BE}" srcOrd="1" destOrd="0" parTransId="{DC733385-8074-4632-9640-738DE660BD9B}" sibTransId="{A8F84CB0-98BE-4117-A2B9-B2116C705DD6}"/>
    <dgm:cxn modelId="{AEB50AE3-411C-4870-A865-3B7E65E48A0F}" srcId="{8C2ABE19-B63D-4458-B6CF-89018BDF7B3E}" destId="{B7BBCCD8-BB12-404E-A71F-2DBA41030D3E}" srcOrd="0" destOrd="0" parTransId="{328F1506-1182-402F-8C73-3A90A75557C4}" sibTransId="{E796C62B-F75C-4DD3-8641-337AAC6F4ACB}"/>
    <dgm:cxn modelId="{E78B4320-240E-45DE-83ED-3ED0AF70ED65}" type="presParOf" srcId="{E0E5CFF4-CB5A-4EF0-B836-1371D467F96B}" destId="{FE884D58-DB46-47DC-80AD-201204C6AA6F}" srcOrd="0" destOrd="0" presId="urn:microsoft.com/office/officeart/2005/8/layout/vList2"/>
    <dgm:cxn modelId="{9D0560A7-2010-4256-92FC-91A95F14017C}" type="presParOf" srcId="{E0E5CFF4-CB5A-4EF0-B836-1371D467F96B}" destId="{B03AF5F0-92C4-45ED-A8C2-A1EDD2E188F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F8E65-FC6C-4D05-83AE-DD8D9A7B9A9C}">
      <dsp:nvSpPr>
        <dsp:cNvPr id="0" name=""/>
        <dsp:cNvSpPr/>
      </dsp:nvSpPr>
      <dsp:spPr>
        <a:xfrm>
          <a:off x="0" y="63047"/>
          <a:ext cx="4607984" cy="43200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04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200" kern="1200" dirty="0">
              <a:solidFill>
                <a:schemeClr val="tx1"/>
              </a:solidFill>
            </a:rPr>
            <a:t>velké nadnárodní i tuzemské skupiny</a:t>
          </a:r>
        </a:p>
      </dsp:txBody>
      <dsp:txXfrm>
        <a:off x="12653" y="75700"/>
        <a:ext cx="4024059" cy="406696"/>
      </dsp:txXfrm>
    </dsp:sp>
    <dsp:sp modelId="{78C249D8-99D5-4A8D-BD39-9E7E5D0FC628}">
      <dsp:nvSpPr>
        <dsp:cNvPr id="0" name=""/>
        <dsp:cNvSpPr/>
      </dsp:nvSpPr>
      <dsp:spPr>
        <a:xfrm>
          <a:off x="0" y="667272"/>
          <a:ext cx="4607984" cy="43200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04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200" kern="1200" dirty="0">
              <a:solidFill>
                <a:schemeClr val="tx1"/>
              </a:solidFill>
            </a:rPr>
            <a:t>s konsolidovanými výnosy nejméně 750 milionů EUR</a:t>
          </a:r>
        </a:p>
      </dsp:txBody>
      <dsp:txXfrm>
        <a:off x="12653" y="679925"/>
        <a:ext cx="3820283" cy="406696"/>
      </dsp:txXfrm>
    </dsp:sp>
    <dsp:sp modelId="{A4CFEC47-1691-46EE-83C1-6105EAAC057E}">
      <dsp:nvSpPr>
        <dsp:cNvPr id="0" name=""/>
        <dsp:cNvSpPr/>
      </dsp:nvSpPr>
      <dsp:spPr>
        <a:xfrm>
          <a:off x="0" y="1294355"/>
          <a:ext cx="4607984" cy="43200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04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200" kern="1200" dirty="0">
              <a:solidFill>
                <a:schemeClr val="tx1"/>
              </a:solidFill>
            </a:rPr>
            <a:t>ve dvou ze čtyř předchozích účetních obdobích</a:t>
          </a:r>
        </a:p>
      </dsp:txBody>
      <dsp:txXfrm>
        <a:off x="12653" y="1307008"/>
        <a:ext cx="3820283" cy="406696"/>
      </dsp:txXfrm>
    </dsp:sp>
    <dsp:sp modelId="{11E03118-5864-4E49-8C00-968580D41969}">
      <dsp:nvSpPr>
        <dsp:cNvPr id="0" name=""/>
        <dsp:cNvSpPr/>
      </dsp:nvSpPr>
      <dsp:spPr>
        <a:xfrm>
          <a:off x="4023101" y="363066"/>
          <a:ext cx="336639" cy="3959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4098845" y="363066"/>
        <a:ext cx="185151" cy="312681"/>
      </dsp:txXfrm>
    </dsp:sp>
    <dsp:sp modelId="{2C16CC8B-7390-4CE0-ACA6-6575ED5BCBAF}">
      <dsp:nvSpPr>
        <dsp:cNvPr id="0" name=""/>
        <dsp:cNvSpPr/>
      </dsp:nvSpPr>
      <dsp:spPr>
        <a:xfrm>
          <a:off x="4046044" y="1024128"/>
          <a:ext cx="336639" cy="3959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4121788" y="1024128"/>
        <a:ext cx="185151" cy="312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64DC5-35FC-4757-9996-39E42096E50C}">
      <dsp:nvSpPr>
        <dsp:cNvPr id="0" name=""/>
        <dsp:cNvSpPr/>
      </dsp:nvSpPr>
      <dsp:spPr>
        <a:xfrm>
          <a:off x="0" y="384"/>
          <a:ext cx="6632855" cy="38104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</a:rPr>
            <a:t>Pravidlo pro zahrnutí příjmů - IIR („</a:t>
          </a:r>
          <a:r>
            <a:rPr lang="cs-CZ" sz="1200" b="1" kern="1200" dirty="0" err="1">
              <a:solidFill>
                <a:schemeClr val="tx1"/>
              </a:solidFill>
            </a:rPr>
            <a:t>Income</a:t>
          </a:r>
          <a:r>
            <a:rPr lang="cs-CZ" sz="1200" b="1" kern="1200" dirty="0">
              <a:solidFill>
                <a:schemeClr val="tx1"/>
              </a:solidFill>
            </a:rPr>
            <a:t> </a:t>
          </a:r>
          <a:r>
            <a:rPr lang="cs-CZ" sz="1200" b="1" kern="1200" dirty="0" err="1">
              <a:solidFill>
                <a:schemeClr val="tx1"/>
              </a:solidFill>
            </a:rPr>
            <a:t>Inclusion</a:t>
          </a:r>
          <a:r>
            <a:rPr lang="cs-CZ" sz="1200" b="1" kern="1200" dirty="0">
              <a:solidFill>
                <a:schemeClr val="tx1"/>
              </a:solidFill>
            </a:rPr>
            <a:t> Rule“)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18601" y="18985"/>
        <a:ext cx="6595653" cy="343841"/>
      </dsp:txXfrm>
    </dsp:sp>
    <dsp:sp modelId="{750533D8-C3D4-402C-9B87-834E7EEEFFDB}">
      <dsp:nvSpPr>
        <dsp:cNvPr id="0" name=""/>
        <dsp:cNvSpPr/>
      </dsp:nvSpPr>
      <dsp:spPr>
        <a:xfrm>
          <a:off x="0" y="381428"/>
          <a:ext cx="6632855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59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endParaRPr lang="cs-CZ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cs-CZ" sz="1200" kern="1200" dirty="0"/>
            <a:t>Mateřská entita stanoví svůj podíl dorovnávací daně ve vztahu k nízce zdaněným subjektům skupiny</a:t>
          </a:r>
        </a:p>
      </dsp:txBody>
      <dsp:txXfrm>
        <a:off x="0" y="381428"/>
        <a:ext cx="6632855" cy="712080"/>
      </dsp:txXfrm>
    </dsp:sp>
    <dsp:sp modelId="{FE884D58-DB46-47DC-80AD-201204C6AA6F}">
      <dsp:nvSpPr>
        <dsp:cNvPr id="0" name=""/>
        <dsp:cNvSpPr/>
      </dsp:nvSpPr>
      <dsp:spPr>
        <a:xfrm>
          <a:off x="0" y="1093508"/>
          <a:ext cx="6632855" cy="38104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</a:rPr>
            <a:t>Pravidlo pro nedostatečně zdaněný zisk - UTPR („</a:t>
          </a:r>
          <a:r>
            <a:rPr lang="cs-CZ" sz="1200" b="1" kern="1200" dirty="0" err="1">
              <a:solidFill>
                <a:schemeClr val="tx1"/>
              </a:solidFill>
            </a:rPr>
            <a:t>Undertax</a:t>
          </a:r>
          <a:r>
            <a:rPr lang="cs-CZ" sz="1200" b="1" kern="1200" dirty="0">
              <a:solidFill>
                <a:schemeClr val="tx1"/>
              </a:solidFill>
            </a:rPr>
            <a:t> </a:t>
          </a:r>
          <a:r>
            <a:rPr lang="cs-CZ" sz="1200" b="1" kern="1200" dirty="0" err="1">
              <a:solidFill>
                <a:schemeClr val="tx1"/>
              </a:solidFill>
            </a:rPr>
            <a:t>Payment</a:t>
          </a:r>
          <a:r>
            <a:rPr lang="cs-CZ" sz="1200" b="1" kern="1200" dirty="0">
              <a:solidFill>
                <a:schemeClr val="tx1"/>
              </a:solidFill>
            </a:rPr>
            <a:t> </a:t>
          </a:r>
          <a:r>
            <a:rPr lang="cs-CZ" sz="1200" b="1" kern="1200" dirty="0" err="1">
              <a:solidFill>
                <a:schemeClr val="tx1"/>
              </a:solidFill>
            </a:rPr>
            <a:t>Rule“„UPR</a:t>
          </a:r>
          <a:r>
            <a:rPr lang="cs-CZ" sz="1200" b="1" kern="1200" dirty="0">
              <a:solidFill>
                <a:schemeClr val="tx1"/>
              </a:solidFill>
            </a:rPr>
            <a:t>“)</a:t>
          </a:r>
          <a:endParaRPr lang="cs-CZ" sz="1200" kern="1200" dirty="0">
            <a:solidFill>
              <a:schemeClr val="tx1"/>
            </a:solidFill>
          </a:endParaRPr>
        </a:p>
      </dsp:txBody>
      <dsp:txXfrm>
        <a:off x="18601" y="1112109"/>
        <a:ext cx="6595653" cy="343841"/>
      </dsp:txXfrm>
    </dsp:sp>
    <dsp:sp modelId="{B03AF5F0-92C4-45ED-A8C2-A1EDD2E188F7}">
      <dsp:nvSpPr>
        <dsp:cNvPr id="0" name=""/>
        <dsp:cNvSpPr/>
      </dsp:nvSpPr>
      <dsp:spPr>
        <a:xfrm>
          <a:off x="0" y="1474552"/>
          <a:ext cx="6632855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59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cs-CZ" sz="1200" kern="1200" dirty="0"/>
            <a:t>Členský subjekt skupiny má dodatečný daňový základ, který se rovná jeho podílu na dorovnávací dani, která nebyla stanovena dle prvního pravidla</a:t>
          </a:r>
        </a:p>
      </dsp:txBody>
      <dsp:txXfrm>
        <a:off x="0" y="1474552"/>
        <a:ext cx="6632855" cy="712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84D58-DB46-47DC-80AD-201204C6AA6F}">
      <dsp:nvSpPr>
        <dsp:cNvPr id="0" name=""/>
        <dsp:cNvSpPr/>
      </dsp:nvSpPr>
      <dsp:spPr>
        <a:xfrm>
          <a:off x="0" y="4427"/>
          <a:ext cx="6632855" cy="43421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</a:rPr>
            <a:t>Pravidlo dodatečné domácí </a:t>
          </a:r>
          <a:r>
            <a:rPr lang="cs-CZ" sz="12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daně - QDMTT („</a:t>
          </a:r>
          <a:r>
            <a:rPr lang="cs-CZ" sz="1200" b="1" kern="1200" dirty="0" err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Qualified</a:t>
          </a:r>
          <a:r>
            <a:rPr lang="cs-CZ" sz="12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cs-CZ" sz="1200" b="1" kern="1200" dirty="0" err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Domestic</a:t>
          </a:r>
          <a:r>
            <a:rPr lang="cs-CZ" sz="12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 Minimum Top-up Tax“)</a:t>
          </a:r>
        </a:p>
      </dsp:txBody>
      <dsp:txXfrm>
        <a:off x="21196" y="25623"/>
        <a:ext cx="6590463" cy="391820"/>
      </dsp:txXfrm>
    </dsp:sp>
    <dsp:sp modelId="{B03AF5F0-92C4-45ED-A8C2-A1EDD2E188F7}">
      <dsp:nvSpPr>
        <dsp:cNvPr id="0" name=""/>
        <dsp:cNvSpPr/>
      </dsp:nvSpPr>
      <dsp:spPr>
        <a:xfrm>
          <a:off x="0" y="438640"/>
          <a:ext cx="6632855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59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Stát zdroje příjmu může zavést dodatečné zdanění pro dosažení alespoň 15% efektivní daně z příjmů, které zamezí aplikaci IIR nebo UPR)</a:t>
          </a:r>
        </a:p>
      </dsp:txBody>
      <dsp:txXfrm>
        <a:off x="0" y="438640"/>
        <a:ext cx="6632855" cy="81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210" cy="494877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6003" y="0"/>
            <a:ext cx="2918210" cy="494877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r">
              <a:defRPr sz="1200"/>
            </a:lvl1pPr>
          </a:lstStyle>
          <a:p>
            <a:fld id="{EDC803A9-6A1C-41BF-ADBB-09E8537D150F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437"/>
            <a:ext cx="2918210" cy="494876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6003" y="9371437"/>
            <a:ext cx="2918210" cy="494876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r">
              <a:defRPr sz="1200"/>
            </a:lvl1pPr>
          </a:lstStyle>
          <a:p>
            <a:fld id="{34B58DC0-2B2E-4737-B7CE-BDDA106704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fld id="{D416FB07-7EA2-4977-AA8F-9F3A261103E5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fld id="{892B63B7-61B4-4839-9531-878321E0A46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24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49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https://www.ey.com/en_gl/tax-alerts/eu-public-cbcr-directive-enters-into-force-on-21-december-2021</a:t>
            </a:r>
          </a:p>
          <a:p>
            <a:r>
              <a:rPr lang="cs-CZ" dirty="0"/>
              <a:t>https://www.tpa-global.com/2023/02/08/an-overview-of-the-new-eu-public-country-by-country-reporting-obligations/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59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https://www.tpa-group.cz/cs/pilir-ii-beps-minimalni-globalni-uroven-zdaneni-schvalena/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+mj-lt"/>
              </a:rPr>
              <a:t>Pokud efektivní daňová sazba společností nadnárodní skupiny v rámci jednoho státu nedosahuje požadovaných 15 %, vznikne povinnost uhradit tzv „</a:t>
            </a:r>
            <a:r>
              <a:rPr lang="cs-CZ" b="1" dirty="0">
                <a:latin typeface="+mj-lt"/>
              </a:rPr>
              <a:t>dorovnávací daň“</a:t>
            </a:r>
            <a:endParaRPr lang="cs-CZ" b="1" i="0" dirty="0">
              <a:effectLst/>
              <a:latin typeface="+mj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51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12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SME:</a:t>
            </a:r>
            <a:endParaRPr lang="cs-CZ" sz="1800" b="1" i="0" u="none" strike="noStrike" baseline="0" dirty="0">
              <a:solidFill>
                <a:srgbClr val="000000"/>
              </a:solidFill>
              <a:latin typeface="EC Square Sans Pro"/>
            </a:endParaRPr>
          </a:p>
          <a:p>
            <a:endParaRPr lang="cs-CZ" sz="1800" b="0" i="0" u="none" strike="noStrike" baseline="0" dirty="0">
              <a:latin typeface="EC Square Sans Pro"/>
            </a:endParaRPr>
          </a:p>
          <a:p>
            <a:r>
              <a:rPr lang="cs-CZ" sz="1800" b="0" i="0" u="none" strike="noStrike" baseline="0" dirty="0">
                <a:solidFill>
                  <a:srgbClr val="404042"/>
                </a:solidFill>
                <a:latin typeface="EC Square Sans Pro"/>
              </a:rPr>
              <a:t>- Malé podniky jsou definovány jako podniky, které zaměstnávají méně než 50 osob a jejichž roční obrat nebo bilanční suma roční rozvahy nepřekračuje 10 milionů EUR. </a:t>
            </a:r>
            <a:endParaRPr lang="cs-CZ" sz="1800" b="0" i="0" u="none" strike="noStrike" baseline="0" dirty="0">
              <a:latin typeface="EC Square Sans Pro"/>
            </a:endParaRPr>
          </a:p>
          <a:p>
            <a:r>
              <a:rPr lang="cs-CZ" sz="1800" b="0" i="0" u="none" strike="noStrike" baseline="0" dirty="0">
                <a:solidFill>
                  <a:srgbClr val="404042"/>
                </a:solidFill>
                <a:latin typeface="EC Square Sans Pro"/>
              </a:rPr>
              <a:t>- Střední podniky jsou definovány jako podniky, které zaměstnávají méně než 250 osob a mají buď roční obrat, který nepřesahuje 50 milionů EUR, nebo bilanční sumu roční rozvahy nepřesahující 43 milionů EUR. </a:t>
            </a:r>
          </a:p>
          <a:p>
            <a:endParaRPr lang="cs-CZ" sz="1800" b="0" i="0" u="none" strike="noStrike" baseline="0" dirty="0">
              <a:solidFill>
                <a:srgbClr val="404042"/>
              </a:solidFill>
              <a:latin typeface="EC Square Sans Pro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23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tpa-horwath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tpa-horwath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slide with B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458095" y="1674757"/>
            <a:ext cx="8968099" cy="4335577"/>
          </a:xfrm>
          <a:custGeom>
            <a:avLst/>
            <a:gdLst>
              <a:gd name="connsiteX0" fmla="*/ 0 w 8968099"/>
              <a:gd name="connsiteY0" fmla="*/ 156631 h 3904074"/>
              <a:gd name="connsiteX1" fmla="*/ 156631 w 8968099"/>
              <a:gd name="connsiteY1" fmla="*/ 0 h 3904074"/>
              <a:gd name="connsiteX2" fmla="*/ 8811468 w 8968099"/>
              <a:gd name="connsiteY2" fmla="*/ 0 h 3904074"/>
              <a:gd name="connsiteX3" fmla="*/ 8968099 w 8968099"/>
              <a:gd name="connsiteY3" fmla="*/ 156631 h 3904074"/>
              <a:gd name="connsiteX4" fmla="*/ 8968099 w 8968099"/>
              <a:gd name="connsiteY4" fmla="*/ 3747443 h 3904074"/>
              <a:gd name="connsiteX5" fmla="*/ 8811468 w 8968099"/>
              <a:gd name="connsiteY5" fmla="*/ 3904074 h 3904074"/>
              <a:gd name="connsiteX6" fmla="*/ 156631 w 8968099"/>
              <a:gd name="connsiteY6" fmla="*/ 3904074 h 3904074"/>
              <a:gd name="connsiteX7" fmla="*/ 0 w 8968099"/>
              <a:gd name="connsiteY7" fmla="*/ 3747443 h 3904074"/>
              <a:gd name="connsiteX8" fmla="*/ 0 w 8968099"/>
              <a:gd name="connsiteY8" fmla="*/ 156631 h 3904074"/>
              <a:gd name="connsiteX0" fmla="*/ 5610 w 8968099"/>
              <a:gd name="connsiteY0" fmla="*/ 9920 h 4335174"/>
              <a:gd name="connsiteX1" fmla="*/ 156631 w 8968099"/>
              <a:gd name="connsiteY1" fmla="*/ 431100 h 4335174"/>
              <a:gd name="connsiteX2" fmla="*/ 8811468 w 8968099"/>
              <a:gd name="connsiteY2" fmla="*/ 431100 h 4335174"/>
              <a:gd name="connsiteX3" fmla="*/ 8968099 w 8968099"/>
              <a:gd name="connsiteY3" fmla="*/ 587731 h 4335174"/>
              <a:gd name="connsiteX4" fmla="*/ 8968099 w 8968099"/>
              <a:gd name="connsiteY4" fmla="*/ 4178543 h 4335174"/>
              <a:gd name="connsiteX5" fmla="*/ 8811468 w 8968099"/>
              <a:gd name="connsiteY5" fmla="*/ 4335174 h 4335174"/>
              <a:gd name="connsiteX6" fmla="*/ 156631 w 8968099"/>
              <a:gd name="connsiteY6" fmla="*/ 4335174 h 4335174"/>
              <a:gd name="connsiteX7" fmla="*/ 0 w 8968099"/>
              <a:gd name="connsiteY7" fmla="*/ 4178543 h 4335174"/>
              <a:gd name="connsiteX8" fmla="*/ 5610 w 8968099"/>
              <a:gd name="connsiteY8" fmla="*/ 9920 h 4335174"/>
              <a:gd name="connsiteX0" fmla="*/ 5610 w 8968099"/>
              <a:gd name="connsiteY0" fmla="*/ 9920 h 4335174"/>
              <a:gd name="connsiteX1" fmla="*/ 381024 w 8968099"/>
              <a:gd name="connsiteY1" fmla="*/ 431100 h 4335174"/>
              <a:gd name="connsiteX2" fmla="*/ 8811468 w 8968099"/>
              <a:gd name="connsiteY2" fmla="*/ 431100 h 4335174"/>
              <a:gd name="connsiteX3" fmla="*/ 8968099 w 8968099"/>
              <a:gd name="connsiteY3" fmla="*/ 587731 h 4335174"/>
              <a:gd name="connsiteX4" fmla="*/ 8968099 w 8968099"/>
              <a:gd name="connsiteY4" fmla="*/ 4178543 h 4335174"/>
              <a:gd name="connsiteX5" fmla="*/ 8811468 w 8968099"/>
              <a:gd name="connsiteY5" fmla="*/ 4335174 h 4335174"/>
              <a:gd name="connsiteX6" fmla="*/ 156631 w 8968099"/>
              <a:gd name="connsiteY6" fmla="*/ 4335174 h 4335174"/>
              <a:gd name="connsiteX7" fmla="*/ 0 w 8968099"/>
              <a:gd name="connsiteY7" fmla="*/ 4178543 h 4335174"/>
              <a:gd name="connsiteX8" fmla="*/ 5610 w 8968099"/>
              <a:gd name="connsiteY8" fmla="*/ 9920 h 4335174"/>
              <a:gd name="connsiteX0" fmla="*/ 5610 w 8968099"/>
              <a:gd name="connsiteY0" fmla="*/ 10224 h 4335478"/>
              <a:gd name="connsiteX1" fmla="*/ 347365 w 8968099"/>
              <a:gd name="connsiteY1" fmla="*/ 414575 h 4335478"/>
              <a:gd name="connsiteX2" fmla="*/ 8811468 w 8968099"/>
              <a:gd name="connsiteY2" fmla="*/ 431404 h 4335478"/>
              <a:gd name="connsiteX3" fmla="*/ 8968099 w 8968099"/>
              <a:gd name="connsiteY3" fmla="*/ 588035 h 4335478"/>
              <a:gd name="connsiteX4" fmla="*/ 8968099 w 8968099"/>
              <a:gd name="connsiteY4" fmla="*/ 4178847 h 4335478"/>
              <a:gd name="connsiteX5" fmla="*/ 8811468 w 8968099"/>
              <a:gd name="connsiteY5" fmla="*/ 4335478 h 4335478"/>
              <a:gd name="connsiteX6" fmla="*/ 156631 w 8968099"/>
              <a:gd name="connsiteY6" fmla="*/ 4335478 h 4335478"/>
              <a:gd name="connsiteX7" fmla="*/ 0 w 8968099"/>
              <a:gd name="connsiteY7" fmla="*/ 4178847 h 4335478"/>
              <a:gd name="connsiteX8" fmla="*/ 5610 w 8968099"/>
              <a:gd name="connsiteY8" fmla="*/ 10224 h 4335478"/>
              <a:gd name="connsiteX0" fmla="*/ 5610 w 8968099"/>
              <a:gd name="connsiteY0" fmla="*/ 10646 h 4335900"/>
              <a:gd name="connsiteX1" fmla="*/ 347365 w 8968099"/>
              <a:gd name="connsiteY1" fmla="*/ 414997 h 4335900"/>
              <a:gd name="connsiteX2" fmla="*/ 8811468 w 8968099"/>
              <a:gd name="connsiteY2" fmla="*/ 431826 h 4335900"/>
              <a:gd name="connsiteX3" fmla="*/ 8968099 w 8968099"/>
              <a:gd name="connsiteY3" fmla="*/ 588457 h 4335900"/>
              <a:gd name="connsiteX4" fmla="*/ 8968099 w 8968099"/>
              <a:gd name="connsiteY4" fmla="*/ 4179269 h 4335900"/>
              <a:gd name="connsiteX5" fmla="*/ 8811468 w 8968099"/>
              <a:gd name="connsiteY5" fmla="*/ 4335900 h 4335900"/>
              <a:gd name="connsiteX6" fmla="*/ 156631 w 8968099"/>
              <a:gd name="connsiteY6" fmla="*/ 4335900 h 4335900"/>
              <a:gd name="connsiteX7" fmla="*/ 0 w 8968099"/>
              <a:gd name="connsiteY7" fmla="*/ 4179269 h 4335900"/>
              <a:gd name="connsiteX8" fmla="*/ 5610 w 8968099"/>
              <a:gd name="connsiteY8" fmla="*/ 10646 h 4335900"/>
              <a:gd name="connsiteX0" fmla="*/ 5610 w 8968099"/>
              <a:gd name="connsiteY0" fmla="*/ 10646 h 4335900"/>
              <a:gd name="connsiteX1" fmla="*/ 476391 w 8968099"/>
              <a:gd name="connsiteY1" fmla="*/ 414997 h 4335900"/>
              <a:gd name="connsiteX2" fmla="*/ 8811468 w 8968099"/>
              <a:gd name="connsiteY2" fmla="*/ 431826 h 4335900"/>
              <a:gd name="connsiteX3" fmla="*/ 8968099 w 8968099"/>
              <a:gd name="connsiteY3" fmla="*/ 588457 h 4335900"/>
              <a:gd name="connsiteX4" fmla="*/ 8968099 w 8968099"/>
              <a:gd name="connsiteY4" fmla="*/ 4179269 h 4335900"/>
              <a:gd name="connsiteX5" fmla="*/ 8811468 w 8968099"/>
              <a:gd name="connsiteY5" fmla="*/ 4335900 h 4335900"/>
              <a:gd name="connsiteX6" fmla="*/ 156631 w 8968099"/>
              <a:gd name="connsiteY6" fmla="*/ 4335900 h 4335900"/>
              <a:gd name="connsiteX7" fmla="*/ 0 w 8968099"/>
              <a:gd name="connsiteY7" fmla="*/ 4179269 h 4335900"/>
              <a:gd name="connsiteX8" fmla="*/ 5610 w 8968099"/>
              <a:gd name="connsiteY8" fmla="*/ 10646 h 4335900"/>
              <a:gd name="connsiteX0" fmla="*/ 5610 w 8968099"/>
              <a:gd name="connsiteY0" fmla="*/ 10225 h 4335479"/>
              <a:gd name="connsiteX1" fmla="*/ 476391 w 8968099"/>
              <a:gd name="connsiteY1" fmla="*/ 414576 h 4335479"/>
              <a:gd name="connsiteX2" fmla="*/ 8811468 w 8968099"/>
              <a:gd name="connsiteY2" fmla="*/ 431405 h 4335479"/>
              <a:gd name="connsiteX3" fmla="*/ 8968099 w 8968099"/>
              <a:gd name="connsiteY3" fmla="*/ 588036 h 4335479"/>
              <a:gd name="connsiteX4" fmla="*/ 8968099 w 8968099"/>
              <a:gd name="connsiteY4" fmla="*/ 4178848 h 4335479"/>
              <a:gd name="connsiteX5" fmla="*/ 8811468 w 8968099"/>
              <a:gd name="connsiteY5" fmla="*/ 4335479 h 4335479"/>
              <a:gd name="connsiteX6" fmla="*/ 156631 w 8968099"/>
              <a:gd name="connsiteY6" fmla="*/ 4335479 h 4335479"/>
              <a:gd name="connsiteX7" fmla="*/ 0 w 8968099"/>
              <a:gd name="connsiteY7" fmla="*/ 4178848 h 4335479"/>
              <a:gd name="connsiteX8" fmla="*/ 5610 w 8968099"/>
              <a:gd name="connsiteY8" fmla="*/ 10225 h 4335479"/>
              <a:gd name="connsiteX0" fmla="*/ 5610 w 8968099"/>
              <a:gd name="connsiteY0" fmla="*/ 10121 h 4335375"/>
              <a:gd name="connsiteX1" fmla="*/ 538099 w 8968099"/>
              <a:gd name="connsiteY1" fmla="*/ 420082 h 4335375"/>
              <a:gd name="connsiteX2" fmla="*/ 8811468 w 8968099"/>
              <a:gd name="connsiteY2" fmla="*/ 431301 h 4335375"/>
              <a:gd name="connsiteX3" fmla="*/ 8968099 w 8968099"/>
              <a:gd name="connsiteY3" fmla="*/ 587932 h 4335375"/>
              <a:gd name="connsiteX4" fmla="*/ 8968099 w 8968099"/>
              <a:gd name="connsiteY4" fmla="*/ 4178744 h 4335375"/>
              <a:gd name="connsiteX5" fmla="*/ 8811468 w 8968099"/>
              <a:gd name="connsiteY5" fmla="*/ 4335375 h 4335375"/>
              <a:gd name="connsiteX6" fmla="*/ 156631 w 8968099"/>
              <a:gd name="connsiteY6" fmla="*/ 4335375 h 4335375"/>
              <a:gd name="connsiteX7" fmla="*/ 0 w 8968099"/>
              <a:gd name="connsiteY7" fmla="*/ 4178744 h 4335375"/>
              <a:gd name="connsiteX8" fmla="*/ 5610 w 8968099"/>
              <a:gd name="connsiteY8" fmla="*/ 10121 h 4335375"/>
              <a:gd name="connsiteX0" fmla="*/ 5610 w 8968099"/>
              <a:gd name="connsiteY0" fmla="*/ 10323 h 4335577"/>
              <a:gd name="connsiteX1" fmla="*/ 538099 w 8968099"/>
              <a:gd name="connsiteY1" fmla="*/ 420284 h 4335577"/>
              <a:gd name="connsiteX2" fmla="*/ 8811468 w 8968099"/>
              <a:gd name="connsiteY2" fmla="*/ 431503 h 4335577"/>
              <a:gd name="connsiteX3" fmla="*/ 8968099 w 8968099"/>
              <a:gd name="connsiteY3" fmla="*/ 588134 h 4335577"/>
              <a:gd name="connsiteX4" fmla="*/ 8968099 w 8968099"/>
              <a:gd name="connsiteY4" fmla="*/ 4178946 h 4335577"/>
              <a:gd name="connsiteX5" fmla="*/ 8811468 w 8968099"/>
              <a:gd name="connsiteY5" fmla="*/ 4335577 h 4335577"/>
              <a:gd name="connsiteX6" fmla="*/ 156631 w 8968099"/>
              <a:gd name="connsiteY6" fmla="*/ 4335577 h 4335577"/>
              <a:gd name="connsiteX7" fmla="*/ 0 w 8968099"/>
              <a:gd name="connsiteY7" fmla="*/ 4178946 h 4335577"/>
              <a:gd name="connsiteX8" fmla="*/ 5610 w 8968099"/>
              <a:gd name="connsiteY8" fmla="*/ 10323 h 43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8099" h="4335577">
                <a:moveTo>
                  <a:pt x="5610" y="10323"/>
                </a:moveTo>
                <a:cubicBezTo>
                  <a:pt x="5610" y="-76182"/>
                  <a:pt x="70127" y="409064"/>
                  <a:pt x="538099" y="420284"/>
                </a:cubicBezTo>
                <a:lnTo>
                  <a:pt x="8811468" y="431503"/>
                </a:lnTo>
                <a:cubicBezTo>
                  <a:pt x="8897973" y="431503"/>
                  <a:pt x="8968099" y="501629"/>
                  <a:pt x="8968099" y="588134"/>
                </a:cubicBezTo>
                <a:lnTo>
                  <a:pt x="8968099" y="4178946"/>
                </a:lnTo>
                <a:cubicBezTo>
                  <a:pt x="8968099" y="4265451"/>
                  <a:pt x="8897973" y="4335577"/>
                  <a:pt x="8811468" y="4335577"/>
                </a:cubicBezTo>
                <a:lnTo>
                  <a:pt x="156631" y="4335577"/>
                </a:lnTo>
                <a:cubicBezTo>
                  <a:pt x="70126" y="4335577"/>
                  <a:pt x="0" y="4265451"/>
                  <a:pt x="0" y="4178946"/>
                </a:cubicBezTo>
                <a:cubicBezTo>
                  <a:pt x="0" y="2982009"/>
                  <a:pt x="5610" y="1207260"/>
                  <a:pt x="5610" y="10323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Insert Picture</a:t>
            </a:r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el 2"/>
          <p:cNvSpPr>
            <a:spLocks noGrp="1"/>
          </p:cNvSpPr>
          <p:nvPr>
            <p:ph type="title" hasCustomPrompt="1"/>
          </p:nvPr>
        </p:nvSpPr>
        <p:spPr>
          <a:xfrm>
            <a:off x="896905" y="786434"/>
            <a:ext cx="7673603" cy="9161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4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6887781" y="1774385"/>
            <a:ext cx="2538413" cy="18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Date, Place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4" name="Inhaltsplatzhalter 2"/>
          <p:cNvSpPr txBox="1">
            <a:spLocks/>
          </p:cNvSpPr>
          <p:nvPr userDrawn="1"/>
        </p:nvSpPr>
        <p:spPr>
          <a:xfrm>
            <a:off x="478447" y="6629292"/>
            <a:ext cx="9518648" cy="1308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it-IT" sz="850" kern="1200" spc="60">
                <a:solidFill>
                  <a:srgbClr val="9FA1A4"/>
                </a:solidFill>
                <a:latin typeface="+mn-lt"/>
                <a:ea typeface="+mn-ea"/>
                <a:cs typeface="+mn-cs"/>
              </a:rPr>
              <a:t>Albánie</a:t>
            </a:r>
            <a:r>
              <a:rPr lang="cs-CZ" sz="850" kern="1200" spc="60" baseline="0">
                <a:solidFill>
                  <a:srgbClr val="9FA1A4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50" kern="1200" spc="60">
                <a:solidFill>
                  <a:srgbClr val="9FA1A4"/>
                </a:solidFill>
                <a:latin typeface="+mn-lt"/>
                <a:ea typeface="+mn-ea"/>
                <a:cs typeface="+mn-cs"/>
              </a:rPr>
              <a:t>| Bulharsko | Černá Hora | Česká republika | Chorvatsko | Maďarsko | </a:t>
            </a:r>
            <a:r>
              <a:rPr lang="cs-CZ" sz="850" kern="1200" spc="60">
                <a:solidFill>
                  <a:srgbClr val="9FA1A4"/>
                </a:solidFill>
                <a:latin typeface="+mn-lt"/>
                <a:ea typeface="+mn-ea"/>
                <a:cs typeface="+mn-cs"/>
              </a:rPr>
              <a:t>Polsko | Rakousko | Rumunsko | Slovensko | Slovinsko | Srbsko</a:t>
            </a:r>
            <a:endParaRPr lang="de-DE" sz="850" kern="1200" spc="60">
              <a:solidFill>
                <a:srgbClr val="9FA1A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63925" y="6214962"/>
            <a:ext cx="1188000" cy="534721"/>
          </a:xfrm>
          <a:prstGeom prst="rect">
            <a:avLst/>
          </a:prstGeom>
        </p:spPr>
      </p:pic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21DE8031-2236-41FD-ACA1-C743F2EC019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4221" y="1383554"/>
            <a:ext cx="5701406" cy="21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35648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482975" y="1482555"/>
            <a:ext cx="2087460" cy="1621402"/>
          </a:xfrm>
          <a:custGeom>
            <a:avLst/>
            <a:gdLst>
              <a:gd name="connsiteX0" fmla="*/ 0 w 1857563"/>
              <a:gd name="connsiteY0" fmla="*/ 270239 h 1621402"/>
              <a:gd name="connsiteX1" fmla="*/ 270239 w 1857563"/>
              <a:gd name="connsiteY1" fmla="*/ 0 h 1621402"/>
              <a:gd name="connsiteX2" fmla="*/ 1587324 w 1857563"/>
              <a:gd name="connsiteY2" fmla="*/ 0 h 1621402"/>
              <a:gd name="connsiteX3" fmla="*/ 1857563 w 1857563"/>
              <a:gd name="connsiteY3" fmla="*/ 270239 h 1621402"/>
              <a:gd name="connsiteX4" fmla="*/ 1857563 w 1857563"/>
              <a:gd name="connsiteY4" fmla="*/ 1351163 h 1621402"/>
              <a:gd name="connsiteX5" fmla="*/ 1587324 w 1857563"/>
              <a:gd name="connsiteY5" fmla="*/ 1621402 h 1621402"/>
              <a:gd name="connsiteX6" fmla="*/ 270239 w 1857563"/>
              <a:gd name="connsiteY6" fmla="*/ 1621402 h 1621402"/>
              <a:gd name="connsiteX7" fmla="*/ 0 w 1857563"/>
              <a:gd name="connsiteY7" fmla="*/ 1351163 h 1621402"/>
              <a:gd name="connsiteX8" fmla="*/ 0 w 1857563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270239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165464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1654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60" h="1621402">
                <a:moveTo>
                  <a:pt x="0" y="270239"/>
                </a:moveTo>
                <a:cubicBezTo>
                  <a:pt x="0" y="120990"/>
                  <a:pt x="120990" y="0"/>
                  <a:pt x="270239" y="0"/>
                </a:cubicBezTo>
                <a:lnTo>
                  <a:pt x="2049286" y="0"/>
                </a:lnTo>
                <a:cubicBezTo>
                  <a:pt x="2198535" y="0"/>
                  <a:pt x="1862325" y="20978"/>
                  <a:pt x="1857563" y="203564"/>
                </a:cubicBezTo>
                <a:lnTo>
                  <a:pt x="1857563" y="1351163"/>
                </a:lnTo>
                <a:cubicBezTo>
                  <a:pt x="1857563" y="1500412"/>
                  <a:pt x="1736573" y="1621402"/>
                  <a:pt x="1587324" y="1621402"/>
                </a:cubicBezTo>
                <a:lnTo>
                  <a:pt x="270239" y="1621402"/>
                </a:lnTo>
                <a:cubicBezTo>
                  <a:pt x="120990" y="1621402"/>
                  <a:pt x="0" y="1500412"/>
                  <a:pt x="0" y="1351163"/>
                </a:cubicBezTo>
                <a:lnTo>
                  <a:pt x="0" y="27023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3207895" y="1558977"/>
            <a:ext cx="6227285" cy="4979937"/>
          </a:xfrm>
        </p:spPr>
        <p:txBody>
          <a:bodyPr>
            <a:normAutofit/>
          </a:bodyPr>
          <a:lstStyle>
            <a:lvl1pPr marL="226800" indent="-226800">
              <a:spcBef>
                <a:spcPts val="3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&lt;"/>
              <a:defRPr sz="1200">
                <a:solidFill>
                  <a:schemeClr val="tx1"/>
                </a:solidFill>
              </a:defRPr>
            </a:lvl1pPr>
            <a:lvl2pPr marL="457200"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xx</a:t>
            </a:r>
          </a:p>
          <a:p>
            <a:pPr lvl="0"/>
            <a:r>
              <a:rPr lang="en-GB" noProof="0" dirty="0"/>
              <a:t>xx</a:t>
            </a:r>
          </a:p>
          <a:p>
            <a:pPr lvl="0"/>
            <a:r>
              <a:rPr lang="en-GB" noProof="0" dirty="0"/>
              <a:t>xx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Areas of Expertise: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endParaRPr lang="en-GB" noProof="0" dirty="0"/>
          </a:p>
        </p:txBody>
      </p:sp>
      <p:cxnSp>
        <p:nvCxnSpPr>
          <p:cNvPr id="12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 userDrawn="1"/>
        </p:nvSpPr>
        <p:spPr>
          <a:xfrm>
            <a:off x="446635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>
              <a:buClr>
                <a:srgbClr val="005233"/>
              </a:buClr>
            </a:pPr>
            <a:r>
              <a:rPr lang="en-GB"/>
              <a:t>www.tpa-group.</a:t>
            </a:r>
            <a:r>
              <a:rPr lang="cs-CZ"/>
              <a:t>cz</a:t>
            </a:r>
            <a:endParaRPr lang="en-GB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>
              <a:spcBef>
                <a:spcPts val="300"/>
              </a:spcBef>
              <a:buClr>
                <a:srgbClr val="005233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dirty="0">
                <a:solidFill>
                  <a:srgbClr val="58585A"/>
                </a:solidFill>
              </a:rPr>
              <a:t>www.tpa-group.com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27945" y="3851173"/>
            <a:ext cx="2565821" cy="144884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  <a:defRPr sz="1100">
                <a:solidFill>
                  <a:schemeClr val="tx1"/>
                </a:solidFill>
              </a:defRPr>
            </a:lvl1pPr>
            <a:lvl2pPr marL="457200">
              <a:spcBef>
                <a:spcPts val="6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en-GB" sz="1100" noProof="0" dirty="0">
                <a:solidFill>
                  <a:schemeClr val="tx1"/>
                </a:solidFill>
              </a:rPr>
              <a:t>Tel.: +43 (1) 58835-XXX</a:t>
            </a:r>
            <a:br>
              <a:rPr lang="en-GB" sz="1100" noProof="0" dirty="0">
                <a:solidFill>
                  <a:schemeClr val="tx1"/>
                </a:solidFill>
              </a:rPr>
            </a:br>
            <a:endParaRPr lang="en-GB" sz="1100" noProof="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br>
              <a:rPr lang="en-GB" sz="1100" noProof="0" dirty="0">
                <a:solidFill>
                  <a:schemeClr val="tx1"/>
                </a:solidFill>
              </a:rPr>
            </a:br>
            <a:r>
              <a:rPr lang="en-GB" sz="1100" noProof="0" dirty="0">
                <a:solidFill>
                  <a:schemeClr val="tx1"/>
                </a:solidFill>
              </a:rPr>
              <a:t>surname.lastname@tpa-group.at</a:t>
            </a: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en-GB" sz="1100" noProof="0" dirty="0">
                <a:solidFill>
                  <a:schemeClr val="tx1"/>
                </a:solidFill>
              </a:rPr>
              <a:t>www.tpa-group.at</a:t>
            </a: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en-GB" sz="1100" noProof="0" dirty="0">
                <a:solidFill>
                  <a:schemeClr val="tx1"/>
                </a:solidFill>
              </a:rPr>
              <a:t>www.tpa-group.com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42" hasCustomPrompt="1"/>
          </p:nvPr>
        </p:nvSpPr>
        <p:spPr>
          <a:xfrm>
            <a:off x="502462" y="3194510"/>
            <a:ext cx="2658760" cy="22324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005233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lvl="0"/>
            <a:r>
              <a:rPr lang="en-GB" noProof="0" dirty="0"/>
              <a:t>Name Contact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43" hasCustomPrompt="1"/>
          </p:nvPr>
        </p:nvSpPr>
        <p:spPr>
          <a:xfrm>
            <a:off x="502462" y="3434380"/>
            <a:ext cx="2658759" cy="29067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58585A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lvl="0"/>
            <a:r>
              <a:rPr lang="en-GB" noProof="0" dirty="0"/>
              <a:t>Tax Advisor | Partner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4A7A8AC8-E10F-4A41-BF3B-7751D2891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19" y="348339"/>
            <a:ext cx="7870980" cy="89078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Get into contact with TPA:</a:t>
            </a:r>
            <a:endParaRPr lang="en-GB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Page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080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8851665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feld 25"/>
          <p:cNvSpPr txBox="1"/>
          <p:nvPr userDrawn="1"/>
        </p:nvSpPr>
        <p:spPr>
          <a:xfrm>
            <a:off x="446635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www.tpa-group.</a:t>
            </a:r>
            <a:r>
              <a:rPr lang="cs-CZ" noProof="0">
                <a:solidFill>
                  <a:schemeClr val="tx2"/>
                </a:solidFill>
              </a:rPr>
              <a:t>cz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noProof="0" dirty="0">
                <a:solidFill>
                  <a:schemeClr val="tx2"/>
                </a:solidFill>
              </a:rPr>
              <a:t>www.tpa-group.com</a:t>
            </a:r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32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4304424"/>
            <a:ext cx="2575433" cy="369332"/>
          </a:xfrm>
        </p:spPr>
        <p:txBody>
          <a:bodyPr>
            <a:noAutofit/>
          </a:bodyPr>
          <a:lstStyle>
            <a:lvl1pPr marL="0" indent="0">
              <a:spcBef>
                <a:spcPts val="244"/>
              </a:spcBef>
              <a:buNone/>
              <a:defRPr sz="1200"/>
            </a:lvl1pPr>
            <a:lvl4pPr>
              <a:defRPr/>
            </a:lvl4pPr>
          </a:lstStyle>
          <a:p>
            <a:pPr lvl="0"/>
            <a:r>
              <a:rPr lang="en-GB" noProof="0" dirty="0"/>
              <a:t>Tel: +43 (0) 1 588 35 – XXX</a:t>
            </a:r>
            <a:br>
              <a:rPr lang="en-GB" noProof="0" dirty="0"/>
            </a:br>
            <a:r>
              <a:rPr lang="en-GB" sz="1200" noProof="0" dirty="0">
                <a:solidFill>
                  <a:srgbClr val="000000"/>
                </a:solidFill>
              </a:rPr>
              <a:t>surname.lastname</a:t>
            </a:r>
            <a:r>
              <a:rPr lang="en-GB" noProof="0" dirty="0"/>
              <a:t>@tpa-group.at</a:t>
            </a:r>
          </a:p>
        </p:txBody>
      </p:sp>
      <p:sp>
        <p:nvSpPr>
          <p:cNvPr id="34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65284" y="4304424"/>
            <a:ext cx="2575433" cy="369332"/>
          </a:xfrm>
        </p:spPr>
        <p:txBody>
          <a:bodyPr>
            <a:noAutofit/>
          </a:bodyPr>
          <a:lstStyle>
            <a:lvl1pPr marL="0" indent="0">
              <a:spcBef>
                <a:spcPts val="244"/>
              </a:spcBef>
              <a:buNone/>
              <a:defRPr sz="1200"/>
            </a:lvl1pPr>
            <a:lvl4pPr>
              <a:defRPr/>
            </a:lvl4pPr>
          </a:lstStyle>
          <a:p>
            <a:pPr lvl="0"/>
            <a:r>
              <a:rPr lang="en-GB" noProof="0" dirty="0"/>
              <a:t>Tel: +43 (0) 1 588 35 – XXX</a:t>
            </a:r>
            <a:br>
              <a:rPr lang="en-GB" noProof="0" dirty="0"/>
            </a:br>
            <a:r>
              <a:rPr lang="en-GB" sz="1200" noProof="0" dirty="0">
                <a:solidFill>
                  <a:srgbClr val="000000"/>
                </a:solidFill>
              </a:rPr>
              <a:t>surname.lastname</a:t>
            </a:r>
            <a:r>
              <a:rPr lang="en-GB" noProof="0" dirty="0"/>
              <a:t>@tpa-group.at</a:t>
            </a:r>
          </a:p>
        </p:txBody>
      </p:sp>
      <p:sp>
        <p:nvSpPr>
          <p:cNvPr id="3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878130" y="4304424"/>
            <a:ext cx="2575433" cy="369332"/>
          </a:xfrm>
        </p:spPr>
        <p:txBody>
          <a:bodyPr>
            <a:noAutofit/>
          </a:bodyPr>
          <a:lstStyle>
            <a:lvl1pPr marL="0" indent="0">
              <a:spcBef>
                <a:spcPts val="244"/>
              </a:spcBef>
              <a:buNone/>
              <a:defRPr sz="1200"/>
            </a:lvl1pPr>
            <a:lvl4pPr>
              <a:defRPr/>
            </a:lvl4pPr>
          </a:lstStyle>
          <a:p>
            <a:pPr lvl="0"/>
            <a:r>
              <a:rPr lang="en-GB" noProof="0" dirty="0"/>
              <a:t>Tel: +43 (0) 1 588 35 – XXX</a:t>
            </a:r>
            <a:br>
              <a:rPr lang="en-GB" noProof="0" dirty="0"/>
            </a:br>
            <a:r>
              <a:rPr lang="en-GB" sz="1200" noProof="0" dirty="0">
                <a:solidFill>
                  <a:srgbClr val="000000"/>
                </a:solidFill>
              </a:rPr>
              <a:t>surname.lastname</a:t>
            </a:r>
            <a:r>
              <a:rPr lang="en-GB" noProof="0" dirty="0"/>
              <a:t>@tpa-group.at</a:t>
            </a:r>
          </a:p>
        </p:txBody>
      </p:sp>
      <p:sp>
        <p:nvSpPr>
          <p:cNvPr id="3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3728181"/>
            <a:ext cx="2575433" cy="26608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/>
              <a:t>Surename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  <p:sp>
        <p:nvSpPr>
          <p:cNvPr id="3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2438" y="3994268"/>
            <a:ext cx="2575433" cy="310156"/>
          </a:xfrm>
        </p:spPr>
        <p:txBody>
          <a:bodyPr>
            <a:noAutofit/>
          </a:bodyPr>
          <a:lstStyle>
            <a:lvl1pPr marL="0" indent="0">
              <a:buNone/>
              <a:defRPr lang="en-GB" sz="1200" kern="1200" baseline="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200" noProof="0" dirty="0">
                <a:solidFill>
                  <a:srgbClr val="58595B"/>
                </a:solidFill>
                <a:cs typeface="+mn-cs"/>
              </a:rPr>
              <a:t>Tax Advisor </a:t>
            </a:r>
            <a:r>
              <a:rPr lang="en-GB" sz="1200" noProof="0" dirty="0">
                <a:solidFill>
                  <a:srgbClr val="58595B"/>
                </a:solidFill>
                <a:cs typeface="Arial" charset="0"/>
              </a:rPr>
              <a:t>|</a:t>
            </a:r>
            <a:r>
              <a:rPr lang="en-GB" noProof="0" dirty="0"/>
              <a:t> Partner</a:t>
            </a:r>
          </a:p>
        </p:txBody>
      </p:sp>
      <p:sp>
        <p:nvSpPr>
          <p:cNvPr id="4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664777" y="3728181"/>
            <a:ext cx="2575433" cy="26608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/>
              <a:t>Surename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  <p:sp>
        <p:nvSpPr>
          <p:cNvPr id="41" name="Textplatzhalter 8"/>
          <p:cNvSpPr>
            <a:spLocks noGrp="1"/>
          </p:cNvSpPr>
          <p:nvPr>
            <p:ph type="body" sz="quarter" idx="30" hasCustomPrompt="1"/>
          </p:nvPr>
        </p:nvSpPr>
        <p:spPr>
          <a:xfrm>
            <a:off x="3664777" y="3994268"/>
            <a:ext cx="2575433" cy="310156"/>
          </a:xfrm>
        </p:spPr>
        <p:txBody>
          <a:bodyPr>
            <a:noAutofit/>
          </a:bodyPr>
          <a:lstStyle>
            <a:lvl1pPr marL="0" indent="0">
              <a:buNone/>
              <a:defRPr lang="en-GB" sz="1200" kern="1200" baseline="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200" noProof="0" dirty="0">
                <a:solidFill>
                  <a:srgbClr val="58595B"/>
                </a:solidFill>
                <a:cs typeface="+mn-cs"/>
              </a:rPr>
              <a:t>Tax Advisor </a:t>
            </a:r>
            <a:r>
              <a:rPr lang="en-GB" sz="1200" noProof="0" dirty="0">
                <a:solidFill>
                  <a:srgbClr val="58595B"/>
                </a:solidFill>
                <a:cs typeface="Arial" charset="0"/>
              </a:rPr>
              <a:t>|</a:t>
            </a:r>
            <a:r>
              <a:rPr lang="en-GB" noProof="0" dirty="0"/>
              <a:t> Partner</a:t>
            </a:r>
          </a:p>
        </p:txBody>
      </p:sp>
      <p:sp>
        <p:nvSpPr>
          <p:cNvPr id="42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878167" y="3728181"/>
            <a:ext cx="2575433" cy="26608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/>
              <a:t>Surename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  <p:sp>
        <p:nvSpPr>
          <p:cNvPr id="43" name="Textplatzhalt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878167" y="3994268"/>
            <a:ext cx="2575433" cy="310156"/>
          </a:xfrm>
        </p:spPr>
        <p:txBody>
          <a:bodyPr>
            <a:noAutofit/>
          </a:bodyPr>
          <a:lstStyle>
            <a:lvl1pPr marL="0" indent="0">
              <a:buNone/>
              <a:defRPr lang="en-GB" sz="1200" kern="1200" baseline="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200" noProof="0" dirty="0">
                <a:solidFill>
                  <a:srgbClr val="58595B"/>
                </a:solidFill>
                <a:cs typeface="+mn-cs"/>
              </a:rPr>
              <a:t>Tax Advisor </a:t>
            </a:r>
            <a:r>
              <a:rPr lang="en-GB" sz="1200" noProof="0" dirty="0">
                <a:solidFill>
                  <a:srgbClr val="58595B"/>
                </a:solidFill>
                <a:cs typeface="Arial" charset="0"/>
              </a:rPr>
              <a:t>|</a:t>
            </a:r>
            <a:r>
              <a:rPr lang="en-GB" noProof="0" dirty="0"/>
              <a:t> Partner</a:t>
            </a:r>
          </a:p>
        </p:txBody>
      </p:sp>
      <p:sp>
        <p:nvSpPr>
          <p:cNvPr id="44" name="Bildplatzhalter 3"/>
          <p:cNvSpPr>
            <a:spLocks noGrp="1"/>
          </p:cNvSpPr>
          <p:nvPr>
            <p:ph type="pic" sz="quarter" idx="33" hasCustomPrompt="1"/>
          </p:nvPr>
        </p:nvSpPr>
        <p:spPr>
          <a:xfrm>
            <a:off x="453715" y="1987304"/>
            <a:ext cx="2087460" cy="1621402"/>
          </a:xfrm>
          <a:custGeom>
            <a:avLst/>
            <a:gdLst>
              <a:gd name="connsiteX0" fmla="*/ 0 w 1857563"/>
              <a:gd name="connsiteY0" fmla="*/ 270239 h 1621402"/>
              <a:gd name="connsiteX1" fmla="*/ 270239 w 1857563"/>
              <a:gd name="connsiteY1" fmla="*/ 0 h 1621402"/>
              <a:gd name="connsiteX2" fmla="*/ 1587324 w 1857563"/>
              <a:gd name="connsiteY2" fmla="*/ 0 h 1621402"/>
              <a:gd name="connsiteX3" fmla="*/ 1857563 w 1857563"/>
              <a:gd name="connsiteY3" fmla="*/ 270239 h 1621402"/>
              <a:gd name="connsiteX4" fmla="*/ 1857563 w 1857563"/>
              <a:gd name="connsiteY4" fmla="*/ 1351163 h 1621402"/>
              <a:gd name="connsiteX5" fmla="*/ 1587324 w 1857563"/>
              <a:gd name="connsiteY5" fmla="*/ 1621402 h 1621402"/>
              <a:gd name="connsiteX6" fmla="*/ 270239 w 1857563"/>
              <a:gd name="connsiteY6" fmla="*/ 1621402 h 1621402"/>
              <a:gd name="connsiteX7" fmla="*/ 0 w 1857563"/>
              <a:gd name="connsiteY7" fmla="*/ 1351163 h 1621402"/>
              <a:gd name="connsiteX8" fmla="*/ 0 w 1857563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270239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165464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1654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60" h="1621402">
                <a:moveTo>
                  <a:pt x="0" y="270239"/>
                </a:moveTo>
                <a:cubicBezTo>
                  <a:pt x="0" y="120990"/>
                  <a:pt x="120990" y="0"/>
                  <a:pt x="270239" y="0"/>
                </a:cubicBezTo>
                <a:lnTo>
                  <a:pt x="2049286" y="0"/>
                </a:lnTo>
                <a:cubicBezTo>
                  <a:pt x="2198535" y="0"/>
                  <a:pt x="1862325" y="20978"/>
                  <a:pt x="1857563" y="203564"/>
                </a:cubicBezTo>
                <a:lnTo>
                  <a:pt x="1857563" y="1351163"/>
                </a:lnTo>
                <a:cubicBezTo>
                  <a:pt x="1857563" y="1500412"/>
                  <a:pt x="1736573" y="1621402"/>
                  <a:pt x="1587324" y="1621402"/>
                </a:cubicBezTo>
                <a:lnTo>
                  <a:pt x="270239" y="1621402"/>
                </a:lnTo>
                <a:cubicBezTo>
                  <a:pt x="120990" y="1621402"/>
                  <a:pt x="0" y="1500412"/>
                  <a:pt x="0" y="1351163"/>
                </a:cubicBezTo>
                <a:lnTo>
                  <a:pt x="0" y="27023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45" name="Bildplatzhalter 3"/>
          <p:cNvSpPr>
            <a:spLocks noGrp="1"/>
          </p:cNvSpPr>
          <p:nvPr>
            <p:ph type="pic" sz="quarter" idx="34" hasCustomPrompt="1"/>
          </p:nvPr>
        </p:nvSpPr>
        <p:spPr>
          <a:xfrm>
            <a:off x="3671181" y="1978772"/>
            <a:ext cx="2087460" cy="1621402"/>
          </a:xfrm>
          <a:custGeom>
            <a:avLst/>
            <a:gdLst>
              <a:gd name="connsiteX0" fmla="*/ 0 w 1857563"/>
              <a:gd name="connsiteY0" fmla="*/ 270239 h 1621402"/>
              <a:gd name="connsiteX1" fmla="*/ 270239 w 1857563"/>
              <a:gd name="connsiteY1" fmla="*/ 0 h 1621402"/>
              <a:gd name="connsiteX2" fmla="*/ 1587324 w 1857563"/>
              <a:gd name="connsiteY2" fmla="*/ 0 h 1621402"/>
              <a:gd name="connsiteX3" fmla="*/ 1857563 w 1857563"/>
              <a:gd name="connsiteY3" fmla="*/ 270239 h 1621402"/>
              <a:gd name="connsiteX4" fmla="*/ 1857563 w 1857563"/>
              <a:gd name="connsiteY4" fmla="*/ 1351163 h 1621402"/>
              <a:gd name="connsiteX5" fmla="*/ 1587324 w 1857563"/>
              <a:gd name="connsiteY5" fmla="*/ 1621402 h 1621402"/>
              <a:gd name="connsiteX6" fmla="*/ 270239 w 1857563"/>
              <a:gd name="connsiteY6" fmla="*/ 1621402 h 1621402"/>
              <a:gd name="connsiteX7" fmla="*/ 0 w 1857563"/>
              <a:gd name="connsiteY7" fmla="*/ 1351163 h 1621402"/>
              <a:gd name="connsiteX8" fmla="*/ 0 w 1857563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270239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165464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1654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60" h="1621402">
                <a:moveTo>
                  <a:pt x="0" y="270239"/>
                </a:moveTo>
                <a:cubicBezTo>
                  <a:pt x="0" y="120990"/>
                  <a:pt x="120990" y="0"/>
                  <a:pt x="270239" y="0"/>
                </a:cubicBezTo>
                <a:lnTo>
                  <a:pt x="2049286" y="0"/>
                </a:lnTo>
                <a:cubicBezTo>
                  <a:pt x="2198535" y="0"/>
                  <a:pt x="1862325" y="20978"/>
                  <a:pt x="1857563" y="203564"/>
                </a:cubicBezTo>
                <a:lnTo>
                  <a:pt x="1857563" y="1351163"/>
                </a:lnTo>
                <a:cubicBezTo>
                  <a:pt x="1857563" y="1500412"/>
                  <a:pt x="1736573" y="1621402"/>
                  <a:pt x="1587324" y="1621402"/>
                </a:cubicBezTo>
                <a:lnTo>
                  <a:pt x="270239" y="1621402"/>
                </a:lnTo>
                <a:cubicBezTo>
                  <a:pt x="120990" y="1621402"/>
                  <a:pt x="0" y="1500412"/>
                  <a:pt x="0" y="1351163"/>
                </a:cubicBezTo>
                <a:lnTo>
                  <a:pt x="0" y="27023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46" name="Bildplatzhalter 3"/>
          <p:cNvSpPr>
            <a:spLocks noGrp="1"/>
          </p:cNvSpPr>
          <p:nvPr>
            <p:ph type="pic" sz="quarter" idx="35" hasCustomPrompt="1"/>
          </p:nvPr>
        </p:nvSpPr>
        <p:spPr>
          <a:xfrm>
            <a:off x="6874019" y="1984871"/>
            <a:ext cx="2087460" cy="1621402"/>
          </a:xfrm>
          <a:custGeom>
            <a:avLst/>
            <a:gdLst>
              <a:gd name="connsiteX0" fmla="*/ 0 w 1857563"/>
              <a:gd name="connsiteY0" fmla="*/ 270239 h 1621402"/>
              <a:gd name="connsiteX1" fmla="*/ 270239 w 1857563"/>
              <a:gd name="connsiteY1" fmla="*/ 0 h 1621402"/>
              <a:gd name="connsiteX2" fmla="*/ 1587324 w 1857563"/>
              <a:gd name="connsiteY2" fmla="*/ 0 h 1621402"/>
              <a:gd name="connsiteX3" fmla="*/ 1857563 w 1857563"/>
              <a:gd name="connsiteY3" fmla="*/ 270239 h 1621402"/>
              <a:gd name="connsiteX4" fmla="*/ 1857563 w 1857563"/>
              <a:gd name="connsiteY4" fmla="*/ 1351163 h 1621402"/>
              <a:gd name="connsiteX5" fmla="*/ 1587324 w 1857563"/>
              <a:gd name="connsiteY5" fmla="*/ 1621402 h 1621402"/>
              <a:gd name="connsiteX6" fmla="*/ 270239 w 1857563"/>
              <a:gd name="connsiteY6" fmla="*/ 1621402 h 1621402"/>
              <a:gd name="connsiteX7" fmla="*/ 0 w 1857563"/>
              <a:gd name="connsiteY7" fmla="*/ 1351163 h 1621402"/>
              <a:gd name="connsiteX8" fmla="*/ 0 w 1857563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270239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165464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1654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60" h="1621402">
                <a:moveTo>
                  <a:pt x="0" y="270239"/>
                </a:moveTo>
                <a:cubicBezTo>
                  <a:pt x="0" y="120990"/>
                  <a:pt x="120990" y="0"/>
                  <a:pt x="270239" y="0"/>
                </a:cubicBezTo>
                <a:lnTo>
                  <a:pt x="2049286" y="0"/>
                </a:lnTo>
                <a:cubicBezTo>
                  <a:pt x="2198535" y="0"/>
                  <a:pt x="1862325" y="20978"/>
                  <a:pt x="1857563" y="203564"/>
                </a:cubicBezTo>
                <a:lnTo>
                  <a:pt x="1857563" y="1351163"/>
                </a:lnTo>
                <a:cubicBezTo>
                  <a:pt x="1857563" y="1500412"/>
                  <a:pt x="1736573" y="1621402"/>
                  <a:pt x="1587324" y="1621402"/>
                </a:cubicBezTo>
                <a:lnTo>
                  <a:pt x="270239" y="1621402"/>
                </a:lnTo>
                <a:cubicBezTo>
                  <a:pt x="120990" y="1621402"/>
                  <a:pt x="0" y="1500412"/>
                  <a:pt x="0" y="1351163"/>
                </a:cubicBezTo>
                <a:lnTo>
                  <a:pt x="0" y="27023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noProof="0" dirty="0"/>
              <a:t>Picture</a:t>
            </a:r>
          </a:p>
        </p:txBody>
      </p:sp>
      <p:cxnSp>
        <p:nvCxnSpPr>
          <p:cNvPr id="47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Strana</a:t>
            </a:r>
            <a:r>
              <a:rPr lang="de-DE"/>
              <a:t>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358620" y="348337"/>
            <a:ext cx="7870980" cy="890783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cs-CZ" noProof="0" dirty="0" err="1"/>
              <a:t>Get</a:t>
            </a:r>
            <a:r>
              <a:rPr lang="cs-CZ" noProof="0" dirty="0"/>
              <a:t> </a:t>
            </a:r>
            <a:r>
              <a:rPr lang="cs-CZ" noProof="0" dirty="0" err="1"/>
              <a:t>into</a:t>
            </a:r>
            <a:r>
              <a:rPr lang="cs-CZ" noProof="0" dirty="0"/>
              <a:t> </a:t>
            </a:r>
            <a:r>
              <a:rPr lang="cs-CZ" noProof="0" dirty="0" err="1"/>
              <a:t>contact</a:t>
            </a:r>
            <a:r>
              <a:rPr lang="cs-CZ" noProof="0" dirty="0"/>
              <a:t> </a:t>
            </a:r>
            <a:r>
              <a:rPr lang="cs-CZ" noProof="0" dirty="0" err="1"/>
              <a:t>with</a:t>
            </a:r>
            <a:r>
              <a:rPr lang="cs-CZ" noProof="0" dirty="0"/>
              <a:t> TPA: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825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446635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de-DE" noProof="0">
                <a:solidFill>
                  <a:schemeClr val="tx2"/>
                </a:solidFill>
              </a:rPr>
              <a:t>www.tpa-group.</a:t>
            </a:r>
            <a:r>
              <a:rPr lang="cs-CZ" noProof="0">
                <a:solidFill>
                  <a:schemeClr val="tx2"/>
                </a:solidFill>
              </a:rPr>
              <a:t>cz</a:t>
            </a:r>
            <a:endParaRPr lang="de-DE" noProof="0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de-DE" sz="800" noProof="0" dirty="0">
                <a:solidFill>
                  <a:schemeClr val="tx2"/>
                </a:solidFill>
              </a:rPr>
              <a:t>www.tpa-group.com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58620" y="348337"/>
            <a:ext cx="7870980" cy="89078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 noProof="0" dirty="0"/>
              <a:t>Headline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9" name="Bildplatzhalter 3">
            <a:extLst>
              <a:ext uri="{FF2B5EF4-FFF2-40B4-BE49-F238E27FC236}">
                <a16:creationId xmlns:a16="http://schemas.microsoft.com/office/drawing/2014/main" id="{8E3767C6-DEEE-44AC-95FA-35CA7483002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8346" y="1740621"/>
            <a:ext cx="1818000" cy="21168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Insert Picture 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B896E6CF-77F4-43C8-85AE-9432E049B1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988925" y="1739538"/>
            <a:ext cx="1818000" cy="21168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Insert Picture 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60B5F3CE-3FA1-49EA-9BE3-33692E7FE7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21914" y="1741315"/>
            <a:ext cx="1818000" cy="21168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Insert Picture 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DBD7CA14-152D-4957-ADD1-5610E574C5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50475" y="1738378"/>
            <a:ext cx="1818000" cy="21168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Insert Picture 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65517313-501D-4BAB-BA3A-BF77CABBBE6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9720" y="4071977"/>
            <a:ext cx="1818000" cy="21168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Insert Picture 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FF29373F-37D8-4190-951B-ED3B32BBF90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990299" y="4070894"/>
            <a:ext cx="1818000" cy="21168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Insert Picture 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311B2E69-36E3-4AE0-BBF5-6A6A9C1A35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23288" y="4072671"/>
            <a:ext cx="1818000" cy="21168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Insert Picture 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7A023F31-226E-4D98-89AF-BD3CD9DBE01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51849" y="4069734"/>
            <a:ext cx="1818000" cy="21168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Insert Picture 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Strana</a:t>
            </a:r>
            <a:r>
              <a:rPr lang="de-DE"/>
              <a:t>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80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_Commit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30" y="4008938"/>
            <a:ext cx="3192513" cy="237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3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_TPA">
    <p:bg>
      <p:bgPr>
        <a:solidFill>
          <a:srgbClr val="13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744" y="1363072"/>
            <a:ext cx="4930511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8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_Puzz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30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620" y="348337"/>
            <a:ext cx="7870980" cy="89078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43989" y="1449983"/>
            <a:ext cx="9007200" cy="4726980"/>
          </a:xfrm>
        </p:spPr>
        <p:txBody>
          <a:bodyPr/>
          <a:lstStyle>
            <a:lvl1pPr marL="226800"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Text 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Text</a:t>
            </a:r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446635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www.tpa-group.</a:t>
            </a:r>
            <a:r>
              <a:rPr lang="cs-CZ" noProof="0">
                <a:solidFill>
                  <a:schemeClr val="tx2"/>
                </a:solidFill>
              </a:rPr>
              <a:t>cz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noProof="0" dirty="0">
                <a:solidFill>
                  <a:schemeClr val="tx2"/>
                </a:solidFill>
              </a:rPr>
              <a:t>www.tpa-group.com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Strana</a:t>
            </a:r>
            <a:r>
              <a:rPr lang="de-DE"/>
              <a:t>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104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F5C728AF-F687-459E-8A5D-4B644A1CB7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6593" y="398505"/>
            <a:ext cx="2913959" cy="6097942"/>
          </a:xfrm>
          <a:custGeom>
            <a:avLst/>
            <a:gdLst>
              <a:gd name="connsiteX0" fmla="*/ 0 w 2663826"/>
              <a:gd name="connsiteY0" fmla="*/ 443980 h 6092668"/>
              <a:gd name="connsiteX1" fmla="*/ 443980 w 2663826"/>
              <a:gd name="connsiteY1" fmla="*/ 0 h 6092668"/>
              <a:gd name="connsiteX2" fmla="*/ 2219846 w 2663826"/>
              <a:gd name="connsiteY2" fmla="*/ 0 h 6092668"/>
              <a:gd name="connsiteX3" fmla="*/ 2663826 w 2663826"/>
              <a:gd name="connsiteY3" fmla="*/ 443980 h 6092668"/>
              <a:gd name="connsiteX4" fmla="*/ 2663826 w 2663826"/>
              <a:gd name="connsiteY4" fmla="*/ 5648688 h 6092668"/>
              <a:gd name="connsiteX5" fmla="*/ 2219846 w 2663826"/>
              <a:gd name="connsiteY5" fmla="*/ 6092668 h 6092668"/>
              <a:gd name="connsiteX6" fmla="*/ 443980 w 2663826"/>
              <a:gd name="connsiteY6" fmla="*/ 6092668 h 6092668"/>
              <a:gd name="connsiteX7" fmla="*/ 0 w 2663826"/>
              <a:gd name="connsiteY7" fmla="*/ 5648688 h 6092668"/>
              <a:gd name="connsiteX8" fmla="*/ 0 w 2663826"/>
              <a:gd name="connsiteY8" fmla="*/ 443980 h 6092668"/>
              <a:gd name="connsiteX0" fmla="*/ 0 w 2663826"/>
              <a:gd name="connsiteY0" fmla="*/ 443980 h 6097888"/>
              <a:gd name="connsiteX1" fmla="*/ 443980 w 2663826"/>
              <a:gd name="connsiteY1" fmla="*/ 0 h 6097888"/>
              <a:gd name="connsiteX2" fmla="*/ 2219846 w 2663826"/>
              <a:gd name="connsiteY2" fmla="*/ 0 h 6097888"/>
              <a:gd name="connsiteX3" fmla="*/ 2663826 w 2663826"/>
              <a:gd name="connsiteY3" fmla="*/ 443980 h 6097888"/>
              <a:gd name="connsiteX4" fmla="*/ 2663826 w 2663826"/>
              <a:gd name="connsiteY4" fmla="*/ 5648688 h 6097888"/>
              <a:gd name="connsiteX5" fmla="*/ 2219846 w 2663826"/>
              <a:gd name="connsiteY5" fmla="*/ 6092668 h 6097888"/>
              <a:gd name="connsiteX6" fmla="*/ 443980 w 2663826"/>
              <a:gd name="connsiteY6" fmla="*/ 6092668 h 6097888"/>
              <a:gd name="connsiteX7" fmla="*/ 4156 w 2663826"/>
              <a:gd name="connsiteY7" fmla="*/ 5902227 h 6097888"/>
              <a:gd name="connsiteX8" fmla="*/ 0 w 2663826"/>
              <a:gd name="connsiteY8" fmla="*/ 443980 h 6097888"/>
              <a:gd name="connsiteX0" fmla="*/ 0 w 2663826"/>
              <a:gd name="connsiteY0" fmla="*/ 443980 h 6097888"/>
              <a:gd name="connsiteX1" fmla="*/ 443980 w 2663826"/>
              <a:gd name="connsiteY1" fmla="*/ 0 h 6097888"/>
              <a:gd name="connsiteX2" fmla="*/ 2219846 w 2663826"/>
              <a:gd name="connsiteY2" fmla="*/ 0 h 6097888"/>
              <a:gd name="connsiteX3" fmla="*/ 2663826 w 2663826"/>
              <a:gd name="connsiteY3" fmla="*/ 443980 h 6097888"/>
              <a:gd name="connsiteX4" fmla="*/ 2663826 w 2663826"/>
              <a:gd name="connsiteY4" fmla="*/ 5648688 h 6097888"/>
              <a:gd name="connsiteX5" fmla="*/ 2219846 w 2663826"/>
              <a:gd name="connsiteY5" fmla="*/ 6092668 h 6097888"/>
              <a:gd name="connsiteX6" fmla="*/ 327601 w 2663826"/>
              <a:gd name="connsiteY6" fmla="*/ 6092668 h 6097888"/>
              <a:gd name="connsiteX7" fmla="*/ 4156 w 2663826"/>
              <a:gd name="connsiteY7" fmla="*/ 5902227 h 6097888"/>
              <a:gd name="connsiteX8" fmla="*/ 0 w 2663826"/>
              <a:gd name="connsiteY8" fmla="*/ 443980 h 6097888"/>
              <a:gd name="connsiteX0" fmla="*/ 0 w 2663826"/>
              <a:gd name="connsiteY0" fmla="*/ 443980 h 6097888"/>
              <a:gd name="connsiteX1" fmla="*/ 443980 w 2663826"/>
              <a:gd name="connsiteY1" fmla="*/ 0 h 6097888"/>
              <a:gd name="connsiteX2" fmla="*/ 2219846 w 2663826"/>
              <a:gd name="connsiteY2" fmla="*/ 0 h 6097888"/>
              <a:gd name="connsiteX3" fmla="*/ 2663826 w 2663826"/>
              <a:gd name="connsiteY3" fmla="*/ 443980 h 6097888"/>
              <a:gd name="connsiteX4" fmla="*/ 2663826 w 2663826"/>
              <a:gd name="connsiteY4" fmla="*/ 5648688 h 6097888"/>
              <a:gd name="connsiteX5" fmla="*/ 2219846 w 2663826"/>
              <a:gd name="connsiteY5" fmla="*/ 6092668 h 6097888"/>
              <a:gd name="connsiteX6" fmla="*/ 327601 w 2663826"/>
              <a:gd name="connsiteY6" fmla="*/ 6092668 h 6097888"/>
              <a:gd name="connsiteX7" fmla="*/ 4156 w 2663826"/>
              <a:gd name="connsiteY7" fmla="*/ 5902227 h 6097888"/>
              <a:gd name="connsiteX8" fmla="*/ 0 w 2663826"/>
              <a:gd name="connsiteY8" fmla="*/ 443980 h 6097888"/>
              <a:gd name="connsiteX0" fmla="*/ 0 w 2663826"/>
              <a:gd name="connsiteY0" fmla="*/ 443980 h 6098735"/>
              <a:gd name="connsiteX1" fmla="*/ 443980 w 2663826"/>
              <a:gd name="connsiteY1" fmla="*/ 0 h 6098735"/>
              <a:gd name="connsiteX2" fmla="*/ 2219846 w 2663826"/>
              <a:gd name="connsiteY2" fmla="*/ 0 h 6098735"/>
              <a:gd name="connsiteX3" fmla="*/ 2663826 w 2663826"/>
              <a:gd name="connsiteY3" fmla="*/ 443980 h 6098735"/>
              <a:gd name="connsiteX4" fmla="*/ 2663826 w 2663826"/>
              <a:gd name="connsiteY4" fmla="*/ 5648688 h 6098735"/>
              <a:gd name="connsiteX5" fmla="*/ 2219846 w 2663826"/>
              <a:gd name="connsiteY5" fmla="*/ 6092668 h 6098735"/>
              <a:gd name="connsiteX6" fmla="*/ 327601 w 2663826"/>
              <a:gd name="connsiteY6" fmla="*/ 6092668 h 6098735"/>
              <a:gd name="connsiteX7" fmla="*/ 4156 w 2663826"/>
              <a:gd name="connsiteY7" fmla="*/ 5902227 h 6098735"/>
              <a:gd name="connsiteX8" fmla="*/ 0 w 2663826"/>
              <a:gd name="connsiteY8" fmla="*/ 443980 h 6098735"/>
              <a:gd name="connsiteX0" fmla="*/ 0 w 2663826"/>
              <a:gd name="connsiteY0" fmla="*/ 443980 h 6106501"/>
              <a:gd name="connsiteX1" fmla="*/ 443980 w 2663826"/>
              <a:gd name="connsiteY1" fmla="*/ 0 h 6106501"/>
              <a:gd name="connsiteX2" fmla="*/ 2219846 w 2663826"/>
              <a:gd name="connsiteY2" fmla="*/ 0 h 6106501"/>
              <a:gd name="connsiteX3" fmla="*/ 2663826 w 2663826"/>
              <a:gd name="connsiteY3" fmla="*/ 443980 h 6106501"/>
              <a:gd name="connsiteX4" fmla="*/ 2655513 w 2663826"/>
              <a:gd name="connsiteY4" fmla="*/ 5931321 h 6106501"/>
              <a:gd name="connsiteX5" fmla="*/ 2219846 w 2663826"/>
              <a:gd name="connsiteY5" fmla="*/ 6092668 h 6106501"/>
              <a:gd name="connsiteX6" fmla="*/ 327601 w 2663826"/>
              <a:gd name="connsiteY6" fmla="*/ 6092668 h 6106501"/>
              <a:gd name="connsiteX7" fmla="*/ 4156 w 2663826"/>
              <a:gd name="connsiteY7" fmla="*/ 5902227 h 6106501"/>
              <a:gd name="connsiteX8" fmla="*/ 0 w 2663826"/>
              <a:gd name="connsiteY8" fmla="*/ 443980 h 6106501"/>
              <a:gd name="connsiteX0" fmla="*/ 0 w 2663826"/>
              <a:gd name="connsiteY0" fmla="*/ 443980 h 6098735"/>
              <a:gd name="connsiteX1" fmla="*/ 443980 w 2663826"/>
              <a:gd name="connsiteY1" fmla="*/ 0 h 6098735"/>
              <a:gd name="connsiteX2" fmla="*/ 2219846 w 2663826"/>
              <a:gd name="connsiteY2" fmla="*/ 0 h 6098735"/>
              <a:gd name="connsiteX3" fmla="*/ 2663826 w 2663826"/>
              <a:gd name="connsiteY3" fmla="*/ 443980 h 6098735"/>
              <a:gd name="connsiteX4" fmla="*/ 2655513 w 2663826"/>
              <a:gd name="connsiteY4" fmla="*/ 5931321 h 6098735"/>
              <a:gd name="connsiteX5" fmla="*/ 2219846 w 2663826"/>
              <a:gd name="connsiteY5" fmla="*/ 6092668 h 6098735"/>
              <a:gd name="connsiteX6" fmla="*/ 327601 w 2663826"/>
              <a:gd name="connsiteY6" fmla="*/ 6092668 h 6098735"/>
              <a:gd name="connsiteX7" fmla="*/ 4156 w 2663826"/>
              <a:gd name="connsiteY7" fmla="*/ 5902227 h 6098735"/>
              <a:gd name="connsiteX8" fmla="*/ 0 w 2663826"/>
              <a:gd name="connsiteY8" fmla="*/ 443980 h 6098735"/>
              <a:gd name="connsiteX0" fmla="*/ 0 w 2663826"/>
              <a:gd name="connsiteY0" fmla="*/ 443980 h 6098735"/>
              <a:gd name="connsiteX1" fmla="*/ 443980 w 2663826"/>
              <a:gd name="connsiteY1" fmla="*/ 0 h 6098735"/>
              <a:gd name="connsiteX2" fmla="*/ 2219846 w 2663826"/>
              <a:gd name="connsiteY2" fmla="*/ 0 h 6098735"/>
              <a:gd name="connsiteX3" fmla="*/ 2663826 w 2663826"/>
              <a:gd name="connsiteY3" fmla="*/ 443980 h 6098735"/>
              <a:gd name="connsiteX4" fmla="*/ 2655513 w 2663826"/>
              <a:gd name="connsiteY4" fmla="*/ 5931321 h 6098735"/>
              <a:gd name="connsiteX5" fmla="*/ 2340381 w 2663826"/>
              <a:gd name="connsiteY5" fmla="*/ 6092668 h 6098735"/>
              <a:gd name="connsiteX6" fmla="*/ 327601 w 2663826"/>
              <a:gd name="connsiteY6" fmla="*/ 6092668 h 6098735"/>
              <a:gd name="connsiteX7" fmla="*/ 4156 w 2663826"/>
              <a:gd name="connsiteY7" fmla="*/ 5902227 h 6098735"/>
              <a:gd name="connsiteX8" fmla="*/ 0 w 2663826"/>
              <a:gd name="connsiteY8" fmla="*/ 443980 h 6098735"/>
              <a:gd name="connsiteX0" fmla="*/ 0 w 2663826"/>
              <a:gd name="connsiteY0" fmla="*/ 212824 h 6100335"/>
              <a:gd name="connsiteX1" fmla="*/ 443980 w 2663826"/>
              <a:gd name="connsiteY1" fmla="*/ 1600 h 6100335"/>
              <a:gd name="connsiteX2" fmla="*/ 2219846 w 2663826"/>
              <a:gd name="connsiteY2" fmla="*/ 1600 h 6100335"/>
              <a:gd name="connsiteX3" fmla="*/ 2663826 w 2663826"/>
              <a:gd name="connsiteY3" fmla="*/ 445580 h 6100335"/>
              <a:gd name="connsiteX4" fmla="*/ 2655513 w 2663826"/>
              <a:gd name="connsiteY4" fmla="*/ 5932921 h 6100335"/>
              <a:gd name="connsiteX5" fmla="*/ 2340381 w 2663826"/>
              <a:gd name="connsiteY5" fmla="*/ 6094268 h 6100335"/>
              <a:gd name="connsiteX6" fmla="*/ 327601 w 2663826"/>
              <a:gd name="connsiteY6" fmla="*/ 6094268 h 6100335"/>
              <a:gd name="connsiteX7" fmla="*/ 4156 w 2663826"/>
              <a:gd name="connsiteY7" fmla="*/ 5903827 h 6100335"/>
              <a:gd name="connsiteX8" fmla="*/ 0 w 2663826"/>
              <a:gd name="connsiteY8" fmla="*/ 212824 h 6100335"/>
              <a:gd name="connsiteX0" fmla="*/ 0 w 2663826"/>
              <a:gd name="connsiteY0" fmla="*/ 211224 h 6098735"/>
              <a:gd name="connsiteX1" fmla="*/ 315132 w 2663826"/>
              <a:gd name="connsiteY1" fmla="*/ 4156 h 6098735"/>
              <a:gd name="connsiteX2" fmla="*/ 2219846 w 2663826"/>
              <a:gd name="connsiteY2" fmla="*/ 0 h 6098735"/>
              <a:gd name="connsiteX3" fmla="*/ 2663826 w 2663826"/>
              <a:gd name="connsiteY3" fmla="*/ 443980 h 6098735"/>
              <a:gd name="connsiteX4" fmla="*/ 2655513 w 2663826"/>
              <a:gd name="connsiteY4" fmla="*/ 5931321 h 6098735"/>
              <a:gd name="connsiteX5" fmla="*/ 2340381 w 2663826"/>
              <a:gd name="connsiteY5" fmla="*/ 6092668 h 6098735"/>
              <a:gd name="connsiteX6" fmla="*/ 327601 w 2663826"/>
              <a:gd name="connsiteY6" fmla="*/ 6092668 h 6098735"/>
              <a:gd name="connsiteX7" fmla="*/ 4156 w 2663826"/>
              <a:gd name="connsiteY7" fmla="*/ 5902227 h 6098735"/>
              <a:gd name="connsiteX8" fmla="*/ 0 w 2663826"/>
              <a:gd name="connsiteY8" fmla="*/ 211224 h 6098735"/>
              <a:gd name="connsiteX0" fmla="*/ 0 w 2663826"/>
              <a:gd name="connsiteY0" fmla="*/ 216522 h 6104033"/>
              <a:gd name="connsiteX1" fmla="*/ 348383 w 2663826"/>
              <a:gd name="connsiteY1" fmla="*/ 1141 h 6104033"/>
              <a:gd name="connsiteX2" fmla="*/ 2219846 w 2663826"/>
              <a:gd name="connsiteY2" fmla="*/ 5298 h 6104033"/>
              <a:gd name="connsiteX3" fmla="*/ 2663826 w 2663826"/>
              <a:gd name="connsiteY3" fmla="*/ 449278 h 6104033"/>
              <a:gd name="connsiteX4" fmla="*/ 2655513 w 2663826"/>
              <a:gd name="connsiteY4" fmla="*/ 5936619 h 6104033"/>
              <a:gd name="connsiteX5" fmla="*/ 2340381 w 2663826"/>
              <a:gd name="connsiteY5" fmla="*/ 6097966 h 6104033"/>
              <a:gd name="connsiteX6" fmla="*/ 327601 w 2663826"/>
              <a:gd name="connsiteY6" fmla="*/ 6097966 h 6104033"/>
              <a:gd name="connsiteX7" fmla="*/ 4156 w 2663826"/>
              <a:gd name="connsiteY7" fmla="*/ 5907525 h 6104033"/>
              <a:gd name="connsiteX8" fmla="*/ 0 w 2663826"/>
              <a:gd name="connsiteY8" fmla="*/ 216522 h 6104033"/>
              <a:gd name="connsiteX0" fmla="*/ 0 w 2663826"/>
              <a:gd name="connsiteY0" fmla="*/ 218139 h 6105650"/>
              <a:gd name="connsiteX1" fmla="*/ 348383 w 2663826"/>
              <a:gd name="connsiteY1" fmla="*/ 2758 h 6105650"/>
              <a:gd name="connsiteX2" fmla="*/ 2219846 w 2663826"/>
              <a:gd name="connsiteY2" fmla="*/ 6915 h 6105650"/>
              <a:gd name="connsiteX3" fmla="*/ 2663826 w 2663826"/>
              <a:gd name="connsiteY3" fmla="*/ 450895 h 6105650"/>
              <a:gd name="connsiteX4" fmla="*/ 2655513 w 2663826"/>
              <a:gd name="connsiteY4" fmla="*/ 5938236 h 6105650"/>
              <a:gd name="connsiteX5" fmla="*/ 2340381 w 2663826"/>
              <a:gd name="connsiteY5" fmla="*/ 6099583 h 6105650"/>
              <a:gd name="connsiteX6" fmla="*/ 327601 w 2663826"/>
              <a:gd name="connsiteY6" fmla="*/ 6099583 h 6105650"/>
              <a:gd name="connsiteX7" fmla="*/ 4156 w 2663826"/>
              <a:gd name="connsiteY7" fmla="*/ 5909142 h 6105650"/>
              <a:gd name="connsiteX8" fmla="*/ 0 w 2663826"/>
              <a:gd name="connsiteY8" fmla="*/ 218139 h 6105650"/>
              <a:gd name="connsiteX0" fmla="*/ 0 w 2663826"/>
              <a:gd name="connsiteY0" fmla="*/ 218139 h 6105650"/>
              <a:gd name="connsiteX1" fmla="*/ 348383 w 2663826"/>
              <a:gd name="connsiteY1" fmla="*/ 2758 h 6105650"/>
              <a:gd name="connsiteX2" fmla="*/ 2219846 w 2663826"/>
              <a:gd name="connsiteY2" fmla="*/ 6915 h 6105650"/>
              <a:gd name="connsiteX3" fmla="*/ 2663826 w 2663826"/>
              <a:gd name="connsiteY3" fmla="*/ 450895 h 6105650"/>
              <a:gd name="connsiteX4" fmla="*/ 2655513 w 2663826"/>
              <a:gd name="connsiteY4" fmla="*/ 5938236 h 6105650"/>
              <a:gd name="connsiteX5" fmla="*/ 2340381 w 2663826"/>
              <a:gd name="connsiteY5" fmla="*/ 6099583 h 6105650"/>
              <a:gd name="connsiteX6" fmla="*/ 327601 w 2663826"/>
              <a:gd name="connsiteY6" fmla="*/ 6099583 h 6105650"/>
              <a:gd name="connsiteX7" fmla="*/ 4156 w 2663826"/>
              <a:gd name="connsiteY7" fmla="*/ 5909142 h 6105650"/>
              <a:gd name="connsiteX8" fmla="*/ 0 w 2663826"/>
              <a:gd name="connsiteY8" fmla="*/ 218139 h 6105650"/>
              <a:gd name="connsiteX0" fmla="*/ 0 w 2663826"/>
              <a:gd name="connsiteY0" fmla="*/ 219808 h 6107319"/>
              <a:gd name="connsiteX1" fmla="*/ 348383 w 2663826"/>
              <a:gd name="connsiteY1" fmla="*/ 4427 h 6107319"/>
              <a:gd name="connsiteX2" fmla="*/ 2219846 w 2663826"/>
              <a:gd name="connsiteY2" fmla="*/ 8584 h 6107319"/>
              <a:gd name="connsiteX3" fmla="*/ 2663826 w 2663826"/>
              <a:gd name="connsiteY3" fmla="*/ 452564 h 6107319"/>
              <a:gd name="connsiteX4" fmla="*/ 2655513 w 2663826"/>
              <a:gd name="connsiteY4" fmla="*/ 5939905 h 6107319"/>
              <a:gd name="connsiteX5" fmla="*/ 2340381 w 2663826"/>
              <a:gd name="connsiteY5" fmla="*/ 6101252 h 6107319"/>
              <a:gd name="connsiteX6" fmla="*/ 327601 w 2663826"/>
              <a:gd name="connsiteY6" fmla="*/ 6101252 h 6107319"/>
              <a:gd name="connsiteX7" fmla="*/ 4156 w 2663826"/>
              <a:gd name="connsiteY7" fmla="*/ 5910811 h 6107319"/>
              <a:gd name="connsiteX8" fmla="*/ 0 w 2663826"/>
              <a:gd name="connsiteY8" fmla="*/ 219808 h 6107319"/>
              <a:gd name="connsiteX0" fmla="*/ 0 w 2663826"/>
              <a:gd name="connsiteY0" fmla="*/ 216523 h 6104034"/>
              <a:gd name="connsiteX1" fmla="*/ 348383 w 2663826"/>
              <a:gd name="connsiteY1" fmla="*/ 1142 h 6104034"/>
              <a:gd name="connsiteX2" fmla="*/ 2219846 w 2663826"/>
              <a:gd name="connsiteY2" fmla="*/ 5299 h 6104034"/>
              <a:gd name="connsiteX3" fmla="*/ 2663826 w 2663826"/>
              <a:gd name="connsiteY3" fmla="*/ 449279 h 6104034"/>
              <a:gd name="connsiteX4" fmla="*/ 2655513 w 2663826"/>
              <a:gd name="connsiteY4" fmla="*/ 5936620 h 6104034"/>
              <a:gd name="connsiteX5" fmla="*/ 2340381 w 2663826"/>
              <a:gd name="connsiteY5" fmla="*/ 6097967 h 6104034"/>
              <a:gd name="connsiteX6" fmla="*/ 327601 w 2663826"/>
              <a:gd name="connsiteY6" fmla="*/ 6097967 h 6104034"/>
              <a:gd name="connsiteX7" fmla="*/ 4156 w 2663826"/>
              <a:gd name="connsiteY7" fmla="*/ 5907526 h 6104034"/>
              <a:gd name="connsiteX8" fmla="*/ 0 w 2663826"/>
              <a:gd name="connsiteY8" fmla="*/ 216523 h 6104034"/>
              <a:gd name="connsiteX0" fmla="*/ 0 w 2663826"/>
              <a:gd name="connsiteY0" fmla="*/ 202261 h 6106398"/>
              <a:gd name="connsiteX1" fmla="*/ 348383 w 2663826"/>
              <a:gd name="connsiteY1" fmla="*/ 3506 h 6106398"/>
              <a:gd name="connsiteX2" fmla="*/ 2219846 w 2663826"/>
              <a:gd name="connsiteY2" fmla="*/ 7663 h 6106398"/>
              <a:gd name="connsiteX3" fmla="*/ 2663826 w 2663826"/>
              <a:gd name="connsiteY3" fmla="*/ 451643 h 6106398"/>
              <a:gd name="connsiteX4" fmla="*/ 2655513 w 2663826"/>
              <a:gd name="connsiteY4" fmla="*/ 5938984 h 6106398"/>
              <a:gd name="connsiteX5" fmla="*/ 2340381 w 2663826"/>
              <a:gd name="connsiteY5" fmla="*/ 6100331 h 6106398"/>
              <a:gd name="connsiteX6" fmla="*/ 327601 w 2663826"/>
              <a:gd name="connsiteY6" fmla="*/ 6100331 h 6106398"/>
              <a:gd name="connsiteX7" fmla="*/ 4156 w 2663826"/>
              <a:gd name="connsiteY7" fmla="*/ 5909890 h 6106398"/>
              <a:gd name="connsiteX8" fmla="*/ 0 w 2663826"/>
              <a:gd name="connsiteY8" fmla="*/ 202261 h 6106398"/>
              <a:gd name="connsiteX0" fmla="*/ 0 w 2663826"/>
              <a:gd name="connsiteY0" fmla="*/ 199645 h 6103782"/>
              <a:gd name="connsiteX1" fmla="*/ 348383 w 2663826"/>
              <a:gd name="connsiteY1" fmla="*/ 890 h 6103782"/>
              <a:gd name="connsiteX2" fmla="*/ 2219846 w 2663826"/>
              <a:gd name="connsiteY2" fmla="*/ 5047 h 6103782"/>
              <a:gd name="connsiteX3" fmla="*/ 2663826 w 2663826"/>
              <a:gd name="connsiteY3" fmla="*/ 449027 h 6103782"/>
              <a:gd name="connsiteX4" fmla="*/ 2655513 w 2663826"/>
              <a:gd name="connsiteY4" fmla="*/ 5936368 h 6103782"/>
              <a:gd name="connsiteX5" fmla="*/ 2340381 w 2663826"/>
              <a:gd name="connsiteY5" fmla="*/ 6097715 h 6103782"/>
              <a:gd name="connsiteX6" fmla="*/ 327601 w 2663826"/>
              <a:gd name="connsiteY6" fmla="*/ 6097715 h 6103782"/>
              <a:gd name="connsiteX7" fmla="*/ 4156 w 2663826"/>
              <a:gd name="connsiteY7" fmla="*/ 5907274 h 6103782"/>
              <a:gd name="connsiteX8" fmla="*/ 0 w 2663826"/>
              <a:gd name="connsiteY8" fmla="*/ 199645 h 6103782"/>
              <a:gd name="connsiteX0" fmla="*/ 0 w 2982106"/>
              <a:gd name="connsiteY0" fmla="*/ 199645 h 6103782"/>
              <a:gd name="connsiteX1" fmla="*/ 348383 w 2982106"/>
              <a:gd name="connsiteY1" fmla="*/ 890 h 6103782"/>
              <a:gd name="connsiteX2" fmla="*/ 2913959 w 2982106"/>
              <a:gd name="connsiteY2" fmla="*/ 9203 h 6103782"/>
              <a:gd name="connsiteX3" fmla="*/ 2663826 w 2982106"/>
              <a:gd name="connsiteY3" fmla="*/ 449027 h 6103782"/>
              <a:gd name="connsiteX4" fmla="*/ 2655513 w 2982106"/>
              <a:gd name="connsiteY4" fmla="*/ 5936368 h 6103782"/>
              <a:gd name="connsiteX5" fmla="*/ 2340381 w 2982106"/>
              <a:gd name="connsiteY5" fmla="*/ 6097715 h 6103782"/>
              <a:gd name="connsiteX6" fmla="*/ 327601 w 2982106"/>
              <a:gd name="connsiteY6" fmla="*/ 6097715 h 6103782"/>
              <a:gd name="connsiteX7" fmla="*/ 4156 w 2982106"/>
              <a:gd name="connsiteY7" fmla="*/ 5907274 h 6103782"/>
              <a:gd name="connsiteX8" fmla="*/ 0 w 2982106"/>
              <a:gd name="connsiteY8" fmla="*/ 199645 h 6103782"/>
              <a:gd name="connsiteX0" fmla="*/ 0 w 2913959"/>
              <a:gd name="connsiteY0" fmla="*/ 199645 h 6103782"/>
              <a:gd name="connsiteX1" fmla="*/ 348383 w 2913959"/>
              <a:gd name="connsiteY1" fmla="*/ 890 h 6103782"/>
              <a:gd name="connsiteX2" fmla="*/ 2913959 w 2913959"/>
              <a:gd name="connsiteY2" fmla="*/ 9203 h 6103782"/>
              <a:gd name="connsiteX3" fmla="*/ 2663826 w 2913959"/>
              <a:gd name="connsiteY3" fmla="*/ 449027 h 6103782"/>
              <a:gd name="connsiteX4" fmla="*/ 2655513 w 2913959"/>
              <a:gd name="connsiteY4" fmla="*/ 5936368 h 6103782"/>
              <a:gd name="connsiteX5" fmla="*/ 2340381 w 2913959"/>
              <a:gd name="connsiteY5" fmla="*/ 6097715 h 6103782"/>
              <a:gd name="connsiteX6" fmla="*/ 327601 w 2913959"/>
              <a:gd name="connsiteY6" fmla="*/ 6097715 h 6103782"/>
              <a:gd name="connsiteX7" fmla="*/ 4156 w 2913959"/>
              <a:gd name="connsiteY7" fmla="*/ 5907274 h 6103782"/>
              <a:gd name="connsiteX8" fmla="*/ 0 w 2913959"/>
              <a:gd name="connsiteY8" fmla="*/ 199645 h 6103782"/>
              <a:gd name="connsiteX0" fmla="*/ 0 w 2913959"/>
              <a:gd name="connsiteY0" fmla="*/ 199645 h 6103782"/>
              <a:gd name="connsiteX1" fmla="*/ 348383 w 2913959"/>
              <a:gd name="connsiteY1" fmla="*/ 890 h 6103782"/>
              <a:gd name="connsiteX2" fmla="*/ 2913959 w 2913959"/>
              <a:gd name="connsiteY2" fmla="*/ 9203 h 6103782"/>
              <a:gd name="connsiteX3" fmla="*/ 2663826 w 2913959"/>
              <a:gd name="connsiteY3" fmla="*/ 449027 h 6103782"/>
              <a:gd name="connsiteX4" fmla="*/ 2655513 w 2913959"/>
              <a:gd name="connsiteY4" fmla="*/ 5936368 h 6103782"/>
              <a:gd name="connsiteX5" fmla="*/ 2340381 w 2913959"/>
              <a:gd name="connsiteY5" fmla="*/ 6097715 h 6103782"/>
              <a:gd name="connsiteX6" fmla="*/ 327601 w 2913959"/>
              <a:gd name="connsiteY6" fmla="*/ 6097715 h 6103782"/>
              <a:gd name="connsiteX7" fmla="*/ 4156 w 2913959"/>
              <a:gd name="connsiteY7" fmla="*/ 5907274 h 6103782"/>
              <a:gd name="connsiteX8" fmla="*/ 0 w 2913959"/>
              <a:gd name="connsiteY8" fmla="*/ 199645 h 6103782"/>
              <a:gd name="connsiteX0" fmla="*/ 0 w 2913959"/>
              <a:gd name="connsiteY0" fmla="*/ 199645 h 6097942"/>
              <a:gd name="connsiteX1" fmla="*/ 348383 w 2913959"/>
              <a:gd name="connsiteY1" fmla="*/ 890 h 6097942"/>
              <a:gd name="connsiteX2" fmla="*/ 2913959 w 2913959"/>
              <a:gd name="connsiteY2" fmla="*/ 9203 h 6097942"/>
              <a:gd name="connsiteX3" fmla="*/ 2663826 w 2913959"/>
              <a:gd name="connsiteY3" fmla="*/ 449027 h 6097942"/>
              <a:gd name="connsiteX4" fmla="*/ 2655513 w 2913959"/>
              <a:gd name="connsiteY4" fmla="*/ 5936368 h 6097942"/>
              <a:gd name="connsiteX5" fmla="*/ 2340381 w 2913959"/>
              <a:gd name="connsiteY5" fmla="*/ 6097715 h 6097942"/>
              <a:gd name="connsiteX6" fmla="*/ 327601 w 2913959"/>
              <a:gd name="connsiteY6" fmla="*/ 6097715 h 6097942"/>
              <a:gd name="connsiteX7" fmla="*/ 4156 w 2913959"/>
              <a:gd name="connsiteY7" fmla="*/ 5907274 h 6097942"/>
              <a:gd name="connsiteX8" fmla="*/ 0 w 2913959"/>
              <a:gd name="connsiteY8" fmla="*/ 199645 h 609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3959" h="6097942">
                <a:moveTo>
                  <a:pt x="0" y="199645"/>
                </a:moveTo>
                <a:cubicBezTo>
                  <a:pt x="4156" y="-24776"/>
                  <a:pt x="111492" y="889"/>
                  <a:pt x="348383" y="890"/>
                </a:cubicBezTo>
                <a:lnTo>
                  <a:pt x="2913959" y="9203"/>
                </a:lnTo>
                <a:cubicBezTo>
                  <a:pt x="2701962" y="92331"/>
                  <a:pt x="2663826" y="203824"/>
                  <a:pt x="2663826" y="449027"/>
                </a:cubicBezTo>
                <a:lnTo>
                  <a:pt x="2655513" y="5936368"/>
                </a:lnTo>
                <a:cubicBezTo>
                  <a:pt x="2663826" y="6110913"/>
                  <a:pt x="2585584" y="6097715"/>
                  <a:pt x="2340381" y="6097715"/>
                </a:cubicBezTo>
                <a:lnTo>
                  <a:pt x="327601" y="6097715"/>
                </a:lnTo>
                <a:cubicBezTo>
                  <a:pt x="72162" y="6084068"/>
                  <a:pt x="0" y="6156633"/>
                  <a:pt x="4156" y="5907274"/>
                </a:cubicBezTo>
                <a:cubicBezTo>
                  <a:pt x="4156" y="4172371"/>
                  <a:pt x="0" y="1934548"/>
                  <a:pt x="0" y="199645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Insert Picture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26644" y="2123799"/>
            <a:ext cx="4032250" cy="3804515"/>
          </a:xfrm>
          <a:prstGeom prst="rect">
            <a:avLst/>
          </a:prstGeom>
        </p:spPr>
        <p:txBody>
          <a:bodyPr/>
          <a:lstStyle>
            <a:lvl1pPr marL="226781" marR="0" indent="-226781" algn="l" defTabSz="914324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Char char="&lt;"/>
              <a:tabLst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err="1"/>
              <a:t>Heading</a:t>
            </a:r>
            <a:r>
              <a:rPr lang="de-DE" noProof="0" dirty="0"/>
              <a:t> 1</a:t>
            </a:r>
          </a:p>
          <a:p>
            <a:pPr lvl="0"/>
            <a:r>
              <a:rPr lang="en-GB" noProof="0" dirty="0"/>
              <a:t>Heading</a:t>
            </a:r>
            <a:r>
              <a:rPr lang="de-DE" noProof="0" dirty="0"/>
              <a:t> 2</a:t>
            </a:r>
          </a:p>
          <a:p>
            <a:pPr lvl="0"/>
            <a:r>
              <a:rPr lang="en-GB" noProof="0" dirty="0"/>
              <a:t>Heading</a:t>
            </a:r>
            <a:r>
              <a:rPr lang="de-DE" noProof="0" dirty="0"/>
              <a:t> 3</a:t>
            </a:r>
          </a:p>
          <a:p>
            <a:pPr lvl="0"/>
            <a:r>
              <a:rPr lang="en-GB" noProof="0" dirty="0"/>
              <a:t>Heading</a:t>
            </a:r>
            <a:r>
              <a:rPr lang="de-DE" noProof="0" dirty="0"/>
              <a:t> 4</a:t>
            </a:r>
          </a:p>
          <a:p>
            <a:pPr lvl="0"/>
            <a:r>
              <a:rPr lang="en-GB" noProof="0" dirty="0"/>
              <a:t>Heading</a:t>
            </a:r>
            <a:r>
              <a:rPr lang="de-DE" noProof="0" dirty="0"/>
              <a:t> 5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3552669" y="334803"/>
            <a:ext cx="4677251" cy="9161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Headline</a:t>
            </a:r>
            <a:endParaRPr lang="de-DE" noProof="0" dirty="0"/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7316198" y="6538917"/>
            <a:ext cx="2228850" cy="365125"/>
          </a:xfrm>
          <a:prstGeom prst="rect">
            <a:avLst/>
          </a:prstGeom>
        </p:spPr>
        <p:txBody>
          <a:bodyPr vert="horz" lIns="91441" tIns="45720" rIns="91441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9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Strana</a:t>
            </a:r>
            <a:r>
              <a:rPr lang="de-DE" sz="792"/>
              <a:t> </a:t>
            </a:r>
            <a:fld id="{E2BCF22A-5E8C-4B2F-8CEC-D31B789CDA14}" type="slidenum">
              <a:rPr sz="792" smtClean="0"/>
              <a:pPr/>
              <a:t>‹#›</a:t>
            </a:fld>
            <a:endParaRPr sz="792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446638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sz="800">
                <a:solidFill>
                  <a:schemeClr val="tx2"/>
                </a:solidFill>
              </a:rPr>
              <a:t>www.tpa-group.</a:t>
            </a:r>
            <a:r>
              <a:rPr lang="cs-CZ" sz="800">
                <a:solidFill>
                  <a:schemeClr val="tx2"/>
                </a:solidFill>
              </a:rPr>
              <a:t>cz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1413460" y="6663652"/>
            <a:ext cx="915315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dirty="0">
                <a:solidFill>
                  <a:schemeClr val="tx2"/>
                </a:solidFill>
              </a:rPr>
              <a:t>www.tpa-group.com</a:t>
            </a:r>
          </a:p>
        </p:txBody>
      </p:sp>
      <p:cxnSp>
        <p:nvCxnSpPr>
          <p:cNvPr id="9" name="Gerade Verbindung 7"/>
          <p:cNvCxnSpPr/>
          <p:nvPr userDrawn="1"/>
        </p:nvCxnSpPr>
        <p:spPr>
          <a:xfrm>
            <a:off x="446635" y="6592416"/>
            <a:ext cx="900692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1" y="317280"/>
            <a:ext cx="900000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6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285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19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D6A38380-C18A-44F0-9EAB-3A9AAEB779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39315" y="1283522"/>
            <a:ext cx="2516312" cy="5209245"/>
          </a:xfrm>
          <a:custGeom>
            <a:avLst/>
            <a:gdLst>
              <a:gd name="connsiteX0" fmla="*/ 0 w 2288064"/>
              <a:gd name="connsiteY0" fmla="*/ 381352 h 5209489"/>
              <a:gd name="connsiteX1" fmla="*/ 381352 w 2288064"/>
              <a:gd name="connsiteY1" fmla="*/ 0 h 5209489"/>
              <a:gd name="connsiteX2" fmla="*/ 1906712 w 2288064"/>
              <a:gd name="connsiteY2" fmla="*/ 0 h 5209489"/>
              <a:gd name="connsiteX3" fmla="*/ 2288064 w 2288064"/>
              <a:gd name="connsiteY3" fmla="*/ 381352 h 5209489"/>
              <a:gd name="connsiteX4" fmla="*/ 2288064 w 2288064"/>
              <a:gd name="connsiteY4" fmla="*/ 4828137 h 5209489"/>
              <a:gd name="connsiteX5" fmla="*/ 1906712 w 2288064"/>
              <a:gd name="connsiteY5" fmla="*/ 5209489 h 5209489"/>
              <a:gd name="connsiteX6" fmla="*/ 381352 w 2288064"/>
              <a:gd name="connsiteY6" fmla="*/ 5209489 h 5209489"/>
              <a:gd name="connsiteX7" fmla="*/ 0 w 2288064"/>
              <a:gd name="connsiteY7" fmla="*/ 4828137 h 5209489"/>
              <a:gd name="connsiteX8" fmla="*/ 0 w 2288064"/>
              <a:gd name="connsiteY8" fmla="*/ 381352 h 5209489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381352 w 2288064"/>
              <a:gd name="connsiteY6" fmla="*/ 5209489 h 5211521"/>
              <a:gd name="connsiteX7" fmla="*/ 0 w 2288064"/>
              <a:gd name="connsiteY7" fmla="*/ 4828137 h 5211521"/>
              <a:gd name="connsiteX8" fmla="*/ 0 w 2288064"/>
              <a:gd name="connsiteY8" fmla="*/ 381352 h 5211521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381352 w 2288064"/>
              <a:gd name="connsiteY6" fmla="*/ 5209489 h 5211521"/>
              <a:gd name="connsiteX7" fmla="*/ 9525 w 2288064"/>
              <a:gd name="connsiteY7" fmla="*/ 5023400 h 5211521"/>
              <a:gd name="connsiteX8" fmla="*/ 0 w 2288064"/>
              <a:gd name="connsiteY8" fmla="*/ 381352 h 5211521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381352 w 2288064"/>
              <a:gd name="connsiteY6" fmla="*/ 5209489 h 5211521"/>
              <a:gd name="connsiteX7" fmla="*/ 14288 w 2288064"/>
              <a:gd name="connsiteY7" fmla="*/ 5023400 h 5211521"/>
              <a:gd name="connsiteX8" fmla="*/ 0 w 2288064"/>
              <a:gd name="connsiteY8" fmla="*/ 381352 h 5211521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381352 w 2288064"/>
              <a:gd name="connsiteY6" fmla="*/ 5209489 h 5211521"/>
              <a:gd name="connsiteX7" fmla="*/ 14288 w 2288064"/>
              <a:gd name="connsiteY7" fmla="*/ 5023400 h 5211521"/>
              <a:gd name="connsiteX8" fmla="*/ 0 w 2288064"/>
              <a:gd name="connsiteY8" fmla="*/ 381352 h 5211521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381352 w 2288064"/>
              <a:gd name="connsiteY6" fmla="*/ 5209489 h 5211521"/>
              <a:gd name="connsiteX7" fmla="*/ 9525 w 2288064"/>
              <a:gd name="connsiteY7" fmla="*/ 5018638 h 5211521"/>
              <a:gd name="connsiteX8" fmla="*/ 0 w 2288064"/>
              <a:gd name="connsiteY8" fmla="*/ 381352 h 5211521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248002 w 2288064"/>
              <a:gd name="connsiteY6" fmla="*/ 5209489 h 5211521"/>
              <a:gd name="connsiteX7" fmla="*/ 9525 w 2288064"/>
              <a:gd name="connsiteY7" fmla="*/ 5018638 h 5211521"/>
              <a:gd name="connsiteX8" fmla="*/ 0 w 2288064"/>
              <a:gd name="connsiteY8" fmla="*/ 381352 h 5211521"/>
              <a:gd name="connsiteX0" fmla="*/ 0 w 2288064"/>
              <a:gd name="connsiteY0" fmla="*/ 381352 h 5209982"/>
              <a:gd name="connsiteX1" fmla="*/ 381352 w 2288064"/>
              <a:gd name="connsiteY1" fmla="*/ 0 h 5209982"/>
              <a:gd name="connsiteX2" fmla="*/ 1906712 w 2288064"/>
              <a:gd name="connsiteY2" fmla="*/ 0 h 5209982"/>
              <a:gd name="connsiteX3" fmla="*/ 2288064 w 2288064"/>
              <a:gd name="connsiteY3" fmla="*/ 381352 h 5209982"/>
              <a:gd name="connsiteX4" fmla="*/ 2288064 w 2288064"/>
              <a:gd name="connsiteY4" fmla="*/ 5032924 h 5209982"/>
              <a:gd name="connsiteX5" fmla="*/ 2025775 w 2288064"/>
              <a:gd name="connsiteY5" fmla="*/ 5204727 h 5209982"/>
              <a:gd name="connsiteX6" fmla="*/ 248002 w 2288064"/>
              <a:gd name="connsiteY6" fmla="*/ 5209489 h 5209982"/>
              <a:gd name="connsiteX7" fmla="*/ 9525 w 2288064"/>
              <a:gd name="connsiteY7" fmla="*/ 5018638 h 5209982"/>
              <a:gd name="connsiteX8" fmla="*/ 0 w 2288064"/>
              <a:gd name="connsiteY8" fmla="*/ 381352 h 5209982"/>
              <a:gd name="connsiteX0" fmla="*/ 0 w 2288064"/>
              <a:gd name="connsiteY0" fmla="*/ 390061 h 5218691"/>
              <a:gd name="connsiteX1" fmla="*/ 381352 w 2288064"/>
              <a:gd name="connsiteY1" fmla="*/ 8709 h 5218691"/>
              <a:gd name="connsiteX2" fmla="*/ 1906712 w 2288064"/>
              <a:gd name="connsiteY2" fmla="*/ 8709 h 5218691"/>
              <a:gd name="connsiteX3" fmla="*/ 2288064 w 2288064"/>
              <a:gd name="connsiteY3" fmla="*/ 156698 h 5218691"/>
              <a:gd name="connsiteX4" fmla="*/ 2288064 w 2288064"/>
              <a:gd name="connsiteY4" fmla="*/ 5041633 h 5218691"/>
              <a:gd name="connsiteX5" fmla="*/ 2025775 w 2288064"/>
              <a:gd name="connsiteY5" fmla="*/ 5213436 h 5218691"/>
              <a:gd name="connsiteX6" fmla="*/ 248002 w 2288064"/>
              <a:gd name="connsiteY6" fmla="*/ 5218198 h 5218691"/>
              <a:gd name="connsiteX7" fmla="*/ 9525 w 2288064"/>
              <a:gd name="connsiteY7" fmla="*/ 5027347 h 5218691"/>
              <a:gd name="connsiteX8" fmla="*/ 0 w 2288064"/>
              <a:gd name="connsiteY8" fmla="*/ 390061 h 5218691"/>
              <a:gd name="connsiteX0" fmla="*/ 0 w 2288064"/>
              <a:gd name="connsiteY0" fmla="*/ 386851 h 5215481"/>
              <a:gd name="connsiteX1" fmla="*/ 381352 w 2288064"/>
              <a:gd name="connsiteY1" fmla="*/ 5499 h 5215481"/>
              <a:gd name="connsiteX2" fmla="*/ 1978150 w 2288064"/>
              <a:gd name="connsiteY2" fmla="*/ 10261 h 5215481"/>
              <a:gd name="connsiteX3" fmla="*/ 2288064 w 2288064"/>
              <a:gd name="connsiteY3" fmla="*/ 153488 h 5215481"/>
              <a:gd name="connsiteX4" fmla="*/ 2288064 w 2288064"/>
              <a:gd name="connsiteY4" fmla="*/ 5038423 h 5215481"/>
              <a:gd name="connsiteX5" fmla="*/ 2025775 w 2288064"/>
              <a:gd name="connsiteY5" fmla="*/ 5210226 h 5215481"/>
              <a:gd name="connsiteX6" fmla="*/ 248002 w 2288064"/>
              <a:gd name="connsiteY6" fmla="*/ 5214988 h 5215481"/>
              <a:gd name="connsiteX7" fmla="*/ 9525 w 2288064"/>
              <a:gd name="connsiteY7" fmla="*/ 5024137 h 5215481"/>
              <a:gd name="connsiteX8" fmla="*/ 0 w 2288064"/>
              <a:gd name="connsiteY8" fmla="*/ 386851 h 5215481"/>
              <a:gd name="connsiteX0" fmla="*/ 0 w 2288064"/>
              <a:gd name="connsiteY0" fmla="*/ 386851 h 5215481"/>
              <a:gd name="connsiteX1" fmla="*/ 381352 w 2288064"/>
              <a:gd name="connsiteY1" fmla="*/ 5499 h 5215481"/>
              <a:gd name="connsiteX2" fmla="*/ 1978150 w 2288064"/>
              <a:gd name="connsiteY2" fmla="*/ 10261 h 5215481"/>
              <a:gd name="connsiteX3" fmla="*/ 2288064 w 2288064"/>
              <a:gd name="connsiteY3" fmla="*/ 153488 h 5215481"/>
              <a:gd name="connsiteX4" fmla="*/ 2288064 w 2288064"/>
              <a:gd name="connsiteY4" fmla="*/ 5038423 h 5215481"/>
              <a:gd name="connsiteX5" fmla="*/ 2025775 w 2288064"/>
              <a:gd name="connsiteY5" fmla="*/ 5210226 h 5215481"/>
              <a:gd name="connsiteX6" fmla="*/ 248002 w 2288064"/>
              <a:gd name="connsiteY6" fmla="*/ 5214988 h 5215481"/>
              <a:gd name="connsiteX7" fmla="*/ 9525 w 2288064"/>
              <a:gd name="connsiteY7" fmla="*/ 5024137 h 5215481"/>
              <a:gd name="connsiteX8" fmla="*/ 0 w 2288064"/>
              <a:gd name="connsiteY8" fmla="*/ 386851 h 5215481"/>
              <a:gd name="connsiteX0" fmla="*/ 285441 w 2573505"/>
              <a:gd name="connsiteY0" fmla="*/ 386851 h 5215481"/>
              <a:gd name="connsiteX1" fmla="*/ 57193 w 2573505"/>
              <a:gd name="connsiteY1" fmla="*/ 10261 h 5215481"/>
              <a:gd name="connsiteX2" fmla="*/ 2263591 w 2573505"/>
              <a:gd name="connsiteY2" fmla="*/ 10261 h 5215481"/>
              <a:gd name="connsiteX3" fmla="*/ 2573505 w 2573505"/>
              <a:gd name="connsiteY3" fmla="*/ 153488 h 5215481"/>
              <a:gd name="connsiteX4" fmla="*/ 2573505 w 2573505"/>
              <a:gd name="connsiteY4" fmla="*/ 5038423 h 5215481"/>
              <a:gd name="connsiteX5" fmla="*/ 2311216 w 2573505"/>
              <a:gd name="connsiteY5" fmla="*/ 5210226 h 5215481"/>
              <a:gd name="connsiteX6" fmla="*/ 533443 w 2573505"/>
              <a:gd name="connsiteY6" fmla="*/ 5214988 h 5215481"/>
              <a:gd name="connsiteX7" fmla="*/ 294966 w 2573505"/>
              <a:gd name="connsiteY7" fmla="*/ 5024137 h 5215481"/>
              <a:gd name="connsiteX8" fmla="*/ 285441 w 2573505"/>
              <a:gd name="connsiteY8" fmla="*/ 386851 h 5215481"/>
              <a:gd name="connsiteX0" fmla="*/ 228248 w 2516312"/>
              <a:gd name="connsiteY0" fmla="*/ 386851 h 5215481"/>
              <a:gd name="connsiteX1" fmla="*/ 0 w 2516312"/>
              <a:gd name="connsiteY1" fmla="*/ 10261 h 5215481"/>
              <a:gd name="connsiteX2" fmla="*/ 2206398 w 2516312"/>
              <a:gd name="connsiteY2" fmla="*/ 10261 h 5215481"/>
              <a:gd name="connsiteX3" fmla="*/ 2516312 w 2516312"/>
              <a:gd name="connsiteY3" fmla="*/ 153488 h 5215481"/>
              <a:gd name="connsiteX4" fmla="*/ 2516312 w 2516312"/>
              <a:gd name="connsiteY4" fmla="*/ 5038423 h 5215481"/>
              <a:gd name="connsiteX5" fmla="*/ 2254023 w 2516312"/>
              <a:gd name="connsiteY5" fmla="*/ 5210226 h 5215481"/>
              <a:gd name="connsiteX6" fmla="*/ 476250 w 2516312"/>
              <a:gd name="connsiteY6" fmla="*/ 5214988 h 5215481"/>
              <a:gd name="connsiteX7" fmla="*/ 237773 w 2516312"/>
              <a:gd name="connsiteY7" fmla="*/ 5024137 h 5215481"/>
              <a:gd name="connsiteX8" fmla="*/ 228248 w 2516312"/>
              <a:gd name="connsiteY8" fmla="*/ 386851 h 5215481"/>
              <a:gd name="connsiteX0" fmla="*/ 228248 w 2516312"/>
              <a:gd name="connsiteY0" fmla="*/ 386851 h 5215481"/>
              <a:gd name="connsiteX1" fmla="*/ 0 w 2516312"/>
              <a:gd name="connsiteY1" fmla="*/ 10261 h 5215481"/>
              <a:gd name="connsiteX2" fmla="*/ 2206398 w 2516312"/>
              <a:gd name="connsiteY2" fmla="*/ 10261 h 5215481"/>
              <a:gd name="connsiteX3" fmla="*/ 2516312 w 2516312"/>
              <a:gd name="connsiteY3" fmla="*/ 153488 h 5215481"/>
              <a:gd name="connsiteX4" fmla="*/ 2516312 w 2516312"/>
              <a:gd name="connsiteY4" fmla="*/ 5038423 h 5215481"/>
              <a:gd name="connsiteX5" fmla="*/ 2254023 w 2516312"/>
              <a:gd name="connsiteY5" fmla="*/ 5210226 h 5215481"/>
              <a:gd name="connsiteX6" fmla="*/ 476250 w 2516312"/>
              <a:gd name="connsiteY6" fmla="*/ 5214988 h 5215481"/>
              <a:gd name="connsiteX7" fmla="*/ 237773 w 2516312"/>
              <a:gd name="connsiteY7" fmla="*/ 5024137 h 5215481"/>
              <a:gd name="connsiteX8" fmla="*/ 228248 w 2516312"/>
              <a:gd name="connsiteY8" fmla="*/ 386851 h 5215481"/>
              <a:gd name="connsiteX0" fmla="*/ 228248 w 2516312"/>
              <a:gd name="connsiteY0" fmla="*/ 385368 h 5213998"/>
              <a:gd name="connsiteX1" fmla="*/ 0 w 2516312"/>
              <a:gd name="connsiteY1" fmla="*/ 8778 h 5213998"/>
              <a:gd name="connsiteX2" fmla="*/ 2206398 w 2516312"/>
              <a:gd name="connsiteY2" fmla="*/ 8778 h 5213998"/>
              <a:gd name="connsiteX3" fmla="*/ 2516312 w 2516312"/>
              <a:gd name="connsiteY3" fmla="*/ 152005 h 5213998"/>
              <a:gd name="connsiteX4" fmla="*/ 2516312 w 2516312"/>
              <a:gd name="connsiteY4" fmla="*/ 5036940 h 5213998"/>
              <a:gd name="connsiteX5" fmla="*/ 2254023 w 2516312"/>
              <a:gd name="connsiteY5" fmla="*/ 5208743 h 5213998"/>
              <a:gd name="connsiteX6" fmla="*/ 476250 w 2516312"/>
              <a:gd name="connsiteY6" fmla="*/ 5213505 h 5213998"/>
              <a:gd name="connsiteX7" fmla="*/ 237773 w 2516312"/>
              <a:gd name="connsiteY7" fmla="*/ 5022654 h 5213998"/>
              <a:gd name="connsiteX8" fmla="*/ 228248 w 2516312"/>
              <a:gd name="connsiteY8" fmla="*/ 385368 h 5213998"/>
              <a:gd name="connsiteX0" fmla="*/ 228248 w 2516312"/>
              <a:gd name="connsiteY0" fmla="*/ 387643 h 5216273"/>
              <a:gd name="connsiteX1" fmla="*/ 0 w 2516312"/>
              <a:gd name="connsiteY1" fmla="*/ 11053 h 5216273"/>
              <a:gd name="connsiteX2" fmla="*/ 2196162 w 2516312"/>
              <a:gd name="connsiteY2" fmla="*/ 7641 h 5216273"/>
              <a:gd name="connsiteX3" fmla="*/ 2516312 w 2516312"/>
              <a:gd name="connsiteY3" fmla="*/ 154280 h 5216273"/>
              <a:gd name="connsiteX4" fmla="*/ 2516312 w 2516312"/>
              <a:gd name="connsiteY4" fmla="*/ 5039215 h 5216273"/>
              <a:gd name="connsiteX5" fmla="*/ 2254023 w 2516312"/>
              <a:gd name="connsiteY5" fmla="*/ 5211018 h 5216273"/>
              <a:gd name="connsiteX6" fmla="*/ 476250 w 2516312"/>
              <a:gd name="connsiteY6" fmla="*/ 5215780 h 5216273"/>
              <a:gd name="connsiteX7" fmla="*/ 237773 w 2516312"/>
              <a:gd name="connsiteY7" fmla="*/ 5024929 h 5216273"/>
              <a:gd name="connsiteX8" fmla="*/ 228248 w 2516312"/>
              <a:gd name="connsiteY8" fmla="*/ 387643 h 5216273"/>
              <a:gd name="connsiteX0" fmla="*/ 228248 w 2517230"/>
              <a:gd name="connsiteY0" fmla="*/ 381685 h 5210315"/>
              <a:gd name="connsiteX1" fmla="*/ 0 w 2517230"/>
              <a:gd name="connsiteY1" fmla="*/ 5095 h 5210315"/>
              <a:gd name="connsiteX2" fmla="*/ 2196162 w 2517230"/>
              <a:gd name="connsiteY2" fmla="*/ 1683 h 5210315"/>
              <a:gd name="connsiteX3" fmla="*/ 2516312 w 2517230"/>
              <a:gd name="connsiteY3" fmla="*/ 148322 h 5210315"/>
              <a:gd name="connsiteX4" fmla="*/ 2516312 w 2517230"/>
              <a:gd name="connsiteY4" fmla="*/ 5033257 h 5210315"/>
              <a:gd name="connsiteX5" fmla="*/ 2254023 w 2517230"/>
              <a:gd name="connsiteY5" fmla="*/ 5205060 h 5210315"/>
              <a:gd name="connsiteX6" fmla="*/ 476250 w 2517230"/>
              <a:gd name="connsiteY6" fmla="*/ 5209822 h 5210315"/>
              <a:gd name="connsiteX7" fmla="*/ 237773 w 2517230"/>
              <a:gd name="connsiteY7" fmla="*/ 5018971 h 5210315"/>
              <a:gd name="connsiteX8" fmla="*/ 228248 w 2517230"/>
              <a:gd name="connsiteY8" fmla="*/ 381685 h 5210315"/>
              <a:gd name="connsiteX0" fmla="*/ 228248 w 2516312"/>
              <a:gd name="connsiteY0" fmla="*/ 386149 h 5214779"/>
              <a:gd name="connsiteX1" fmla="*/ 0 w 2516312"/>
              <a:gd name="connsiteY1" fmla="*/ 9559 h 5214779"/>
              <a:gd name="connsiteX2" fmla="*/ 2196162 w 2516312"/>
              <a:gd name="connsiteY2" fmla="*/ 6147 h 5214779"/>
              <a:gd name="connsiteX3" fmla="*/ 2516312 w 2516312"/>
              <a:gd name="connsiteY3" fmla="*/ 152786 h 5214779"/>
              <a:gd name="connsiteX4" fmla="*/ 2516312 w 2516312"/>
              <a:gd name="connsiteY4" fmla="*/ 5037721 h 5214779"/>
              <a:gd name="connsiteX5" fmla="*/ 2254023 w 2516312"/>
              <a:gd name="connsiteY5" fmla="*/ 5209524 h 5214779"/>
              <a:gd name="connsiteX6" fmla="*/ 476250 w 2516312"/>
              <a:gd name="connsiteY6" fmla="*/ 5214286 h 5214779"/>
              <a:gd name="connsiteX7" fmla="*/ 237773 w 2516312"/>
              <a:gd name="connsiteY7" fmla="*/ 5023435 h 5214779"/>
              <a:gd name="connsiteX8" fmla="*/ 228248 w 2516312"/>
              <a:gd name="connsiteY8" fmla="*/ 386149 h 5214779"/>
              <a:gd name="connsiteX0" fmla="*/ 228248 w 2516312"/>
              <a:gd name="connsiteY0" fmla="*/ 380002 h 5208632"/>
              <a:gd name="connsiteX1" fmla="*/ 0 w 2516312"/>
              <a:gd name="connsiteY1" fmla="*/ 3412 h 5208632"/>
              <a:gd name="connsiteX2" fmla="*/ 2196162 w 2516312"/>
              <a:gd name="connsiteY2" fmla="*/ 0 h 5208632"/>
              <a:gd name="connsiteX3" fmla="*/ 2516312 w 2516312"/>
              <a:gd name="connsiteY3" fmla="*/ 146639 h 5208632"/>
              <a:gd name="connsiteX4" fmla="*/ 2516312 w 2516312"/>
              <a:gd name="connsiteY4" fmla="*/ 5031574 h 5208632"/>
              <a:gd name="connsiteX5" fmla="*/ 2254023 w 2516312"/>
              <a:gd name="connsiteY5" fmla="*/ 5203377 h 5208632"/>
              <a:gd name="connsiteX6" fmla="*/ 476250 w 2516312"/>
              <a:gd name="connsiteY6" fmla="*/ 5208139 h 5208632"/>
              <a:gd name="connsiteX7" fmla="*/ 237773 w 2516312"/>
              <a:gd name="connsiteY7" fmla="*/ 5017288 h 5208632"/>
              <a:gd name="connsiteX8" fmla="*/ 228248 w 2516312"/>
              <a:gd name="connsiteY8" fmla="*/ 380002 h 5208632"/>
              <a:gd name="connsiteX0" fmla="*/ 228248 w 2516312"/>
              <a:gd name="connsiteY0" fmla="*/ 380615 h 5209245"/>
              <a:gd name="connsiteX1" fmla="*/ 0 w 2516312"/>
              <a:gd name="connsiteY1" fmla="*/ 4025 h 5209245"/>
              <a:gd name="connsiteX2" fmla="*/ 2196162 w 2516312"/>
              <a:gd name="connsiteY2" fmla="*/ 613 h 5209245"/>
              <a:gd name="connsiteX3" fmla="*/ 2516312 w 2516312"/>
              <a:gd name="connsiteY3" fmla="*/ 147252 h 5209245"/>
              <a:gd name="connsiteX4" fmla="*/ 2516312 w 2516312"/>
              <a:gd name="connsiteY4" fmla="*/ 5032187 h 5209245"/>
              <a:gd name="connsiteX5" fmla="*/ 2254023 w 2516312"/>
              <a:gd name="connsiteY5" fmla="*/ 5203990 h 5209245"/>
              <a:gd name="connsiteX6" fmla="*/ 476250 w 2516312"/>
              <a:gd name="connsiteY6" fmla="*/ 5208752 h 5209245"/>
              <a:gd name="connsiteX7" fmla="*/ 237773 w 2516312"/>
              <a:gd name="connsiteY7" fmla="*/ 5017901 h 5209245"/>
              <a:gd name="connsiteX8" fmla="*/ 228248 w 2516312"/>
              <a:gd name="connsiteY8" fmla="*/ 380615 h 52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6312" h="5209245">
                <a:moveTo>
                  <a:pt x="228248" y="380615"/>
                </a:moveTo>
                <a:cubicBezTo>
                  <a:pt x="228248" y="170000"/>
                  <a:pt x="227535" y="89751"/>
                  <a:pt x="0" y="4025"/>
                </a:cubicBezTo>
                <a:lnTo>
                  <a:pt x="2196162" y="613"/>
                </a:lnTo>
                <a:cubicBezTo>
                  <a:pt x="2421206" y="7436"/>
                  <a:pt x="2512900" y="-39479"/>
                  <a:pt x="2516312" y="147252"/>
                </a:cubicBezTo>
                <a:lnTo>
                  <a:pt x="2516312" y="5032187"/>
                </a:lnTo>
                <a:cubicBezTo>
                  <a:pt x="2516312" y="5242802"/>
                  <a:pt x="2464638" y="5203990"/>
                  <a:pt x="2254023" y="5203990"/>
                </a:cubicBezTo>
                <a:lnTo>
                  <a:pt x="476250" y="5208752"/>
                </a:lnTo>
                <a:cubicBezTo>
                  <a:pt x="265635" y="5208752"/>
                  <a:pt x="237773" y="5228516"/>
                  <a:pt x="237773" y="5017901"/>
                </a:cubicBezTo>
                <a:cubicBezTo>
                  <a:pt x="233010" y="3470552"/>
                  <a:pt x="233011" y="1927964"/>
                  <a:pt x="228248" y="380615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Insert Picture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619" y="348339"/>
            <a:ext cx="7870980" cy="89078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43989" y="1449982"/>
            <a:ext cx="6494133" cy="5042293"/>
          </a:xfrm>
          <a:prstGeom prst="rect">
            <a:avLst/>
          </a:prstGeom>
        </p:spPr>
        <p:txBody>
          <a:bodyPr/>
          <a:lstStyle>
            <a:lvl1pPr marL="226781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 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Strana</a:t>
            </a:r>
            <a:r>
              <a:rPr lang="de-DE"/>
              <a:t>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446635" y="6592416"/>
            <a:ext cx="900692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hlinkClick r:id="rId2"/>
          </p:cNvPr>
          <p:cNvSpPr/>
          <p:nvPr userDrawn="1"/>
        </p:nvSpPr>
        <p:spPr>
          <a:xfrm>
            <a:off x="446635" y="6341385"/>
            <a:ext cx="1206516" cy="220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en-GB" sz="1400" dirty="0" err="1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46638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sz="800">
                <a:solidFill>
                  <a:schemeClr val="tx2"/>
                </a:solidFill>
              </a:rPr>
              <a:t>www.tpa-group.</a:t>
            </a:r>
            <a:r>
              <a:rPr lang="cs-CZ" sz="800">
                <a:solidFill>
                  <a:schemeClr val="tx2"/>
                </a:solidFill>
              </a:rPr>
              <a:t>cz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1413460" y="6663652"/>
            <a:ext cx="915315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dirty="0">
                <a:solidFill>
                  <a:schemeClr val="tx2"/>
                </a:solidFill>
              </a:rPr>
              <a:t>www.tpa-group.com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181" y="317280"/>
            <a:ext cx="900000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0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85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400" y="1825625"/>
            <a:ext cx="4444688" cy="4351338"/>
          </a:xfrm>
        </p:spPr>
        <p:txBody>
          <a:bodyPr/>
          <a:lstStyle>
            <a:lvl1pPr marL="226800"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422185" cy="4351338"/>
          </a:xfrm>
        </p:spPr>
        <p:txBody>
          <a:bodyPr/>
          <a:lstStyle>
            <a:lvl1pPr marL="226800"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cxnSp>
        <p:nvCxnSpPr>
          <p:cNvPr id="6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446635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www.tpa-group.</a:t>
            </a:r>
            <a:r>
              <a:rPr lang="cs-CZ" noProof="0">
                <a:solidFill>
                  <a:schemeClr val="tx2"/>
                </a:solidFill>
              </a:rPr>
              <a:t>cz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noProof="0" dirty="0">
                <a:solidFill>
                  <a:schemeClr val="tx2"/>
                </a:solidFill>
              </a:rPr>
              <a:t>www.tpa-group.com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Strana</a:t>
            </a:r>
            <a:r>
              <a:rPr lang="de-DE"/>
              <a:t>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58620" y="348337"/>
            <a:ext cx="7870980" cy="89078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6147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446635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www.tpa-group.</a:t>
            </a:r>
            <a:r>
              <a:rPr lang="cs-CZ" noProof="0">
                <a:solidFill>
                  <a:schemeClr val="tx2"/>
                </a:solidFill>
              </a:rPr>
              <a:t>cz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noProof="0" dirty="0">
                <a:solidFill>
                  <a:schemeClr val="tx2"/>
                </a:solidFill>
              </a:rPr>
              <a:t>www.tpa-group.com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Strana</a:t>
            </a:r>
            <a:r>
              <a:rPr lang="de-DE"/>
              <a:t>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58620" y="348337"/>
            <a:ext cx="7870980" cy="89078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1837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446635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www.tpa-group.</a:t>
            </a:r>
            <a:r>
              <a:rPr lang="cs-CZ" noProof="0">
                <a:solidFill>
                  <a:schemeClr val="tx2"/>
                </a:solidFill>
              </a:rPr>
              <a:t>cz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noProof="0" dirty="0">
                <a:solidFill>
                  <a:schemeClr val="tx2"/>
                </a:solidFill>
              </a:rPr>
              <a:t>www.tpa-group.com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Strana</a:t>
            </a:r>
            <a:r>
              <a:rPr lang="de-DE"/>
              <a:t>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01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on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ED937EC-AE14-45EF-BFDB-D137E462CC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5590" y="2611848"/>
            <a:ext cx="8968099" cy="3606095"/>
          </a:xfrm>
          <a:custGeom>
            <a:avLst/>
            <a:gdLst>
              <a:gd name="connsiteX0" fmla="*/ 0 w 8968099"/>
              <a:gd name="connsiteY0" fmla="*/ 156631 h 3904074"/>
              <a:gd name="connsiteX1" fmla="*/ 156631 w 8968099"/>
              <a:gd name="connsiteY1" fmla="*/ 0 h 3904074"/>
              <a:gd name="connsiteX2" fmla="*/ 8811468 w 8968099"/>
              <a:gd name="connsiteY2" fmla="*/ 0 h 3904074"/>
              <a:gd name="connsiteX3" fmla="*/ 8968099 w 8968099"/>
              <a:gd name="connsiteY3" fmla="*/ 156631 h 3904074"/>
              <a:gd name="connsiteX4" fmla="*/ 8968099 w 8968099"/>
              <a:gd name="connsiteY4" fmla="*/ 3747443 h 3904074"/>
              <a:gd name="connsiteX5" fmla="*/ 8811468 w 8968099"/>
              <a:gd name="connsiteY5" fmla="*/ 3904074 h 3904074"/>
              <a:gd name="connsiteX6" fmla="*/ 156631 w 8968099"/>
              <a:gd name="connsiteY6" fmla="*/ 3904074 h 3904074"/>
              <a:gd name="connsiteX7" fmla="*/ 0 w 8968099"/>
              <a:gd name="connsiteY7" fmla="*/ 3747443 h 3904074"/>
              <a:gd name="connsiteX8" fmla="*/ 0 w 8968099"/>
              <a:gd name="connsiteY8" fmla="*/ 156631 h 3904074"/>
              <a:gd name="connsiteX0" fmla="*/ 5610 w 8968099"/>
              <a:gd name="connsiteY0" fmla="*/ 9920 h 4335174"/>
              <a:gd name="connsiteX1" fmla="*/ 156631 w 8968099"/>
              <a:gd name="connsiteY1" fmla="*/ 431100 h 4335174"/>
              <a:gd name="connsiteX2" fmla="*/ 8811468 w 8968099"/>
              <a:gd name="connsiteY2" fmla="*/ 431100 h 4335174"/>
              <a:gd name="connsiteX3" fmla="*/ 8968099 w 8968099"/>
              <a:gd name="connsiteY3" fmla="*/ 587731 h 4335174"/>
              <a:gd name="connsiteX4" fmla="*/ 8968099 w 8968099"/>
              <a:gd name="connsiteY4" fmla="*/ 4178543 h 4335174"/>
              <a:gd name="connsiteX5" fmla="*/ 8811468 w 8968099"/>
              <a:gd name="connsiteY5" fmla="*/ 4335174 h 4335174"/>
              <a:gd name="connsiteX6" fmla="*/ 156631 w 8968099"/>
              <a:gd name="connsiteY6" fmla="*/ 4335174 h 4335174"/>
              <a:gd name="connsiteX7" fmla="*/ 0 w 8968099"/>
              <a:gd name="connsiteY7" fmla="*/ 4178543 h 4335174"/>
              <a:gd name="connsiteX8" fmla="*/ 5610 w 8968099"/>
              <a:gd name="connsiteY8" fmla="*/ 9920 h 4335174"/>
              <a:gd name="connsiteX0" fmla="*/ 5610 w 8968099"/>
              <a:gd name="connsiteY0" fmla="*/ 9920 h 4335174"/>
              <a:gd name="connsiteX1" fmla="*/ 381024 w 8968099"/>
              <a:gd name="connsiteY1" fmla="*/ 431100 h 4335174"/>
              <a:gd name="connsiteX2" fmla="*/ 8811468 w 8968099"/>
              <a:gd name="connsiteY2" fmla="*/ 431100 h 4335174"/>
              <a:gd name="connsiteX3" fmla="*/ 8968099 w 8968099"/>
              <a:gd name="connsiteY3" fmla="*/ 587731 h 4335174"/>
              <a:gd name="connsiteX4" fmla="*/ 8968099 w 8968099"/>
              <a:gd name="connsiteY4" fmla="*/ 4178543 h 4335174"/>
              <a:gd name="connsiteX5" fmla="*/ 8811468 w 8968099"/>
              <a:gd name="connsiteY5" fmla="*/ 4335174 h 4335174"/>
              <a:gd name="connsiteX6" fmla="*/ 156631 w 8968099"/>
              <a:gd name="connsiteY6" fmla="*/ 4335174 h 4335174"/>
              <a:gd name="connsiteX7" fmla="*/ 0 w 8968099"/>
              <a:gd name="connsiteY7" fmla="*/ 4178543 h 4335174"/>
              <a:gd name="connsiteX8" fmla="*/ 5610 w 8968099"/>
              <a:gd name="connsiteY8" fmla="*/ 9920 h 4335174"/>
              <a:gd name="connsiteX0" fmla="*/ 5610 w 8968099"/>
              <a:gd name="connsiteY0" fmla="*/ 10224 h 4335478"/>
              <a:gd name="connsiteX1" fmla="*/ 347365 w 8968099"/>
              <a:gd name="connsiteY1" fmla="*/ 414575 h 4335478"/>
              <a:gd name="connsiteX2" fmla="*/ 8811468 w 8968099"/>
              <a:gd name="connsiteY2" fmla="*/ 431404 h 4335478"/>
              <a:gd name="connsiteX3" fmla="*/ 8968099 w 8968099"/>
              <a:gd name="connsiteY3" fmla="*/ 588035 h 4335478"/>
              <a:gd name="connsiteX4" fmla="*/ 8968099 w 8968099"/>
              <a:gd name="connsiteY4" fmla="*/ 4178847 h 4335478"/>
              <a:gd name="connsiteX5" fmla="*/ 8811468 w 8968099"/>
              <a:gd name="connsiteY5" fmla="*/ 4335478 h 4335478"/>
              <a:gd name="connsiteX6" fmla="*/ 156631 w 8968099"/>
              <a:gd name="connsiteY6" fmla="*/ 4335478 h 4335478"/>
              <a:gd name="connsiteX7" fmla="*/ 0 w 8968099"/>
              <a:gd name="connsiteY7" fmla="*/ 4178847 h 4335478"/>
              <a:gd name="connsiteX8" fmla="*/ 5610 w 8968099"/>
              <a:gd name="connsiteY8" fmla="*/ 10224 h 4335478"/>
              <a:gd name="connsiteX0" fmla="*/ 5610 w 8968099"/>
              <a:gd name="connsiteY0" fmla="*/ 10646 h 4335900"/>
              <a:gd name="connsiteX1" fmla="*/ 347365 w 8968099"/>
              <a:gd name="connsiteY1" fmla="*/ 414997 h 4335900"/>
              <a:gd name="connsiteX2" fmla="*/ 8811468 w 8968099"/>
              <a:gd name="connsiteY2" fmla="*/ 431826 h 4335900"/>
              <a:gd name="connsiteX3" fmla="*/ 8968099 w 8968099"/>
              <a:gd name="connsiteY3" fmla="*/ 588457 h 4335900"/>
              <a:gd name="connsiteX4" fmla="*/ 8968099 w 8968099"/>
              <a:gd name="connsiteY4" fmla="*/ 4179269 h 4335900"/>
              <a:gd name="connsiteX5" fmla="*/ 8811468 w 8968099"/>
              <a:gd name="connsiteY5" fmla="*/ 4335900 h 4335900"/>
              <a:gd name="connsiteX6" fmla="*/ 156631 w 8968099"/>
              <a:gd name="connsiteY6" fmla="*/ 4335900 h 4335900"/>
              <a:gd name="connsiteX7" fmla="*/ 0 w 8968099"/>
              <a:gd name="connsiteY7" fmla="*/ 4179269 h 4335900"/>
              <a:gd name="connsiteX8" fmla="*/ 5610 w 8968099"/>
              <a:gd name="connsiteY8" fmla="*/ 10646 h 4335900"/>
              <a:gd name="connsiteX0" fmla="*/ 5610 w 8968099"/>
              <a:gd name="connsiteY0" fmla="*/ 10646 h 4335900"/>
              <a:gd name="connsiteX1" fmla="*/ 476391 w 8968099"/>
              <a:gd name="connsiteY1" fmla="*/ 414997 h 4335900"/>
              <a:gd name="connsiteX2" fmla="*/ 8811468 w 8968099"/>
              <a:gd name="connsiteY2" fmla="*/ 431826 h 4335900"/>
              <a:gd name="connsiteX3" fmla="*/ 8968099 w 8968099"/>
              <a:gd name="connsiteY3" fmla="*/ 588457 h 4335900"/>
              <a:gd name="connsiteX4" fmla="*/ 8968099 w 8968099"/>
              <a:gd name="connsiteY4" fmla="*/ 4179269 h 4335900"/>
              <a:gd name="connsiteX5" fmla="*/ 8811468 w 8968099"/>
              <a:gd name="connsiteY5" fmla="*/ 4335900 h 4335900"/>
              <a:gd name="connsiteX6" fmla="*/ 156631 w 8968099"/>
              <a:gd name="connsiteY6" fmla="*/ 4335900 h 4335900"/>
              <a:gd name="connsiteX7" fmla="*/ 0 w 8968099"/>
              <a:gd name="connsiteY7" fmla="*/ 4179269 h 4335900"/>
              <a:gd name="connsiteX8" fmla="*/ 5610 w 8968099"/>
              <a:gd name="connsiteY8" fmla="*/ 10646 h 4335900"/>
              <a:gd name="connsiteX0" fmla="*/ 5610 w 8968099"/>
              <a:gd name="connsiteY0" fmla="*/ 10225 h 4335479"/>
              <a:gd name="connsiteX1" fmla="*/ 476391 w 8968099"/>
              <a:gd name="connsiteY1" fmla="*/ 414576 h 4335479"/>
              <a:gd name="connsiteX2" fmla="*/ 8811468 w 8968099"/>
              <a:gd name="connsiteY2" fmla="*/ 431405 h 4335479"/>
              <a:gd name="connsiteX3" fmla="*/ 8968099 w 8968099"/>
              <a:gd name="connsiteY3" fmla="*/ 588036 h 4335479"/>
              <a:gd name="connsiteX4" fmla="*/ 8968099 w 8968099"/>
              <a:gd name="connsiteY4" fmla="*/ 4178848 h 4335479"/>
              <a:gd name="connsiteX5" fmla="*/ 8811468 w 8968099"/>
              <a:gd name="connsiteY5" fmla="*/ 4335479 h 4335479"/>
              <a:gd name="connsiteX6" fmla="*/ 156631 w 8968099"/>
              <a:gd name="connsiteY6" fmla="*/ 4335479 h 4335479"/>
              <a:gd name="connsiteX7" fmla="*/ 0 w 8968099"/>
              <a:gd name="connsiteY7" fmla="*/ 4178848 h 4335479"/>
              <a:gd name="connsiteX8" fmla="*/ 5610 w 8968099"/>
              <a:gd name="connsiteY8" fmla="*/ 10225 h 4335479"/>
              <a:gd name="connsiteX0" fmla="*/ 5610 w 8968099"/>
              <a:gd name="connsiteY0" fmla="*/ 10121 h 4335375"/>
              <a:gd name="connsiteX1" fmla="*/ 538099 w 8968099"/>
              <a:gd name="connsiteY1" fmla="*/ 420082 h 4335375"/>
              <a:gd name="connsiteX2" fmla="*/ 8811468 w 8968099"/>
              <a:gd name="connsiteY2" fmla="*/ 431301 h 4335375"/>
              <a:gd name="connsiteX3" fmla="*/ 8968099 w 8968099"/>
              <a:gd name="connsiteY3" fmla="*/ 587932 h 4335375"/>
              <a:gd name="connsiteX4" fmla="*/ 8968099 w 8968099"/>
              <a:gd name="connsiteY4" fmla="*/ 4178744 h 4335375"/>
              <a:gd name="connsiteX5" fmla="*/ 8811468 w 8968099"/>
              <a:gd name="connsiteY5" fmla="*/ 4335375 h 4335375"/>
              <a:gd name="connsiteX6" fmla="*/ 156631 w 8968099"/>
              <a:gd name="connsiteY6" fmla="*/ 4335375 h 4335375"/>
              <a:gd name="connsiteX7" fmla="*/ 0 w 8968099"/>
              <a:gd name="connsiteY7" fmla="*/ 4178744 h 4335375"/>
              <a:gd name="connsiteX8" fmla="*/ 5610 w 8968099"/>
              <a:gd name="connsiteY8" fmla="*/ 10121 h 4335375"/>
              <a:gd name="connsiteX0" fmla="*/ 5610 w 8968099"/>
              <a:gd name="connsiteY0" fmla="*/ 10323 h 4335577"/>
              <a:gd name="connsiteX1" fmla="*/ 538099 w 8968099"/>
              <a:gd name="connsiteY1" fmla="*/ 420284 h 4335577"/>
              <a:gd name="connsiteX2" fmla="*/ 8811468 w 8968099"/>
              <a:gd name="connsiteY2" fmla="*/ 431503 h 4335577"/>
              <a:gd name="connsiteX3" fmla="*/ 8968099 w 8968099"/>
              <a:gd name="connsiteY3" fmla="*/ 588134 h 4335577"/>
              <a:gd name="connsiteX4" fmla="*/ 8968099 w 8968099"/>
              <a:gd name="connsiteY4" fmla="*/ 4178946 h 4335577"/>
              <a:gd name="connsiteX5" fmla="*/ 8811468 w 8968099"/>
              <a:gd name="connsiteY5" fmla="*/ 4335577 h 4335577"/>
              <a:gd name="connsiteX6" fmla="*/ 156631 w 8968099"/>
              <a:gd name="connsiteY6" fmla="*/ 4335577 h 4335577"/>
              <a:gd name="connsiteX7" fmla="*/ 0 w 8968099"/>
              <a:gd name="connsiteY7" fmla="*/ 4178946 h 4335577"/>
              <a:gd name="connsiteX8" fmla="*/ 5610 w 8968099"/>
              <a:gd name="connsiteY8" fmla="*/ 10323 h 4335577"/>
              <a:gd name="connsiteX0" fmla="*/ 5610 w 8968099"/>
              <a:gd name="connsiteY0" fmla="*/ 10323 h 4335577"/>
              <a:gd name="connsiteX1" fmla="*/ 538099 w 8968099"/>
              <a:gd name="connsiteY1" fmla="*/ 420284 h 4335577"/>
              <a:gd name="connsiteX2" fmla="*/ 8811468 w 8968099"/>
              <a:gd name="connsiteY2" fmla="*/ 431503 h 4335577"/>
              <a:gd name="connsiteX3" fmla="*/ 8968099 w 8968099"/>
              <a:gd name="connsiteY3" fmla="*/ 588134 h 4335577"/>
              <a:gd name="connsiteX4" fmla="*/ 8968099 w 8968099"/>
              <a:gd name="connsiteY4" fmla="*/ 4178946 h 4335577"/>
              <a:gd name="connsiteX5" fmla="*/ 8811468 w 8968099"/>
              <a:gd name="connsiteY5" fmla="*/ 4335577 h 4335577"/>
              <a:gd name="connsiteX6" fmla="*/ 156631 w 8968099"/>
              <a:gd name="connsiteY6" fmla="*/ 4335577 h 4335577"/>
              <a:gd name="connsiteX7" fmla="*/ 0 w 8968099"/>
              <a:gd name="connsiteY7" fmla="*/ 4178946 h 4335577"/>
              <a:gd name="connsiteX8" fmla="*/ 5610 w 8968099"/>
              <a:gd name="connsiteY8" fmla="*/ 10323 h 4335577"/>
              <a:gd name="connsiteX0" fmla="*/ 585 w 8968099"/>
              <a:gd name="connsiteY0" fmla="*/ 8093 h 4483258"/>
              <a:gd name="connsiteX1" fmla="*/ 538099 w 8968099"/>
              <a:gd name="connsiteY1" fmla="*/ 567965 h 4483258"/>
              <a:gd name="connsiteX2" fmla="*/ 8811468 w 8968099"/>
              <a:gd name="connsiteY2" fmla="*/ 579184 h 4483258"/>
              <a:gd name="connsiteX3" fmla="*/ 8968099 w 8968099"/>
              <a:gd name="connsiteY3" fmla="*/ 735815 h 4483258"/>
              <a:gd name="connsiteX4" fmla="*/ 8968099 w 8968099"/>
              <a:gd name="connsiteY4" fmla="*/ 4326627 h 4483258"/>
              <a:gd name="connsiteX5" fmla="*/ 8811468 w 8968099"/>
              <a:gd name="connsiteY5" fmla="*/ 4483258 h 4483258"/>
              <a:gd name="connsiteX6" fmla="*/ 156631 w 8968099"/>
              <a:gd name="connsiteY6" fmla="*/ 4483258 h 4483258"/>
              <a:gd name="connsiteX7" fmla="*/ 0 w 8968099"/>
              <a:gd name="connsiteY7" fmla="*/ 4326627 h 4483258"/>
              <a:gd name="connsiteX8" fmla="*/ 585 w 8968099"/>
              <a:gd name="connsiteY8" fmla="*/ 8093 h 4483258"/>
              <a:gd name="connsiteX0" fmla="*/ 2094 w 8969608"/>
              <a:gd name="connsiteY0" fmla="*/ 8318 h 4483483"/>
              <a:gd name="connsiteX1" fmla="*/ 414004 w 8969608"/>
              <a:gd name="connsiteY1" fmla="*/ 549451 h 4483483"/>
              <a:gd name="connsiteX2" fmla="*/ 8812977 w 8969608"/>
              <a:gd name="connsiteY2" fmla="*/ 579409 h 4483483"/>
              <a:gd name="connsiteX3" fmla="*/ 8969608 w 8969608"/>
              <a:gd name="connsiteY3" fmla="*/ 736040 h 4483483"/>
              <a:gd name="connsiteX4" fmla="*/ 8969608 w 8969608"/>
              <a:gd name="connsiteY4" fmla="*/ 4326852 h 4483483"/>
              <a:gd name="connsiteX5" fmla="*/ 8812977 w 8969608"/>
              <a:gd name="connsiteY5" fmla="*/ 4483483 h 4483483"/>
              <a:gd name="connsiteX6" fmla="*/ 158140 w 8969608"/>
              <a:gd name="connsiteY6" fmla="*/ 4483483 h 4483483"/>
              <a:gd name="connsiteX7" fmla="*/ 1509 w 8969608"/>
              <a:gd name="connsiteY7" fmla="*/ 4326852 h 4483483"/>
              <a:gd name="connsiteX8" fmla="*/ 2094 w 8969608"/>
              <a:gd name="connsiteY8" fmla="*/ 8318 h 4483483"/>
              <a:gd name="connsiteX0" fmla="*/ 585 w 8968099"/>
              <a:gd name="connsiteY0" fmla="*/ 8095 h 4483260"/>
              <a:gd name="connsiteX1" fmla="*/ 497906 w 8968099"/>
              <a:gd name="connsiteY1" fmla="*/ 567967 h 4483260"/>
              <a:gd name="connsiteX2" fmla="*/ 8811468 w 8968099"/>
              <a:gd name="connsiteY2" fmla="*/ 579186 h 4483260"/>
              <a:gd name="connsiteX3" fmla="*/ 8968099 w 8968099"/>
              <a:gd name="connsiteY3" fmla="*/ 735817 h 4483260"/>
              <a:gd name="connsiteX4" fmla="*/ 8968099 w 8968099"/>
              <a:gd name="connsiteY4" fmla="*/ 4326629 h 4483260"/>
              <a:gd name="connsiteX5" fmla="*/ 8811468 w 8968099"/>
              <a:gd name="connsiteY5" fmla="*/ 4483260 h 4483260"/>
              <a:gd name="connsiteX6" fmla="*/ 156631 w 8968099"/>
              <a:gd name="connsiteY6" fmla="*/ 4483260 h 4483260"/>
              <a:gd name="connsiteX7" fmla="*/ 0 w 8968099"/>
              <a:gd name="connsiteY7" fmla="*/ 4326629 h 4483260"/>
              <a:gd name="connsiteX8" fmla="*/ 585 w 8968099"/>
              <a:gd name="connsiteY8" fmla="*/ 8095 h 448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8099" h="4483260">
                <a:moveTo>
                  <a:pt x="585" y="8095"/>
                </a:moveTo>
                <a:cubicBezTo>
                  <a:pt x="585" y="-78410"/>
                  <a:pt x="29934" y="556747"/>
                  <a:pt x="497906" y="567967"/>
                </a:cubicBezTo>
                <a:lnTo>
                  <a:pt x="8811468" y="579186"/>
                </a:lnTo>
                <a:cubicBezTo>
                  <a:pt x="8897973" y="579186"/>
                  <a:pt x="8968099" y="649312"/>
                  <a:pt x="8968099" y="735817"/>
                </a:cubicBezTo>
                <a:lnTo>
                  <a:pt x="8968099" y="4326629"/>
                </a:lnTo>
                <a:cubicBezTo>
                  <a:pt x="8968099" y="4413134"/>
                  <a:pt x="8897973" y="4483260"/>
                  <a:pt x="8811468" y="4483260"/>
                </a:cubicBezTo>
                <a:lnTo>
                  <a:pt x="156631" y="4483260"/>
                </a:lnTo>
                <a:cubicBezTo>
                  <a:pt x="70126" y="4483260"/>
                  <a:pt x="0" y="4413134"/>
                  <a:pt x="0" y="4326629"/>
                </a:cubicBezTo>
                <a:cubicBezTo>
                  <a:pt x="0" y="3129692"/>
                  <a:pt x="585" y="1205032"/>
                  <a:pt x="585" y="8095"/>
                </a:cubicBezTo>
                <a:close/>
              </a:path>
            </a:pathLst>
          </a:custGeom>
          <a:solidFill>
            <a:srgbClr val="A9CD8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Insert Picture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4369" y="1709542"/>
            <a:ext cx="8779193" cy="8907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Headline.</a:t>
            </a:r>
            <a:endParaRPr lang="de-DE" noProof="0" dirty="0"/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hlinkClick r:id="rId2"/>
          </p:cNvPr>
          <p:cNvSpPr/>
          <p:nvPr userDrawn="1"/>
        </p:nvSpPr>
        <p:spPr>
          <a:xfrm>
            <a:off x="446635" y="6341385"/>
            <a:ext cx="1206516" cy="220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en-GB" sz="1400" dirty="0" err="1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dirty="0">
                <a:solidFill>
                  <a:schemeClr val="tx2"/>
                </a:solidFill>
              </a:rPr>
              <a:t>www.tpa-group.com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3" name="Textfeld 5"/>
          <p:cNvSpPr txBox="1"/>
          <p:nvPr userDrawn="1"/>
        </p:nvSpPr>
        <p:spPr>
          <a:xfrm>
            <a:off x="446635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noProof="0" dirty="0">
                <a:solidFill>
                  <a:schemeClr val="tx2"/>
                </a:solidFill>
              </a:rPr>
              <a:t>www.tpa-group.</a:t>
            </a:r>
            <a:r>
              <a:rPr lang="cs-CZ" noProof="0" dirty="0" err="1">
                <a:solidFill>
                  <a:schemeClr val="tx2"/>
                </a:solidFill>
              </a:rPr>
              <a:t>cz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Strana</a:t>
            </a:r>
            <a:r>
              <a:rPr lang="de-DE"/>
              <a:t>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04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2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482975" y="1482555"/>
            <a:ext cx="2087460" cy="1621402"/>
          </a:xfrm>
          <a:custGeom>
            <a:avLst/>
            <a:gdLst>
              <a:gd name="connsiteX0" fmla="*/ 0 w 1857563"/>
              <a:gd name="connsiteY0" fmla="*/ 270239 h 1621402"/>
              <a:gd name="connsiteX1" fmla="*/ 270239 w 1857563"/>
              <a:gd name="connsiteY1" fmla="*/ 0 h 1621402"/>
              <a:gd name="connsiteX2" fmla="*/ 1587324 w 1857563"/>
              <a:gd name="connsiteY2" fmla="*/ 0 h 1621402"/>
              <a:gd name="connsiteX3" fmla="*/ 1857563 w 1857563"/>
              <a:gd name="connsiteY3" fmla="*/ 270239 h 1621402"/>
              <a:gd name="connsiteX4" fmla="*/ 1857563 w 1857563"/>
              <a:gd name="connsiteY4" fmla="*/ 1351163 h 1621402"/>
              <a:gd name="connsiteX5" fmla="*/ 1587324 w 1857563"/>
              <a:gd name="connsiteY5" fmla="*/ 1621402 h 1621402"/>
              <a:gd name="connsiteX6" fmla="*/ 270239 w 1857563"/>
              <a:gd name="connsiteY6" fmla="*/ 1621402 h 1621402"/>
              <a:gd name="connsiteX7" fmla="*/ 0 w 1857563"/>
              <a:gd name="connsiteY7" fmla="*/ 1351163 h 1621402"/>
              <a:gd name="connsiteX8" fmla="*/ 0 w 1857563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270239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165464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1654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60" h="1621402">
                <a:moveTo>
                  <a:pt x="0" y="270239"/>
                </a:moveTo>
                <a:cubicBezTo>
                  <a:pt x="0" y="120990"/>
                  <a:pt x="120990" y="0"/>
                  <a:pt x="270239" y="0"/>
                </a:cubicBezTo>
                <a:lnTo>
                  <a:pt x="2049286" y="0"/>
                </a:lnTo>
                <a:cubicBezTo>
                  <a:pt x="2198535" y="0"/>
                  <a:pt x="1862325" y="20978"/>
                  <a:pt x="1857563" y="203564"/>
                </a:cubicBezTo>
                <a:lnTo>
                  <a:pt x="1857563" y="1351163"/>
                </a:lnTo>
                <a:cubicBezTo>
                  <a:pt x="1857563" y="1500412"/>
                  <a:pt x="1736573" y="1621402"/>
                  <a:pt x="1587324" y="1621402"/>
                </a:cubicBezTo>
                <a:lnTo>
                  <a:pt x="270239" y="1621402"/>
                </a:lnTo>
                <a:cubicBezTo>
                  <a:pt x="120990" y="1621402"/>
                  <a:pt x="0" y="1500412"/>
                  <a:pt x="0" y="1351163"/>
                </a:cubicBezTo>
                <a:lnTo>
                  <a:pt x="0" y="27023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357100" y="3631234"/>
            <a:ext cx="2565821" cy="2834288"/>
          </a:xfrm>
        </p:spPr>
        <p:txBody>
          <a:bodyPr>
            <a:normAutofit/>
          </a:bodyPr>
          <a:lstStyle>
            <a:lvl1pPr marL="226800" indent="-226800">
              <a:spcBef>
                <a:spcPts val="3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&lt;"/>
              <a:defRPr sz="1100">
                <a:solidFill>
                  <a:schemeClr val="tx1"/>
                </a:solidFill>
              </a:defRPr>
            </a:lvl1pPr>
            <a:lvl2pPr marL="457200">
              <a:spcBef>
                <a:spcPts val="6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xx</a:t>
            </a:r>
          </a:p>
          <a:p>
            <a:pPr lvl="0"/>
            <a:r>
              <a:rPr lang="en-GB" noProof="0" dirty="0"/>
              <a:t>xx</a:t>
            </a:r>
          </a:p>
          <a:p>
            <a:pPr lvl="0"/>
            <a:r>
              <a:rPr lang="en-GB" noProof="0" dirty="0"/>
              <a:t>xx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Areas of Expertise: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endParaRPr lang="en-GB" noProof="0" dirty="0"/>
          </a:p>
        </p:txBody>
      </p:sp>
      <p:cxnSp>
        <p:nvCxnSpPr>
          <p:cNvPr id="12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 userDrawn="1"/>
        </p:nvSpPr>
        <p:spPr>
          <a:xfrm>
            <a:off x="446635" y="6663653"/>
            <a:ext cx="823944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noProof="0">
                <a:solidFill>
                  <a:schemeClr val="tx2"/>
                </a:solidFill>
              </a:rPr>
              <a:t>www.tpa-group.</a:t>
            </a:r>
            <a:r>
              <a:rPr lang="cs-CZ" noProof="0">
                <a:solidFill>
                  <a:schemeClr val="tx2"/>
                </a:solidFill>
              </a:rPr>
              <a:t>cz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noProof="0" dirty="0">
                <a:solidFill>
                  <a:schemeClr val="tx2"/>
                </a:solidFill>
              </a:rPr>
              <a:t>www.tpa-group.com</a:t>
            </a:r>
          </a:p>
        </p:txBody>
      </p:sp>
      <p:sp>
        <p:nvSpPr>
          <p:cNvPr id="5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2879196" y="3619932"/>
            <a:ext cx="2565821" cy="2845590"/>
          </a:xfrm>
        </p:spPr>
        <p:txBody>
          <a:bodyPr>
            <a:normAutofit/>
          </a:bodyPr>
          <a:lstStyle>
            <a:lvl1pPr marL="226800" indent="-226800">
              <a:spcBef>
                <a:spcPts val="3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&lt;"/>
              <a:defRPr sz="1200">
                <a:solidFill>
                  <a:schemeClr val="tx1"/>
                </a:solidFill>
              </a:defRPr>
            </a:lvl1pPr>
            <a:lvl2pPr marL="457200">
              <a:spcBef>
                <a:spcPts val="6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  <a:p>
            <a:pPr lvl="1"/>
            <a:r>
              <a:rPr lang="en-GB" noProof="0" dirty="0"/>
              <a:t>xx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2523576" y="1655115"/>
            <a:ext cx="2565821" cy="144884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  <a:defRPr sz="1100">
                <a:solidFill>
                  <a:schemeClr val="tx1"/>
                </a:solidFill>
              </a:defRPr>
            </a:lvl1pPr>
            <a:lvl2pPr marL="457200">
              <a:spcBef>
                <a:spcPts val="6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en-GB" sz="1100" noProof="0" dirty="0">
                <a:solidFill>
                  <a:schemeClr val="tx1"/>
                </a:solidFill>
              </a:rPr>
              <a:t>Tel.: +43 (1) 58835-XXX</a:t>
            </a:r>
            <a:br>
              <a:rPr lang="en-GB" sz="1100" noProof="0" dirty="0">
                <a:solidFill>
                  <a:schemeClr val="tx1"/>
                </a:solidFill>
              </a:rPr>
            </a:br>
            <a:endParaRPr lang="en-GB" sz="1100" noProof="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br>
              <a:rPr lang="en-GB" sz="1100" noProof="0" dirty="0">
                <a:solidFill>
                  <a:schemeClr val="tx1"/>
                </a:solidFill>
              </a:rPr>
            </a:br>
            <a:r>
              <a:rPr lang="en-GB" sz="1100" noProof="0" dirty="0">
                <a:solidFill>
                  <a:schemeClr val="tx1"/>
                </a:solidFill>
              </a:rPr>
              <a:t>surname.lastname@tpa-group.at</a:t>
            </a: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en-GB" sz="1100" noProof="0" dirty="0">
                <a:solidFill>
                  <a:schemeClr val="tx1"/>
                </a:solidFill>
              </a:rPr>
              <a:t>www.tpa-group.at</a:t>
            </a: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en-GB" sz="1100" noProof="0" dirty="0">
                <a:solidFill>
                  <a:schemeClr val="tx1"/>
                </a:solidFill>
              </a:rPr>
              <a:t>www.tpa-group.com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42" hasCustomPrompt="1"/>
          </p:nvPr>
        </p:nvSpPr>
        <p:spPr>
          <a:xfrm>
            <a:off x="375046" y="706144"/>
            <a:ext cx="5733145" cy="285515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05233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lvl="0"/>
            <a:r>
              <a:rPr lang="en-GB" noProof="0" dirty="0"/>
              <a:t>Name Contact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43" hasCustomPrompt="1"/>
          </p:nvPr>
        </p:nvSpPr>
        <p:spPr>
          <a:xfrm>
            <a:off x="375047" y="990985"/>
            <a:ext cx="5733144" cy="352507"/>
          </a:xfrm>
        </p:spPr>
        <p:txBody>
          <a:bodyPr/>
          <a:lstStyle>
            <a:lvl1pPr marL="0" indent="0">
              <a:buNone/>
              <a:defRPr baseline="0">
                <a:solidFill>
                  <a:srgbClr val="58585A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lvl="0"/>
            <a:r>
              <a:rPr lang="en-GB" noProof="0" dirty="0"/>
              <a:t>Tax Advisor | Partner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Strana</a:t>
            </a:r>
            <a:r>
              <a:rPr lang="de-DE"/>
              <a:t>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55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6400" y="334800"/>
            <a:ext cx="900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noProof="0" dirty="0"/>
              <a:t>Headline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6400" y="1825625"/>
            <a:ext cx="9007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23751" y="65698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2">
                <a:solidFill>
                  <a:schemeClr val="tx2"/>
                </a:solidFill>
              </a:defRPr>
            </a:lvl1pPr>
          </a:lstStyle>
          <a:p>
            <a:r>
              <a:rPr lang="cs-CZ"/>
              <a:t>Strana</a:t>
            </a:r>
            <a:r>
              <a:rPr lang="de-DE"/>
              <a:t>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894485802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9" imgW="360" imgH="360" progId="TCLayout.ActiveDocument.1">
                  <p:embed/>
                </p:oleObj>
              </mc:Choice>
              <mc:Fallback>
                <p:oleObj name="think-cell Folie" r:id="rId1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689900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1" imgW="360" imgH="360" progId="TCLayout.ActiveDocument.1">
                  <p:embed/>
                </p:oleObj>
              </mc:Choice>
              <mc:Fallback>
                <p:oleObj name="think-cell Folie" r:id="rId2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72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666" r:id="rId2"/>
    <p:sldLayoutId id="2147483694" r:id="rId3"/>
    <p:sldLayoutId id="2147483695" r:id="rId4"/>
    <p:sldLayoutId id="2147483668" r:id="rId5"/>
    <p:sldLayoutId id="2147483670" r:id="rId6"/>
    <p:sldLayoutId id="2147483671" r:id="rId7"/>
    <p:sldLayoutId id="2147483760" r:id="rId8"/>
    <p:sldLayoutId id="2147483682" r:id="rId9"/>
    <p:sldLayoutId id="2147483762" r:id="rId10"/>
    <p:sldLayoutId id="2147483679" r:id="rId11"/>
    <p:sldLayoutId id="2147483698" r:id="rId12"/>
    <p:sldLayoutId id="2147483759" r:id="rId13"/>
    <p:sldLayoutId id="2147483699" r:id="rId14"/>
    <p:sldLayoutId id="2147483683" r:id="rId15"/>
  </p:sldLayoutIdLst>
  <p:hf hdr="0" ftr="0" dt="0"/>
  <p:txStyles>
    <p:titleStyle>
      <a:lvl1pPr algn="l" defTabSz="603647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6800" indent="-226800" algn="l" defTabSz="603647" rtl="0" eaLnBrk="1" latinLnBrk="0" hangingPunct="1">
        <a:lnSpc>
          <a:spcPct val="100000"/>
        </a:lnSpc>
        <a:spcBef>
          <a:spcPts val="661"/>
        </a:spcBef>
        <a:buClr>
          <a:schemeClr val="accent1"/>
        </a:buClr>
        <a:buFont typeface="Webdings" panose="05030102010509060703" pitchFamily="18" charset="2"/>
        <a:buChar char="&lt;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736" indent="-226800" algn="l" defTabSz="603647" rtl="0" eaLnBrk="1" latinLnBrk="0" hangingPunct="1">
        <a:lnSpc>
          <a:spcPct val="100000"/>
        </a:lnSpc>
        <a:spcBef>
          <a:spcPts val="330"/>
        </a:spcBef>
        <a:buClr>
          <a:schemeClr val="accent2"/>
        </a:buClr>
        <a:buFont typeface="Webdings" panose="05030102010509060703" pitchFamily="18" charset="2"/>
        <a:buChar char="&lt;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4559" indent="-226800" algn="l" defTabSz="603647" rtl="0" eaLnBrk="1" latinLnBrk="0" hangingPunct="1">
        <a:lnSpc>
          <a:spcPct val="100000"/>
        </a:lnSpc>
        <a:spcBef>
          <a:spcPts val="330"/>
        </a:spcBef>
        <a:buClrTx/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6382" indent="-226800" algn="l" defTabSz="603647" rtl="0" eaLnBrk="1" latinLnBrk="0" hangingPunct="1">
        <a:lnSpc>
          <a:spcPct val="10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358206" indent="-226800" algn="l" defTabSz="603647" rtl="0" eaLnBrk="1" latinLnBrk="0" hangingPunct="1">
        <a:lnSpc>
          <a:spcPct val="10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660029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961853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263676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565500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1pPr>
      <a:lvl2pPr marL="301823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603647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3pPr>
      <a:lvl4pPr marL="905470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207294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509117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810941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112764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414588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an.soska@tpa-group.cz" TargetMode="External"/><Relationship Id="rId13" Type="http://schemas.openxmlformats.org/officeDocument/2006/relationships/image" Target="../media/image13.bin"/><Relationship Id="rId3" Type="http://schemas.openxmlformats.org/officeDocument/2006/relationships/tags" Target="../tags/tag12.xml"/><Relationship Id="rId7" Type="http://schemas.openxmlformats.org/officeDocument/2006/relationships/image" Target="../media/image9.bin"/><Relationship Id="rId12" Type="http://schemas.openxmlformats.org/officeDocument/2006/relationships/image" Target="../media/image12.bin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1.bin"/><Relationship Id="rId5" Type="http://schemas.openxmlformats.org/officeDocument/2006/relationships/tags" Target="../tags/tag14.xml"/><Relationship Id="rId10" Type="http://schemas.openxmlformats.org/officeDocument/2006/relationships/image" Target="../media/image10.bin"/><Relationship Id="rId4" Type="http://schemas.openxmlformats.org/officeDocument/2006/relationships/tags" Target="../tags/tag13.xml"/><Relationship Id="rId9" Type="http://schemas.openxmlformats.org/officeDocument/2006/relationships/hyperlink" Target="http://www.tpa-group.cz/" TargetMode="External"/><Relationship Id="rId14" Type="http://schemas.openxmlformats.org/officeDocument/2006/relationships/image" Target="../media/image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jp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6">
            <a:extLst>
              <a:ext uri="{FF2B5EF4-FFF2-40B4-BE49-F238E27FC236}">
                <a16:creationId xmlns:a16="http://schemas.microsoft.com/office/drawing/2014/main" id="{76BE37A2-B3D6-46B4-AB48-3929F81A7E30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" b="1117"/>
          <a:stretch/>
        </p:blipFill>
        <p:spPr/>
      </p:pic>
      <p:sp>
        <p:nvSpPr>
          <p:cNvPr id="5" name="Titel 8">
            <a:extLst>
              <a:ext uri="{FF2B5EF4-FFF2-40B4-BE49-F238E27FC236}">
                <a16:creationId xmlns:a16="http://schemas.microsoft.com/office/drawing/2014/main" id="{4EB8389E-1EFF-4D67-B705-7E734BAE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Daňové aktuality </a:t>
            </a:r>
            <a:endParaRPr lang="de-AT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0"/>
          </p:nvPr>
        </p:nvSpPr>
        <p:spPr>
          <a:xfrm>
            <a:off x="6757153" y="1752833"/>
            <a:ext cx="2538413" cy="184666"/>
          </a:xfrm>
        </p:spPr>
        <p:txBody>
          <a:bodyPr/>
          <a:lstStyle/>
          <a:p>
            <a:r>
              <a:rPr lang="cs-CZ" dirty="0"/>
              <a:t>25. dubna 2023, Praha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01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1C8E0-4792-4FFF-B776-8D72EEED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DEBRA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42DE5-721D-4A7C-A273-79683E229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36914"/>
            <a:ext cx="9007200" cy="4761987"/>
          </a:xfrm>
        </p:spPr>
        <p:txBody>
          <a:bodyPr>
            <a:normAutofit/>
          </a:bodyPr>
          <a:lstStyle/>
          <a:p>
            <a:r>
              <a:rPr lang="cs-CZ" sz="1200" dirty="0"/>
              <a:t>Cílem navrhované směrnice je daňově neutralizovat upřednostňování dluhu před vlastním kapitálem, tím že obsahuje dvě opatření, která mají motivovat investory k financování vlastním kapitálem a omezují odpočet výpůjčních nákladů</a:t>
            </a:r>
          </a:p>
          <a:p>
            <a:endParaRPr lang="cs-CZ" sz="1200" dirty="0"/>
          </a:p>
          <a:p>
            <a:r>
              <a:rPr lang="cs-CZ" sz="1200" b="1" dirty="0"/>
              <a:t>Status: </a:t>
            </a:r>
            <a:r>
              <a:rPr lang="cs-CZ" sz="1200" dirty="0"/>
              <a:t>není schváleno, navrhované datum účinnosti </a:t>
            </a:r>
            <a:r>
              <a:rPr lang="cs-CZ" sz="1200" b="1" dirty="0"/>
              <a:t>1. ledna 2024</a:t>
            </a:r>
          </a:p>
          <a:p>
            <a:endParaRPr lang="cs-CZ" sz="1200" dirty="0"/>
          </a:p>
          <a:p>
            <a:r>
              <a:rPr lang="cs-CZ" sz="1200" b="1" dirty="0"/>
              <a:t>Rozsah: </a:t>
            </a:r>
            <a:r>
              <a:rPr lang="cs-CZ" sz="1200" dirty="0"/>
              <a:t>všechny společnosti s výjimkou finančních institucí</a:t>
            </a:r>
          </a:p>
          <a:p>
            <a:endParaRPr lang="cs-CZ" sz="1200" dirty="0"/>
          </a:p>
          <a:p>
            <a:r>
              <a:rPr lang="cs-CZ" sz="1200" b="1" dirty="0"/>
              <a:t>I. Omezení daňové uznatelnosti úroků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200" dirty="0"/>
              <a:t>DEBRA omezuje odčitatelnost úroků do výše 85 % nadměrných výpůjčních nákladů (= výpůjční výdaje – výpůjční příjmy)</a:t>
            </a:r>
          </a:p>
          <a:p>
            <a:endParaRPr lang="cs-CZ" sz="1200" dirty="0"/>
          </a:p>
          <a:p>
            <a:r>
              <a:rPr lang="cs-CZ" sz="1200" b="1" dirty="0"/>
              <a:t>II.</a:t>
            </a:r>
            <a:r>
              <a:rPr lang="cs-CZ" sz="1200" dirty="0"/>
              <a:t> </a:t>
            </a:r>
            <a:r>
              <a:rPr lang="cs-CZ" sz="1200" b="1" dirty="0"/>
              <a:t>Daňová úleva na úrovni vlastního kapitálu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200" dirty="0"/>
              <a:t>odpočet od základu daně DPPO po dobu 10 zdaňovacích obdobích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200" dirty="0"/>
              <a:t>odpočet = zvýšení čistého VK x (10letá bezriziková úroková sazba + 1,5 % pro </a:t>
            </a:r>
            <a:r>
              <a:rPr lang="cs-CZ" sz="1200" dirty="0" err="1"/>
              <a:t>SMEs</a:t>
            </a:r>
            <a:r>
              <a:rPr lang="cs-CZ" sz="1200" dirty="0"/>
              <a:t> nebo 1 % pro ostatní)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200" dirty="0"/>
              <a:t>vztahuje se pouze na nové přírůstky vlastního kapitálu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200" dirty="0"/>
              <a:t>pouze do výše 30% EBITDA</a:t>
            </a:r>
          </a:p>
          <a:p>
            <a:pPr marL="0" indent="0">
              <a:buNone/>
            </a:pPr>
            <a:r>
              <a:rPr lang="cs-CZ" sz="1200" b="1" dirty="0"/>
              <a:t>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55AC82-8B4C-4A20-B7A6-B33EB622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E2BCF22A-5E8C-4B2F-8CEC-D31B789CDA14}" type="slidenum">
              <a:rPr smtClean="0"/>
              <a:pPr/>
              <a:t>10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40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3812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61A7F625-FF32-4357-89F5-93742FF410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317" t="-631592" r="-364507" b="137767"/>
          <a:stretch/>
        </p:blipFill>
        <p:spPr>
          <a:xfrm>
            <a:off x="0" y="1324739"/>
            <a:ext cx="9906000" cy="4208523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D0E40-40F0-4CC7-8A3E-9A6860AB298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Tel.: +420 222 826 270</a:t>
            </a:r>
            <a:endParaRPr lang="cs-CZ" dirty="0"/>
          </a:p>
          <a:p>
            <a:r>
              <a:rPr lang="cs-CZ" dirty="0"/>
              <a:t>Mobil: +420 724 226 046</a:t>
            </a:r>
          </a:p>
          <a:p>
            <a:endParaRPr lang="cs-CZ" dirty="0"/>
          </a:p>
          <a:p>
            <a:r>
              <a:rPr lang="cs-CZ" dirty="0">
                <a:solidFill>
                  <a:srgbClr val="000000"/>
                </a:solidFill>
                <a:hlinkClick r:id="rId8"/>
              </a:rPr>
              <a:t>jan.soska@tpa-group.cz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hlinkClick r:id="rId9"/>
              </a:rPr>
              <a:t>www.tpa-group.cz</a:t>
            </a:r>
            <a:endParaRPr lang="cs-CZ" dirty="0"/>
          </a:p>
          <a:p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1AFE145-7D05-4048-99DC-3DB39F1F439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Ing. Jan Soška, LL.M.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5F40202-2AAC-415F-9345-501CCB45851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cs-CZ" dirty="0"/>
              <a:t>Tax Partner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8F01A95-EEC8-4487-B5C7-F2BEEC86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Kontakt</a:t>
            </a:r>
            <a:endParaRPr lang="cs-CZ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61991D-9E9A-4BB0-8B88-2BA5EEE1843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7136689" y="6538915"/>
            <a:ext cx="240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92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Strana</a:t>
            </a:r>
            <a:r>
              <a:rPr lang="en-GB">
                <a:solidFill>
                  <a:srgbClr val="58585A"/>
                </a:solidFill>
              </a:rPr>
              <a:t> </a:t>
            </a:r>
            <a:fld id="{E2BCF22A-5E8C-4B2F-8CEC-D31B789CDA14}" type="slidenum">
              <a:rPr lang="en-GB" smtClean="0">
                <a:solidFill>
                  <a:srgbClr val="58585A"/>
                </a:solidFill>
              </a:rPr>
              <a:pPr/>
              <a:t>2</a:t>
            </a:fld>
            <a:endParaRPr lang="cs-CZ" dirty="0">
              <a:solidFill>
                <a:srgbClr val="58585A"/>
              </a:solidFill>
            </a:endParaRPr>
          </a:p>
        </p:txBody>
      </p:sp>
      <p:grpSp>
        <p:nvGrpSpPr>
          <p:cNvPr id="11" name="Gruppieren 17">
            <a:extLst>
              <a:ext uri="{FF2B5EF4-FFF2-40B4-BE49-F238E27FC236}">
                <a16:creationId xmlns:a16="http://schemas.microsoft.com/office/drawing/2014/main" id="{65126C9A-4989-4878-9FB9-2A733A2EB7A3}"/>
              </a:ext>
            </a:extLst>
          </p:cNvPr>
          <p:cNvGrpSpPr>
            <a:grpSpLocks/>
          </p:cNvGrpSpPr>
          <p:nvPr/>
        </p:nvGrpSpPr>
        <p:grpSpPr>
          <a:xfrm>
            <a:off x="2865120" y="1393438"/>
            <a:ext cx="6551930" cy="3431111"/>
            <a:chOff x="1022633" y="2105717"/>
            <a:chExt cx="8460000" cy="4437489"/>
          </a:xfrm>
        </p:grpSpPr>
        <p:pic>
          <p:nvPicPr>
            <p:cNvPr id="12" name="Grafik 18">
              <a:extLst>
                <a:ext uri="{FF2B5EF4-FFF2-40B4-BE49-F238E27FC236}">
                  <a16:creationId xmlns:a16="http://schemas.microsoft.com/office/drawing/2014/main" id="{B94265E7-5E24-4EB9-A089-06D953435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45059" r="14179" b="2165"/>
            <a:stretch/>
          </p:blipFill>
          <p:spPr>
            <a:xfrm>
              <a:off x="1022633" y="2105717"/>
              <a:ext cx="8460000" cy="4437489"/>
            </a:xfrm>
            <a:prstGeom prst="rect">
              <a:avLst/>
            </a:prstGeom>
          </p:spPr>
        </p:pic>
        <p:sp>
          <p:nvSpPr>
            <p:cNvPr id="13" name="Textplatzhalter 21">
              <a:extLst>
                <a:ext uri="{FF2B5EF4-FFF2-40B4-BE49-F238E27FC236}">
                  <a16:creationId xmlns:a16="http://schemas.microsoft.com/office/drawing/2014/main" id="{41C9A798-4539-452F-B627-80F1C49F114F}"/>
                </a:ext>
              </a:extLst>
            </p:cNvPr>
            <p:cNvSpPr txBox="1">
              <a:spLocks/>
            </p:cNvSpPr>
            <p:nvPr/>
          </p:nvSpPr>
          <p:spPr>
            <a:xfrm>
              <a:off x="5004605" y="3480518"/>
              <a:ext cx="158567" cy="14385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>
                  <a:solidFill>
                    <a:schemeClr val="bg1"/>
                  </a:solidFill>
                </a:rPr>
                <a:t>CZ</a:t>
              </a:r>
            </a:p>
          </p:txBody>
        </p:sp>
        <p:sp>
          <p:nvSpPr>
            <p:cNvPr id="14" name="Textplatzhalter 21">
              <a:extLst>
                <a:ext uri="{FF2B5EF4-FFF2-40B4-BE49-F238E27FC236}">
                  <a16:creationId xmlns:a16="http://schemas.microsoft.com/office/drawing/2014/main" id="{3DAAC007-A8C7-4CB2-8AFE-8272CEA25E9B}"/>
                </a:ext>
              </a:extLst>
            </p:cNvPr>
            <p:cNvSpPr txBox="1">
              <a:spLocks/>
            </p:cNvSpPr>
            <p:nvPr/>
          </p:nvSpPr>
          <p:spPr>
            <a:xfrm>
              <a:off x="5063155" y="3991369"/>
              <a:ext cx="150393" cy="142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>
                  <a:solidFill>
                    <a:schemeClr val="bg1"/>
                  </a:solidFill>
                </a:rPr>
                <a:t>AT</a:t>
              </a:r>
            </a:p>
          </p:txBody>
        </p:sp>
        <p:sp>
          <p:nvSpPr>
            <p:cNvPr id="15" name="Textplatzhalter 21">
              <a:extLst>
                <a:ext uri="{FF2B5EF4-FFF2-40B4-BE49-F238E27FC236}">
                  <a16:creationId xmlns:a16="http://schemas.microsoft.com/office/drawing/2014/main" id="{7925D4D4-7F0C-4DDA-873F-F9D1F6E9306D}"/>
                </a:ext>
              </a:extLst>
            </p:cNvPr>
            <p:cNvSpPr txBox="1">
              <a:spLocks/>
            </p:cNvSpPr>
            <p:nvPr/>
          </p:nvSpPr>
          <p:spPr>
            <a:xfrm>
              <a:off x="5061863" y="4357114"/>
              <a:ext cx="145489" cy="1422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 err="1">
                  <a:solidFill>
                    <a:schemeClr val="bg1"/>
                  </a:solidFill>
                </a:rPr>
                <a:t>Sl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platzhalter 21">
              <a:extLst>
                <a:ext uri="{FF2B5EF4-FFF2-40B4-BE49-F238E27FC236}">
                  <a16:creationId xmlns:a16="http://schemas.microsoft.com/office/drawing/2014/main" id="{F4C8F07D-1AB7-426F-B6A0-F7E3800FF09B}"/>
                </a:ext>
              </a:extLst>
            </p:cNvPr>
            <p:cNvSpPr txBox="1">
              <a:spLocks/>
            </p:cNvSpPr>
            <p:nvPr/>
          </p:nvSpPr>
          <p:spPr>
            <a:xfrm>
              <a:off x="5340366" y="4415523"/>
              <a:ext cx="171645" cy="14385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>
                  <a:solidFill>
                    <a:schemeClr val="bg1"/>
                  </a:solidFill>
                </a:rPr>
                <a:t>HR</a:t>
              </a:r>
            </a:p>
          </p:txBody>
        </p:sp>
        <p:sp>
          <p:nvSpPr>
            <p:cNvPr id="17" name="Textplatzhalter 21">
              <a:extLst>
                <a:ext uri="{FF2B5EF4-FFF2-40B4-BE49-F238E27FC236}">
                  <a16:creationId xmlns:a16="http://schemas.microsoft.com/office/drawing/2014/main" id="{8B80AAC3-2746-4FAD-8999-F770364397A9}"/>
                </a:ext>
              </a:extLst>
            </p:cNvPr>
            <p:cNvSpPr txBox="1">
              <a:spLocks/>
            </p:cNvSpPr>
            <p:nvPr/>
          </p:nvSpPr>
          <p:spPr>
            <a:xfrm>
              <a:off x="5730590" y="4101208"/>
              <a:ext cx="171644" cy="142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>
                  <a:solidFill>
                    <a:schemeClr val="bg1"/>
                  </a:solidFill>
                </a:rPr>
                <a:t>HU</a:t>
              </a:r>
            </a:p>
          </p:txBody>
        </p:sp>
        <p:sp>
          <p:nvSpPr>
            <p:cNvPr id="18" name="Textplatzhalter 21">
              <a:extLst>
                <a:ext uri="{FF2B5EF4-FFF2-40B4-BE49-F238E27FC236}">
                  <a16:creationId xmlns:a16="http://schemas.microsoft.com/office/drawing/2014/main" id="{0F8B0AC2-77CC-4BA3-BE55-208C459E153D}"/>
                </a:ext>
              </a:extLst>
            </p:cNvPr>
            <p:cNvSpPr txBox="1">
              <a:spLocks/>
            </p:cNvSpPr>
            <p:nvPr/>
          </p:nvSpPr>
          <p:spPr>
            <a:xfrm>
              <a:off x="6628227" y="4260011"/>
              <a:ext cx="165105" cy="142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>
                  <a:solidFill>
                    <a:schemeClr val="bg1"/>
                  </a:solidFill>
                </a:rPr>
                <a:t>RO</a:t>
              </a:r>
            </a:p>
          </p:txBody>
        </p:sp>
        <p:sp>
          <p:nvSpPr>
            <p:cNvPr id="19" name="Textplatzhalter 21">
              <a:extLst>
                <a:ext uri="{FF2B5EF4-FFF2-40B4-BE49-F238E27FC236}">
                  <a16:creationId xmlns:a16="http://schemas.microsoft.com/office/drawing/2014/main" id="{1AA890B9-ABB5-44BB-87C1-F235E41BE0C3}"/>
                </a:ext>
              </a:extLst>
            </p:cNvPr>
            <p:cNvSpPr txBox="1">
              <a:spLocks/>
            </p:cNvSpPr>
            <p:nvPr/>
          </p:nvSpPr>
          <p:spPr>
            <a:xfrm>
              <a:off x="6751972" y="4923053"/>
              <a:ext cx="171644" cy="1422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>
                  <a:solidFill>
                    <a:schemeClr val="bg1"/>
                  </a:solidFill>
                </a:rPr>
                <a:t>BG</a:t>
              </a:r>
            </a:p>
          </p:txBody>
        </p:sp>
        <p:sp>
          <p:nvSpPr>
            <p:cNvPr id="20" name="Textplatzhalter 21">
              <a:extLst>
                <a:ext uri="{FF2B5EF4-FFF2-40B4-BE49-F238E27FC236}">
                  <a16:creationId xmlns:a16="http://schemas.microsoft.com/office/drawing/2014/main" id="{C9E8D5EF-5ADC-4CB1-9BEA-05C0FE89CD98}"/>
                </a:ext>
              </a:extLst>
            </p:cNvPr>
            <p:cNvSpPr txBox="1">
              <a:spLocks/>
            </p:cNvSpPr>
            <p:nvPr/>
          </p:nvSpPr>
          <p:spPr>
            <a:xfrm>
              <a:off x="5619644" y="3747187"/>
              <a:ext cx="158566" cy="142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>
                  <a:solidFill>
                    <a:schemeClr val="bg1"/>
                  </a:solidFill>
                </a:rPr>
                <a:t>SK</a:t>
              </a:r>
            </a:p>
          </p:txBody>
        </p:sp>
        <p:sp>
          <p:nvSpPr>
            <p:cNvPr id="21" name="Textplatzhalter 21">
              <a:extLst>
                <a:ext uri="{FF2B5EF4-FFF2-40B4-BE49-F238E27FC236}">
                  <a16:creationId xmlns:a16="http://schemas.microsoft.com/office/drawing/2014/main" id="{468E9F72-4822-4787-8494-24F78D4F0204}"/>
                </a:ext>
              </a:extLst>
            </p:cNvPr>
            <p:cNvSpPr txBox="1">
              <a:spLocks/>
            </p:cNvSpPr>
            <p:nvPr/>
          </p:nvSpPr>
          <p:spPr>
            <a:xfrm>
              <a:off x="6052641" y="4680572"/>
              <a:ext cx="145488" cy="1422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>
                  <a:solidFill>
                    <a:schemeClr val="bg1"/>
                  </a:solidFill>
                </a:rPr>
                <a:t>RS</a:t>
              </a:r>
            </a:p>
          </p:txBody>
        </p:sp>
        <p:sp>
          <p:nvSpPr>
            <p:cNvPr id="22" name="Textplatzhalter 21">
              <a:extLst>
                <a:ext uri="{FF2B5EF4-FFF2-40B4-BE49-F238E27FC236}">
                  <a16:creationId xmlns:a16="http://schemas.microsoft.com/office/drawing/2014/main" id="{A28DBB12-25D6-409A-B719-70CCCF3DB099}"/>
                </a:ext>
              </a:extLst>
            </p:cNvPr>
            <p:cNvSpPr txBox="1">
              <a:spLocks/>
            </p:cNvSpPr>
            <p:nvPr/>
          </p:nvSpPr>
          <p:spPr>
            <a:xfrm>
              <a:off x="5525315" y="2968403"/>
              <a:ext cx="345003" cy="225825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>
                  <a:solidFill>
                    <a:schemeClr val="bg1"/>
                  </a:solidFill>
                </a:rPr>
                <a:t>PL</a:t>
              </a:r>
            </a:p>
          </p:txBody>
        </p:sp>
        <p:sp>
          <p:nvSpPr>
            <p:cNvPr id="23" name="Textplatzhalter 21">
              <a:extLst>
                <a:ext uri="{FF2B5EF4-FFF2-40B4-BE49-F238E27FC236}">
                  <a16:creationId xmlns:a16="http://schemas.microsoft.com/office/drawing/2014/main" id="{245A6CC2-C62B-4AA0-A4B1-2E5F8005D5F6}"/>
                </a:ext>
              </a:extLst>
            </p:cNvPr>
            <p:cNvSpPr txBox="1">
              <a:spLocks/>
            </p:cNvSpPr>
            <p:nvPr/>
          </p:nvSpPr>
          <p:spPr>
            <a:xfrm>
              <a:off x="6033859" y="5434864"/>
              <a:ext cx="171644" cy="1422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848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584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32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/>
                <a:t>AL</a:t>
              </a:r>
            </a:p>
          </p:txBody>
        </p:sp>
        <p:sp>
          <p:nvSpPr>
            <p:cNvPr id="24" name="Textplatzhalter 21">
              <a:extLst>
                <a:ext uri="{FF2B5EF4-FFF2-40B4-BE49-F238E27FC236}">
                  <a16:creationId xmlns:a16="http://schemas.microsoft.com/office/drawing/2014/main" id="{C21BBDC7-3DCC-4137-A7FD-2F8BA5B6AC0C}"/>
                </a:ext>
              </a:extLst>
            </p:cNvPr>
            <p:cNvSpPr txBox="1">
              <a:spLocks/>
            </p:cNvSpPr>
            <p:nvPr/>
          </p:nvSpPr>
          <p:spPr>
            <a:xfrm>
              <a:off x="5822504" y="4996867"/>
              <a:ext cx="171644" cy="1422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848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584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32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800" b="1" dirty="0"/>
                <a:t>ME</a:t>
              </a:r>
              <a:endParaRPr lang="en-GB" sz="900" b="1" dirty="0"/>
            </a:p>
          </p:txBody>
        </p:sp>
      </p:grpSp>
      <p:pic>
        <p:nvPicPr>
          <p:cNvPr id="28" name="Obrázek 27">
            <a:extLst>
              <a:ext uri="{FF2B5EF4-FFF2-40B4-BE49-F238E27FC236}">
                <a16:creationId xmlns:a16="http://schemas.microsoft.com/office/drawing/2014/main" id="{F8375E1C-C504-4A9C-BD99-42C7964E9B4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054" y="5504012"/>
            <a:ext cx="2011859" cy="85473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28834499-4B0A-42C5-A155-22763C89AC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544" y="5369984"/>
            <a:ext cx="1835458" cy="1115958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A8DC68E2-92A1-4C34-B555-4F7C5E2DB7C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269" y="5651244"/>
            <a:ext cx="2219130" cy="603481"/>
          </a:xfrm>
          <a:prstGeom prst="rect">
            <a:avLst/>
          </a:prstGeom>
        </p:spPr>
      </p:pic>
      <p:pic>
        <p:nvPicPr>
          <p:cNvPr id="4" name="Grafik 60">
            <a:extLst>
              <a:ext uri="{FF2B5EF4-FFF2-40B4-BE49-F238E27FC236}">
                <a16:creationId xmlns:a16="http://schemas.microsoft.com/office/drawing/2014/main" id="{70C59B62-7573-9E0E-AAB9-F3EF25433B4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544" y="1461995"/>
            <a:ext cx="2035896" cy="1621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27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">
            <a:extLst>
              <a:ext uri="{FF2B5EF4-FFF2-40B4-BE49-F238E27FC236}">
                <a16:creationId xmlns:a16="http://schemas.microsoft.com/office/drawing/2014/main" id="{B7753D05-07E8-4291-B800-093AE29BA961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r="1161"/>
          <a:stretch/>
        </p:blipFill>
        <p:spPr>
          <a:xfrm>
            <a:off x="456593" y="398505"/>
            <a:ext cx="2913959" cy="6097942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81F4DF-96C5-4812-8816-F066CA04A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Novela zákoníku práce</a:t>
            </a:r>
          </a:p>
          <a:p>
            <a:endParaRPr lang="cs-CZ" dirty="0"/>
          </a:p>
          <a:p>
            <a:r>
              <a:rPr lang="cs-CZ" dirty="0"/>
              <a:t>Rusko - nespolupracující jurisdikce</a:t>
            </a:r>
          </a:p>
          <a:p>
            <a:endParaRPr lang="cs-CZ" dirty="0"/>
          </a:p>
          <a:p>
            <a:r>
              <a:rPr lang="cs-CZ" dirty="0"/>
              <a:t>Zveřejnění </a:t>
            </a:r>
            <a:r>
              <a:rPr lang="cs-CZ" dirty="0" err="1"/>
              <a:t>CbCR</a:t>
            </a:r>
            <a:endParaRPr lang="cs-CZ" dirty="0"/>
          </a:p>
          <a:p>
            <a:endParaRPr lang="cs-CZ" dirty="0"/>
          </a:p>
          <a:p>
            <a:r>
              <a:rPr lang="cs-CZ" dirty="0"/>
              <a:t>Pilíř II BEPS</a:t>
            </a:r>
          </a:p>
          <a:p>
            <a:endParaRPr lang="cs-CZ" dirty="0"/>
          </a:p>
          <a:p>
            <a:r>
              <a:rPr lang="cs-CZ" dirty="0"/>
              <a:t>DEBRA</a:t>
            </a:r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A56ACA-2157-4E3D-AEB7-E8C77DE8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2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>
            <a:extLst>
              <a:ext uri="{FF2B5EF4-FFF2-40B4-BE49-F238E27FC236}">
                <a16:creationId xmlns:a16="http://schemas.microsoft.com/office/drawing/2014/main" id="{2277A89C-DD4C-32A2-B75D-2D91B0E6A256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r="627"/>
          <a:stretch/>
        </p:blipFill>
        <p:spPr>
          <a:xfrm>
            <a:off x="6939315" y="1283522"/>
            <a:ext cx="2516187" cy="520858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120BD7-94A7-6505-C05D-6F44D298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19" y="348339"/>
            <a:ext cx="7870980" cy="890783"/>
          </a:xfrm>
        </p:spPr>
        <p:txBody>
          <a:bodyPr anchor="ctr">
            <a:normAutofit/>
          </a:bodyPr>
          <a:lstStyle/>
          <a:p>
            <a:r>
              <a:rPr lang="cs-CZ" dirty="0"/>
              <a:t>Novela zákoníku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408B20-F723-BE66-220F-563F6F136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49982"/>
            <a:ext cx="6494133" cy="50422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200" dirty="0"/>
              <a:t>Vláda schválila novelu zákoníku práce </a:t>
            </a:r>
            <a:r>
              <a:rPr lang="cs-CZ" sz="1200" b="1" dirty="0"/>
              <a:t>5. dubna 2023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cs-CZ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200" b="1" dirty="0"/>
              <a:t>Pravidla pro </a:t>
            </a:r>
            <a:r>
              <a:rPr lang="cs-CZ" sz="1200" b="1" dirty="0" err="1"/>
              <a:t>home</a:t>
            </a:r>
            <a:r>
              <a:rPr lang="cs-CZ" sz="1200" b="1" dirty="0"/>
              <a:t> office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dirty="0"/>
              <a:t>zaměstnanec může požádat o umožnění výkonu práce na dálku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dirty="0"/>
              <a:t>zaměstnavatel nemusí vyhovět žádosti, ale případné nevyhovění nutno písemně odůvodnit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dirty="0"/>
              <a:t>předpokladem pro práci na dálku je písemná dohoda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dirty="0"/>
              <a:t>možnost sjednat náhradu běžných nákladů formou paušálu (náklady na energii, teplo, vodu)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200" dirty="0"/>
              <a:t>náhrada bude daňově uznatelná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200" b="1" dirty="0"/>
              <a:t>Změny u dohod o provedení práce (DPP)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dirty="0"/>
              <a:t>zaměstnavatel bude povinen rozvrhnout pracovní dobu nejméně 3 dny předem (pokud se nedomluví jinak)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dirty="0"/>
              <a:t>nově vznikne nárok na dovolenou při splnění stanovených podmínek (odpracuje alespoň 4násobek týdenní pracovní doby, za předpokladu, že dohoda trvá aspoň 28 kalendářních dnů)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dirty="0"/>
              <a:t>poskytovány budou také příplatky nebo náhradní volno aj.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0970F1-837E-07B2-74B3-D60318B3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Strana </a:t>
            </a:r>
            <a:fld id="{E2BCF22A-5E8C-4B2F-8CEC-D31B789CDA14}" type="slidenum">
              <a:rPr smtClean="0"/>
              <a:pPr>
                <a:spcAft>
                  <a:spcPts val="600"/>
                </a:spcAft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09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">
            <a:extLst>
              <a:ext uri="{FF2B5EF4-FFF2-40B4-BE49-F238E27FC236}">
                <a16:creationId xmlns:a16="http://schemas.microsoft.com/office/drawing/2014/main" id="{6FB6EE53-971C-A093-A66D-D50B3907C79F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r="1161"/>
          <a:stretch/>
        </p:blipFill>
        <p:spPr>
          <a:xfrm>
            <a:off x="456593" y="398505"/>
            <a:ext cx="2913959" cy="6097942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0630AA-3DEF-BDE7-70EE-3B0CFE1F76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6644" y="1467059"/>
            <a:ext cx="5848468" cy="47681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dirty="0"/>
              <a:t>Rozhodnutím Rady EU byla Ruská federace zařazena na seznam nespolupracujících jurisdikcí v daňové oblasti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dirty="0"/>
              <a:t>Dopady:</a:t>
            </a:r>
          </a:p>
          <a:p>
            <a:pPr marL="342900" indent="-342900">
              <a:buAutoNum type="arabicPeriod"/>
            </a:pPr>
            <a:r>
              <a:rPr lang="cs-CZ" sz="1200" b="1" dirty="0"/>
              <a:t>Automatická aplikace CFC pravidla</a:t>
            </a:r>
          </a:p>
          <a:p>
            <a:pPr marL="622300" indent="-225425">
              <a:buFont typeface="Wingdings" panose="05000000000000000000" pitchFamily="2" charset="2"/>
              <a:buChar char="Ø"/>
            </a:pPr>
            <a:r>
              <a:rPr lang="cs-CZ" sz="1200" dirty="0"/>
              <a:t>česká mateřská společnost zdaní zisky zahraniční ovládané zahraniční společnosti z veškeré činnosti v ČR</a:t>
            </a:r>
          </a:p>
          <a:p>
            <a:pPr marL="622300" indent="-225425">
              <a:buFont typeface="Wingdings" panose="05000000000000000000" pitchFamily="2" charset="2"/>
              <a:buChar char="Ø"/>
            </a:pPr>
            <a:r>
              <a:rPr lang="cs-CZ" sz="1200" dirty="0"/>
              <a:t>za mateřskou společnost se považuje společnost, která se přímo či nepřímo podílí na ZK zahraniční společnosti (alespoň z 50 %) </a:t>
            </a:r>
          </a:p>
          <a:p>
            <a:pPr marL="0" indent="0">
              <a:buNone/>
            </a:pPr>
            <a:endParaRPr lang="cs-CZ" sz="1200" b="1" dirty="0"/>
          </a:p>
          <a:p>
            <a:pPr marL="342900" indent="-342900">
              <a:buFont typeface="+mj-lt"/>
              <a:buAutoNum type="arabicPeriod" startAt="2"/>
            </a:pPr>
            <a:r>
              <a:rPr lang="cs-CZ" sz="1200" b="1" dirty="0"/>
              <a:t>Oznamovací povinnost DAC 6</a:t>
            </a:r>
          </a:p>
          <a:p>
            <a:pPr marL="622300" indent="-225425">
              <a:buFont typeface="Wingdings" panose="05000000000000000000" pitchFamily="2" charset="2"/>
              <a:buChar char="Ø"/>
            </a:pPr>
            <a:r>
              <a:rPr lang="cs-CZ" sz="1200" dirty="0"/>
              <a:t>pokud ČR společnost bude evidovat odpočitatelnou platbu hrazenou přidružené společnosti v Rusku, může vzniknout povinnost podat hlášení dle DAC 6</a:t>
            </a:r>
          </a:p>
          <a:p>
            <a:pPr marL="622300" indent="-225425">
              <a:buFont typeface="Wingdings" panose="05000000000000000000" pitchFamily="2" charset="2"/>
              <a:buChar char="Ø"/>
            </a:pPr>
            <a:r>
              <a:rPr lang="cs-CZ" sz="1200" dirty="0"/>
              <a:t>týká se pouze nových uspořádání, která vnikla od 14. února 2023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B55FEE-DA18-623B-F608-910B450F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Rusko – nespolupracující jurisdikce</a:t>
            </a:r>
          </a:p>
        </p:txBody>
      </p:sp>
    </p:spTree>
    <p:extLst>
      <p:ext uri="{BB962C8B-B14F-4D97-AF65-F5344CB8AC3E}">
        <p14:creationId xmlns:p14="http://schemas.microsoft.com/office/powerpoint/2010/main" val="288885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dokument&#10;&#10;Popis byl vytvořen automaticky">
            <a:extLst>
              <a:ext uri="{FF2B5EF4-FFF2-40B4-BE49-F238E27FC236}">
                <a16:creationId xmlns:a16="http://schemas.microsoft.com/office/drawing/2014/main" id="{9B2A5B9B-CAE3-742C-AA7F-516EDAA0BC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" b="-1"/>
          <a:stretch/>
        </p:blipFill>
        <p:spPr>
          <a:xfrm>
            <a:off x="6939315" y="1283522"/>
            <a:ext cx="2516312" cy="5209245"/>
          </a:xfrm>
          <a:custGeom>
            <a:avLst/>
            <a:gdLst>
              <a:gd name="connsiteX0" fmla="*/ 0 w 2288064"/>
              <a:gd name="connsiteY0" fmla="*/ 381352 h 5209489"/>
              <a:gd name="connsiteX1" fmla="*/ 381352 w 2288064"/>
              <a:gd name="connsiteY1" fmla="*/ 0 h 5209489"/>
              <a:gd name="connsiteX2" fmla="*/ 1906712 w 2288064"/>
              <a:gd name="connsiteY2" fmla="*/ 0 h 5209489"/>
              <a:gd name="connsiteX3" fmla="*/ 2288064 w 2288064"/>
              <a:gd name="connsiteY3" fmla="*/ 381352 h 5209489"/>
              <a:gd name="connsiteX4" fmla="*/ 2288064 w 2288064"/>
              <a:gd name="connsiteY4" fmla="*/ 4828137 h 5209489"/>
              <a:gd name="connsiteX5" fmla="*/ 1906712 w 2288064"/>
              <a:gd name="connsiteY5" fmla="*/ 5209489 h 5209489"/>
              <a:gd name="connsiteX6" fmla="*/ 381352 w 2288064"/>
              <a:gd name="connsiteY6" fmla="*/ 5209489 h 5209489"/>
              <a:gd name="connsiteX7" fmla="*/ 0 w 2288064"/>
              <a:gd name="connsiteY7" fmla="*/ 4828137 h 5209489"/>
              <a:gd name="connsiteX8" fmla="*/ 0 w 2288064"/>
              <a:gd name="connsiteY8" fmla="*/ 381352 h 5209489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381352 w 2288064"/>
              <a:gd name="connsiteY6" fmla="*/ 5209489 h 5211521"/>
              <a:gd name="connsiteX7" fmla="*/ 0 w 2288064"/>
              <a:gd name="connsiteY7" fmla="*/ 4828137 h 5211521"/>
              <a:gd name="connsiteX8" fmla="*/ 0 w 2288064"/>
              <a:gd name="connsiteY8" fmla="*/ 381352 h 5211521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381352 w 2288064"/>
              <a:gd name="connsiteY6" fmla="*/ 5209489 h 5211521"/>
              <a:gd name="connsiteX7" fmla="*/ 9525 w 2288064"/>
              <a:gd name="connsiteY7" fmla="*/ 5023400 h 5211521"/>
              <a:gd name="connsiteX8" fmla="*/ 0 w 2288064"/>
              <a:gd name="connsiteY8" fmla="*/ 381352 h 5211521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381352 w 2288064"/>
              <a:gd name="connsiteY6" fmla="*/ 5209489 h 5211521"/>
              <a:gd name="connsiteX7" fmla="*/ 14288 w 2288064"/>
              <a:gd name="connsiteY7" fmla="*/ 5023400 h 5211521"/>
              <a:gd name="connsiteX8" fmla="*/ 0 w 2288064"/>
              <a:gd name="connsiteY8" fmla="*/ 381352 h 5211521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381352 w 2288064"/>
              <a:gd name="connsiteY6" fmla="*/ 5209489 h 5211521"/>
              <a:gd name="connsiteX7" fmla="*/ 14288 w 2288064"/>
              <a:gd name="connsiteY7" fmla="*/ 5023400 h 5211521"/>
              <a:gd name="connsiteX8" fmla="*/ 0 w 2288064"/>
              <a:gd name="connsiteY8" fmla="*/ 381352 h 5211521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381352 w 2288064"/>
              <a:gd name="connsiteY6" fmla="*/ 5209489 h 5211521"/>
              <a:gd name="connsiteX7" fmla="*/ 9525 w 2288064"/>
              <a:gd name="connsiteY7" fmla="*/ 5018638 h 5211521"/>
              <a:gd name="connsiteX8" fmla="*/ 0 w 2288064"/>
              <a:gd name="connsiteY8" fmla="*/ 381352 h 5211521"/>
              <a:gd name="connsiteX0" fmla="*/ 0 w 2288064"/>
              <a:gd name="connsiteY0" fmla="*/ 381352 h 5211521"/>
              <a:gd name="connsiteX1" fmla="*/ 381352 w 2288064"/>
              <a:gd name="connsiteY1" fmla="*/ 0 h 5211521"/>
              <a:gd name="connsiteX2" fmla="*/ 1906712 w 2288064"/>
              <a:gd name="connsiteY2" fmla="*/ 0 h 5211521"/>
              <a:gd name="connsiteX3" fmla="*/ 2288064 w 2288064"/>
              <a:gd name="connsiteY3" fmla="*/ 381352 h 5211521"/>
              <a:gd name="connsiteX4" fmla="*/ 2288064 w 2288064"/>
              <a:gd name="connsiteY4" fmla="*/ 5032924 h 5211521"/>
              <a:gd name="connsiteX5" fmla="*/ 1906712 w 2288064"/>
              <a:gd name="connsiteY5" fmla="*/ 5209489 h 5211521"/>
              <a:gd name="connsiteX6" fmla="*/ 248002 w 2288064"/>
              <a:gd name="connsiteY6" fmla="*/ 5209489 h 5211521"/>
              <a:gd name="connsiteX7" fmla="*/ 9525 w 2288064"/>
              <a:gd name="connsiteY7" fmla="*/ 5018638 h 5211521"/>
              <a:gd name="connsiteX8" fmla="*/ 0 w 2288064"/>
              <a:gd name="connsiteY8" fmla="*/ 381352 h 5211521"/>
              <a:gd name="connsiteX0" fmla="*/ 0 w 2288064"/>
              <a:gd name="connsiteY0" fmla="*/ 381352 h 5209982"/>
              <a:gd name="connsiteX1" fmla="*/ 381352 w 2288064"/>
              <a:gd name="connsiteY1" fmla="*/ 0 h 5209982"/>
              <a:gd name="connsiteX2" fmla="*/ 1906712 w 2288064"/>
              <a:gd name="connsiteY2" fmla="*/ 0 h 5209982"/>
              <a:gd name="connsiteX3" fmla="*/ 2288064 w 2288064"/>
              <a:gd name="connsiteY3" fmla="*/ 381352 h 5209982"/>
              <a:gd name="connsiteX4" fmla="*/ 2288064 w 2288064"/>
              <a:gd name="connsiteY4" fmla="*/ 5032924 h 5209982"/>
              <a:gd name="connsiteX5" fmla="*/ 2025775 w 2288064"/>
              <a:gd name="connsiteY5" fmla="*/ 5204727 h 5209982"/>
              <a:gd name="connsiteX6" fmla="*/ 248002 w 2288064"/>
              <a:gd name="connsiteY6" fmla="*/ 5209489 h 5209982"/>
              <a:gd name="connsiteX7" fmla="*/ 9525 w 2288064"/>
              <a:gd name="connsiteY7" fmla="*/ 5018638 h 5209982"/>
              <a:gd name="connsiteX8" fmla="*/ 0 w 2288064"/>
              <a:gd name="connsiteY8" fmla="*/ 381352 h 5209982"/>
              <a:gd name="connsiteX0" fmla="*/ 0 w 2288064"/>
              <a:gd name="connsiteY0" fmla="*/ 390061 h 5218691"/>
              <a:gd name="connsiteX1" fmla="*/ 381352 w 2288064"/>
              <a:gd name="connsiteY1" fmla="*/ 8709 h 5218691"/>
              <a:gd name="connsiteX2" fmla="*/ 1906712 w 2288064"/>
              <a:gd name="connsiteY2" fmla="*/ 8709 h 5218691"/>
              <a:gd name="connsiteX3" fmla="*/ 2288064 w 2288064"/>
              <a:gd name="connsiteY3" fmla="*/ 156698 h 5218691"/>
              <a:gd name="connsiteX4" fmla="*/ 2288064 w 2288064"/>
              <a:gd name="connsiteY4" fmla="*/ 5041633 h 5218691"/>
              <a:gd name="connsiteX5" fmla="*/ 2025775 w 2288064"/>
              <a:gd name="connsiteY5" fmla="*/ 5213436 h 5218691"/>
              <a:gd name="connsiteX6" fmla="*/ 248002 w 2288064"/>
              <a:gd name="connsiteY6" fmla="*/ 5218198 h 5218691"/>
              <a:gd name="connsiteX7" fmla="*/ 9525 w 2288064"/>
              <a:gd name="connsiteY7" fmla="*/ 5027347 h 5218691"/>
              <a:gd name="connsiteX8" fmla="*/ 0 w 2288064"/>
              <a:gd name="connsiteY8" fmla="*/ 390061 h 5218691"/>
              <a:gd name="connsiteX0" fmla="*/ 0 w 2288064"/>
              <a:gd name="connsiteY0" fmla="*/ 386851 h 5215481"/>
              <a:gd name="connsiteX1" fmla="*/ 381352 w 2288064"/>
              <a:gd name="connsiteY1" fmla="*/ 5499 h 5215481"/>
              <a:gd name="connsiteX2" fmla="*/ 1978150 w 2288064"/>
              <a:gd name="connsiteY2" fmla="*/ 10261 h 5215481"/>
              <a:gd name="connsiteX3" fmla="*/ 2288064 w 2288064"/>
              <a:gd name="connsiteY3" fmla="*/ 153488 h 5215481"/>
              <a:gd name="connsiteX4" fmla="*/ 2288064 w 2288064"/>
              <a:gd name="connsiteY4" fmla="*/ 5038423 h 5215481"/>
              <a:gd name="connsiteX5" fmla="*/ 2025775 w 2288064"/>
              <a:gd name="connsiteY5" fmla="*/ 5210226 h 5215481"/>
              <a:gd name="connsiteX6" fmla="*/ 248002 w 2288064"/>
              <a:gd name="connsiteY6" fmla="*/ 5214988 h 5215481"/>
              <a:gd name="connsiteX7" fmla="*/ 9525 w 2288064"/>
              <a:gd name="connsiteY7" fmla="*/ 5024137 h 5215481"/>
              <a:gd name="connsiteX8" fmla="*/ 0 w 2288064"/>
              <a:gd name="connsiteY8" fmla="*/ 386851 h 5215481"/>
              <a:gd name="connsiteX0" fmla="*/ 0 w 2288064"/>
              <a:gd name="connsiteY0" fmla="*/ 386851 h 5215481"/>
              <a:gd name="connsiteX1" fmla="*/ 381352 w 2288064"/>
              <a:gd name="connsiteY1" fmla="*/ 5499 h 5215481"/>
              <a:gd name="connsiteX2" fmla="*/ 1978150 w 2288064"/>
              <a:gd name="connsiteY2" fmla="*/ 10261 h 5215481"/>
              <a:gd name="connsiteX3" fmla="*/ 2288064 w 2288064"/>
              <a:gd name="connsiteY3" fmla="*/ 153488 h 5215481"/>
              <a:gd name="connsiteX4" fmla="*/ 2288064 w 2288064"/>
              <a:gd name="connsiteY4" fmla="*/ 5038423 h 5215481"/>
              <a:gd name="connsiteX5" fmla="*/ 2025775 w 2288064"/>
              <a:gd name="connsiteY5" fmla="*/ 5210226 h 5215481"/>
              <a:gd name="connsiteX6" fmla="*/ 248002 w 2288064"/>
              <a:gd name="connsiteY6" fmla="*/ 5214988 h 5215481"/>
              <a:gd name="connsiteX7" fmla="*/ 9525 w 2288064"/>
              <a:gd name="connsiteY7" fmla="*/ 5024137 h 5215481"/>
              <a:gd name="connsiteX8" fmla="*/ 0 w 2288064"/>
              <a:gd name="connsiteY8" fmla="*/ 386851 h 5215481"/>
              <a:gd name="connsiteX0" fmla="*/ 285441 w 2573505"/>
              <a:gd name="connsiteY0" fmla="*/ 386851 h 5215481"/>
              <a:gd name="connsiteX1" fmla="*/ 57193 w 2573505"/>
              <a:gd name="connsiteY1" fmla="*/ 10261 h 5215481"/>
              <a:gd name="connsiteX2" fmla="*/ 2263591 w 2573505"/>
              <a:gd name="connsiteY2" fmla="*/ 10261 h 5215481"/>
              <a:gd name="connsiteX3" fmla="*/ 2573505 w 2573505"/>
              <a:gd name="connsiteY3" fmla="*/ 153488 h 5215481"/>
              <a:gd name="connsiteX4" fmla="*/ 2573505 w 2573505"/>
              <a:gd name="connsiteY4" fmla="*/ 5038423 h 5215481"/>
              <a:gd name="connsiteX5" fmla="*/ 2311216 w 2573505"/>
              <a:gd name="connsiteY5" fmla="*/ 5210226 h 5215481"/>
              <a:gd name="connsiteX6" fmla="*/ 533443 w 2573505"/>
              <a:gd name="connsiteY6" fmla="*/ 5214988 h 5215481"/>
              <a:gd name="connsiteX7" fmla="*/ 294966 w 2573505"/>
              <a:gd name="connsiteY7" fmla="*/ 5024137 h 5215481"/>
              <a:gd name="connsiteX8" fmla="*/ 285441 w 2573505"/>
              <a:gd name="connsiteY8" fmla="*/ 386851 h 5215481"/>
              <a:gd name="connsiteX0" fmla="*/ 228248 w 2516312"/>
              <a:gd name="connsiteY0" fmla="*/ 386851 h 5215481"/>
              <a:gd name="connsiteX1" fmla="*/ 0 w 2516312"/>
              <a:gd name="connsiteY1" fmla="*/ 10261 h 5215481"/>
              <a:gd name="connsiteX2" fmla="*/ 2206398 w 2516312"/>
              <a:gd name="connsiteY2" fmla="*/ 10261 h 5215481"/>
              <a:gd name="connsiteX3" fmla="*/ 2516312 w 2516312"/>
              <a:gd name="connsiteY3" fmla="*/ 153488 h 5215481"/>
              <a:gd name="connsiteX4" fmla="*/ 2516312 w 2516312"/>
              <a:gd name="connsiteY4" fmla="*/ 5038423 h 5215481"/>
              <a:gd name="connsiteX5" fmla="*/ 2254023 w 2516312"/>
              <a:gd name="connsiteY5" fmla="*/ 5210226 h 5215481"/>
              <a:gd name="connsiteX6" fmla="*/ 476250 w 2516312"/>
              <a:gd name="connsiteY6" fmla="*/ 5214988 h 5215481"/>
              <a:gd name="connsiteX7" fmla="*/ 237773 w 2516312"/>
              <a:gd name="connsiteY7" fmla="*/ 5024137 h 5215481"/>
              <a:gd name="connsiteX8" fmla="*/ 228248 w 2516312"/>
              <a:gd name="connsiteY8" fmla="*/ 386851 h 5215481"/>
              <a:gd name="connsiteX0" fmla="*/ 228248 w 2516312"/>
              <a:gd name="connsiteY0" fmla="*/ 386851 h 5215481"/>
              <a:gd name="connsiteX1" fmla="*/ 0 w 2516312"/>
              <a:gd name="connsiteY1" fmla="*/ 10261 h 5215481"/>
              <a:gd name="connsiteX2" fmla="*/ 2206398 w 2516312"/>
              <a:gd name="connsiteY2" fmla="*/ 10261 h 5215481"/>
              <a:gd name="connsiteX3" fmla="*/ 2516312 w 2516312"/>
              <a:gd name="connsiteY3" fmla="*/ 153488 h 5215481"/>
              <a:gd name="connsiteX4" fmla="*/ 2516312 w 2516312"/>
              <a:gd name="connsiteY4" fmla="*/ 5038423 h 5215481"/>
              <a:gd name="connsiteX5" fmla="*/ 2254023 w 2516312"/>
              <a:gd name="connsiteY5" fmla="*/ 5210226 h 5215481"/>
              <a:gd name="connsiteX6" fmla="*/ 476250 w 2516312"/>
              <a:gd name="connsiteY6" fmla="*/ 5214988 h 5215481"/>
              <a:gd name="connsiteX7" fmla="*/ 237773 w 2516312"/>
              <a:gd name="connsiteY7" fmla="*/ 5024137 h 5215481"/>
              <a:gd name="connsiteX8" fmla="*/ 228248 w 2516312"/>
              <a:gd name="connsiteY8" fmla="*/ 386851 h 5215481"/>
              <a:gd name="connsiteX0" fmla="*/ 228248 w 2516312"/>
              <a:gd name="connsiteY0" fmla="*/ 385368 h 5213998"/>
              <a:gd name="connsiteX1" fmla="*/ 0 w 2516312"/>
              <a:gd name="connsiteY1" fmla="*/ 8778 h 5213998"/>
              <a:gd name="connsiteX2" fmla="*/ 2206398 w 2516312"/>
              <a:gd name="connsiteY2" fmla="*/ 8778 h 5213998"/>
              <a:gd name="connsiteX3" fmla="*/ 2516312 w 2516312"/>
              <a:gd name="connsiteY3" fmla="*/ 152005 h 5213998"/>
              <a:gd name="connsiteX4" fmla="*/ 2516312 w 2516312"/>
              <a:gd name="connsiteY4" fmla="*/ 5036940 h 5213998"/>
              <a:gd name="connsiteX5" fmla="*/ 2254023 w 2516312"/>
              <a:gd name="connsiteY5" fmla="*/ 5208743 h 5213998"/>
              <a:gd name="connsiteX6" fmla="*/ 476250 w 2516312"/>
              <a:gd name="connsiteY6" fmla="*/ 5213505 h 5213998"/>
              <a:gd name="connsiteX7" fmla="*/ 237773 w 2516312"/>
              <a:gd name="connsiteY7" fmla="*/ 5022654 h 5213998"/>
              <a:gd name="connsiteX8" fmla="*/ 228248 w 2516312"/>
              <a:gd name="connsiteY8" fmla="*/ 385368 h 5213998"/>
              <a:gd name="connsiteX0" fmla="*/ 228248 w 2516312"/>
              <a:gd name="connsiteY0" fmla="*/ 387643 h 5216273"/>
              <a:gd name="connsiteX1" fmla="*/ 0 w 2516312"/>
              <a:gd name="connsiteY1" fmla="*/ 11053 h 5216273"/>
              <a:gd name="connsiteX2" fmla="*/ 2196162 w 2516312"/>
              <a:gd name="connsiteY2" fmla="*/ 7641 h 5216273"/>
              <a:gd name="connsiteX3" fmla="*/ 2516312 w 2516312"/>
              <a:gd name="connsiteY3" fmla="*/ 154280 h 5216273"/>
              <a:gd name="connsiteX4" fmla="*/ 2516312 w 2516312"/>
              <a:gd name="connsiteY4" fmla="*/ 5039215 h 5216273"/>
              <a:gd name="connsiteX5" fmla="*/ 2254023 w 2516312"/>
              <a:gd name="connsiteY5" fmla="*/ 5211018 h 5216273"/>
              <a:gd name="connsiteX6" fmla="*/ 476250 w 2516312"/>
              <a:gd name="connsiteY6" fmla="*/ 5215780 h 5216273"/>
              <a:gd name="connsiteX7" fmla="*/ 237773 w 2516312"/>
              <a:gd name="connsiteY7" fmla="*/ 5024929 h 5216273"/>
              <a:gd name="connsiteX8" fmla="*/ 228248 w 2516312"/>
              <a:gd name="connsiteY8" fmla="*/ 387643 h 5216273"/>
              <a:gd name="connsiteX0" fmla="*/ 228248 w 2517230"/>
              <a:gd name="connsiteY0" fmla="*/ 381685 h 5210315"/>
              <a:gd name="connsiteX1" fmla="*/ 0 w 2517230"/>
              <a:gd name="connsiteY1" fmla="*/ 5095 h 5210315"/>
              <a:gd name="connsiteX2" fmla="*/ 2196162 w 2517230"/>
              <a:gd name="connsiteY2" fmla="*/ 1683 h 5210315"/>
              <a:gd name="connsiteX3" fmla="*/ 2516312 w 2517230"/>
              <a:gd name="connsiteY3" fmla="*/ 148322 h 5210315"/>
              <a:gd name="connsiteX4" fmla="*/ 2516312 w 2517230"/>
              <a:gd name="connsiteY4" fmla="*/ 5033257 h 5210315"/>
              <a:gd name="connsiteX5" fmla="*/ 2254023 w 2517230"/>
              <a:gd name="connsiteY5" fmla="*/ 5205060 h 5210315"/>
              <a:gd name="connsiteX6" fmla="*/ 476250 w 2517230"/>
              <a:gd name="connsiteY6" fmla="*/ 5209822 h 5210315"/>
              <a:gd name="connsiteX7" fmla="*/ 237773 w 2517230"/>
              <a:gd name="connsiteY7" fmla="*/ 5018971 h 5210315"/>
              <a:gd name="connsiteX8" fmla="*/ 228248 w 2517230"/>
              <a:gd name="connsiteY8" fmla="*/ 381685 h 5210315"/>
              <a:gd name="connsiteX0" fmla="*/ 228248 w 2516312"/>
              <a:gd name="connsiteY0" fmla="*/ 386149 h 5214779"/>
              <a:gd name="connsiteX1" fmla="*/ 0 w 2516312"/>
              <a:gd name="connsiteY1" fmla="*/ 9559 h 5214779"/>
              <a:gd name="connsiteX2" fmla="*/ 2196162 w 2516312"/>
              <a:gd name="connsiteY2" fmla="*/ 6147 h 5214779"/>
              <a:gd name="connsiteX3" fmla="*/ 2516312 w 2516312"/>
              <a:gd name="connsiteY3" fmla="*/ 152786 h 5214779"/>
              <a:gd name="connsiteX4" fmla="*/ 2516312 w 2516312"/>
              <a:gd name="connsiteY4" fmla="*/ 5037721 h 5214779"/>
              <a:gd name="connsiteX5" fmla="*/ 2254023 w 2516312"/>
              <a:gd name="connsiteY5" fmla="*/ 5209524 h 5214779"/>
              <a:gd name="connsiteX6" fmla="*/ 476250 w 2516312"/>
              <a:gd name="connsiteY6" fmla="*/ 5214286 h 5214779"/>
              <a:gd name="connsiteX7" fmla="*/ 237773 w 2516312"/>
              <a:gd name="connsiteY7" fmla="*/ 5023435 h 5214779"/>
              <a:gd name="connsiteX8" fmla="*/ 228248 w 2516312"/>
              <a:gd name="connsiteY8" fmla="*/ 386149 h 5214779"/>
              <a:gd name="connsiteX0" fmla="*/ 228248 w 2516312"/>
              <a:gd name="connsiteY0" fmla="*/ 380002 h 5208632"/>
              <a:gd name="connsiteX1" fmla="*/ 0 w 2516312"/>
              <a:gd name="connsiteY1" fmla="*/ 3412 h 5208632"/>
              <a:gd name="connsiteX2" fmla="*/ 2196162 w 2516312"/>
              <a:gd name="connsiteY2" fmla="*/ 0 h 5208632"/>
              <a:gd name="connsiteX3" fmla="*/ 2516312 w 2516312"/>
              <a:gd name="connsiteY3" fmla="*/ 146639 h 5208632"/>
              <a:gd name="connsiteX4" fmla="*/ 2516312 w 2516312"/>
              <a:gd name="connsiteY4" fmla="*/ 5031574 h 5208632"/>
              <a:gd name="connsiteX5" fmla="*/ 2254023 w 2516312"/>
              <a:gd name="connsiteY5" fmla="*/ 5203377 h 5208632"/>
              <a:gd name="connsiteX6" fmla="*/ 476250 w 2516312"/>
              <a:gd name="connsiteY6" fmla="*/ 5208139 h 5208632"/>
              <a:gd name="connsiteX7" fmla="*/ 237773 w 2516312"/>
              <a:gd name="connsiteY7" fmla="*/ 5017288 h 5208632"/>
              <a:gd name="connsiteX8" fmla="*/ 228248 w 2516312"/>
              <a:gd name="connsiteY8" fmla="*/ 380002 h 5208632"/>
              <a:gd name="connsiteX0" fmla="*/ 228248 w 2516312"/>
              <a:gd name="connsiteY0" fmla="*/ 380615 h 5209245"/>
              <a:gd name="connsiteX1" fmla="*/ 0 w 2516312"/>
              <a:gd name="connsiteY1" fmla="*/ 4025 h 5209245"/>
              <a:gd name="connsiteX2" fmla="*/ 2196162 w 2516312"/>
              <a:gd name="connsiteY2" fmla="*/ 613 h 5209245"/>
              <a:gd name="connsiteX3" fmla="*/ 2516312 w 2516312"/>
              <a:gd name="connsiteY3" fmla="*/ 147252 h 5209245"/>
              <a:gd name="connsiteX4" fmla="*/ 2516312 w 2516312"/>
              <a:gd name="connsiteY4" fmla="*/ 5032187 h 5209245"/>
              <a:gd name="connsiteX5" fmla="*/ 2254023 w 2516312"/>
              <a:gd name="connsiteY5" fmla="*/ 5203990 h 5209245"/>
              <a:gd name="connsiteX6" fmla="*/ 476250 w 2516312"/>
              <a:gd name="connsiteY6" fmla="*/ 5208752 h 5209245"/>
              <a:gd name="connsiteX7" fmla="*/ 237773 w 2516312"/>
              <a:gd name="connsiteY7" fmla="*/ 5017901 h 5209245"/>
              <a:gd name="connsiteX8" fmla="*/ 228248 w 2516312"/>
              <a:gd name="connsiteY8" fmla="*/ 380615 h 52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6312" h="5209245">
                <a:moveTo>
                  <a:pt x="228248" y="380615"/>
                </a:moveTo>
                <a:cubicBezTo>
                  <a:pt x="228248" y="170000"/>
                  <a:pt x="227535" y="89751"/>
                  <a:pt x="0" y="4025"/>
                </a:cubicBezTo>
                <a:lnTo>
                  <a:pt x="2196162" y="613"/>
                </a:lnTo>
                <a:cubicBezTo>
                  <a:pt x="2421206" y="7436"/>
                  <a:pt x="2512900" y="-39479"/>
                  <a:pt x="2516312" y="147252"/>
                </a:cubicBezTo>
                <a:lnTo>
                  <a:pt x="2516312" y="5032187"/>
                </a:lnTo>
                <a:cubicBezTo>
                  <a:pt x="2516312" y="5242802"/>
                  <a:pt x="2464638" y="5203990"/>
                  <a:pt x="2254023" y="5203990"/>
                </a:cubicBezTo>
                <a:lnTo>
                  <a:pt x="476250" y="5208752"/>
                </a:lnTo>
                <a:cubicBezTo>
                  <a:pt x="265635" y="5208752"/>
                  <a:pt x="237773" y="5228516"/>
                  <a:pt x="237773" y="5017901"/>
                </a:cubicBezTo>
                <a:cubicBezTo>
                  <a:pt x="233010" y="3470552"/>
                  <a:pt x="233011" y="1927964"/>
                  <a:pt x="228248" y="380615"/>
                </a:cubicBezTo>
                <a:close/>
              </a:path>
            </a:pathLst>
          </a:cu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BA79B0-85C7-4771-A66F-59B0DD33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19" y="348339"/>
            <a:ext cx="7870980" cy="890783"/>
          </a:xfrm>
        </p:spPr>
        <p:txBody>
          <a:bodyPr anchor="ctr">
            <a:normAutofit/>
          </a:bodyPr>
          <a:lstStyle/>
          <a:p>
            <a:r>
              <a:rPr lang="cs-CZ" dirty="0"/>
              <a:t>Public Country by Country Reporting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B042B-A3D7-4112-AC56-B3158A448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366997"/>
            <a:ext cx="6494133" cy="504229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200" b="1" dirty="0"/>
              <a:t>Povinnost veřejně publikovat zprávu podle zemí, která obsahuje informace pro posouzení rozdělení základu daně mezi jednotlivé státy a jurisdikce</a:t>
            </a:r>
          </a:p>
          <a:p>
            <a:pPr>
              <a:lnSpc>
                <a:spcPct val="90000"/>
              </a:lnSpc>
            </a:pPr>
            <a:endParaRPr lang="cs-CZ" sz="1200" b="1" dirty="0"/>
          </a:p>
          <a:p>
            <a:pPr>
              <a:lnSpc>
                <a:spcPct val="90000"/>
              </a:lnSpc>
            </a:pPr>
            <a:r>
              <a:rPr lang="cs-CZ" sz="1200" b="1" dirty="0"/>
              <a:t>Na koho se vztahuje?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nadnárodní podniky se sídlem v EU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nadnárodní podniky se sídlem mimo EU, které ovládají střední nebo velkou dceřinou společnost nebo odpovídající odštěpný závod v EU</a:t>
            </a:r>
          </a:p>
          <a:p>
            <a:pPr marL="225936" lvl="1" indent="0">
              <a:lnSpc>
                <a:spcPct val="90000"/>
              </a:lnSpc>
              <a:buNone/>
            </a:pPr>
            <a:r>
              <a:rPr lang="cs-CZ" sz="1200" dirty="0"/>
              <a:t>s celkovými konsolidovanými výnosy vyššími než 750 milionů EUR (po dobu 2 let)</a:t>
            </a:r>
          </a:p>
          <a:p>
            <a:pPr marL="225936" lvl="1" indent="0">
              <a:lnSpc>
                <a:spcPct val="90000"/>
              </a:lnSpc>
              <a:buNone/>
            </a:pPr>
            <a:endParaRPr lang="cs-CZ" sz="1200" dirty="0"/>
          </a:p>
          <a:p>
            <a:pPr>
              <a:lnSpc>
                <a:spcPct val="90000"/>
              </a:lnSpc>
            </a:pPr>
            <a:r>
              <a:rPr lang="cs-CZ" sz="1200" b="1" dirty="0"/>
              <a:t>Co zveřejnit?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popis povahy činnosti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počet zaměstnanců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čistý obrat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zisk nebo ztráta před zdaněním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splatnou daň z příjmů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zaplacenou daň z příjmů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kumulovaný zisk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>
              <a:lnSpc>
                <a:spcPct val="90000"/>
              </a:lnSpc>
            </a:pPr>
            <a:r>
              <a:rPr lang="cs-CZ" sz="1200" b="1" dirty="0"/>
              <a:t>Kde zveřejnit?</a:t>
            </a:r>
          </a:p>
          <a:p>
            <a:pPr marL="397405" lvl="1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v obchodním rejstříku</a:t>
            </a:r>
          </a:p>
          <a:p>
            <a:pPr marL="397405" lvl="1" indent="-17145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200" dirty="0"/>
              <a:t>na webové stránce společnosti</a:t>
            </a:r>
          </a:p>
          <a:p>
            <a:pPr>
              <a:lnSpc>
                <a:spcPct val="90000"/>
              </a:lnSpc>
            </a:pPr>
            <a:r>
              <a:rPr lang="cs-CZ" sz="1200" dirty="0"/>
              <a:t>Transponovat do vnitrostátního práva do 22. června 2023</a:t>
            </a:r>
          </a:p>
          <a:p>
            <a:pPr>
              <a:lnSpc>
                <a:spcPct val="90000"/>
              </a:lnSpc>
            </a:pPr>
            <a:r>
              <a:rPr lang="cs-CZ" sz="1200" b="1" dirty="0"/>
              <a:t>První období </a:t>
            </a:r>
            <a:r>
              <a:rPr lang="cs-CZ" sz="1200" dirty="0"/>
              <a:t>pro podávání informací nejpozději rok začínající </a:t>
            </a:r>
            <a:r>
              <a:rPr lang="cs-CZ" sz="1200" b="1" dirty="0"/>
              <a:t>22. června 2024</a:t>
            </a:r>
          </a:p>
          <a:p>
            <a:pPr>
              <a:lnSpc>
                <a:spcPct val="90000"/>
              </a:lnSpc>
            </a:pPr>
            <a:r>
              <a:rPr lang="cs-CZ" sz="1200" dirty="0"/>
              <a:t>Zveřejnění </a:t>
            </a:r>
            <a:r>
              <a:rPr lang="cs-CZ" sz="1200" b="1" dirty="0"/>
              <a:t>do 12 měsíců </a:t>
            </a:r>
            <a:r>
              <a:rPr lang="cs-CZ" sz="1200" dirty="0"/>
              <a:t>od rozvahového dne, po dobu alespoň 5 let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42715D-9DCE-4813-8F47-D5CBB33C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7431" y="6538917"/>
            <a:ext cx="2228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Strana </a:t>
            </a:r>
            <a:fld id="{E2BCF22A-5E8C-4B2F-8CEC-D31B789CDA14}" type="slidenum">
              <a:rPr smtClean="0"/>
              <a:pPr>
                <a:spcAft>
                  <a:spcPts val="600"/>
                </a:spcAft>
              </a:pPr>
              <a:t>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44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">
            <a:extLst>
              <a:ext uri="{FF2B5EF4-FFF2-40B4-BE49-F238E27FC236}">
                <a16:creationId xmlns:a16="http://schemas.microsoft.com/office/drawing/2014/main" id="{467A8657-BA1B-1B4D-B263-79F815435472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r="1161"/>
          <a:stretch/>
        </p:blipFill>
        <p:spPr>
          <a:xfrm>
            <a:off x="456593" y="398505"/>
            <a:ext cx="2913959" cy="6097942"/>
          </a:xfr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453CE-8125-6A04-2C66-B2D2C018A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2669" y="1728317"/>
            <a:ext cx="5896738" cy="419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200" i="0" dirty="0">
                <a:effectLst/>
              </a:rPr>
              <a:t>Směrnici (EU) 2022/2523 o zajištění globální minimální úrovně zdanění nadnárodních skupin podniků a velkých vnitrostátních skupin v EU </a:t>
            </a:r>
          </a:p>
          <a:p>
            <a:pPr marL="0" indent="0">
              <a:lnSpc>
                <a:spcPct val="90000"/>
              </a:lnSpc>
              <a:buNone/>
            </a:pPr>
            <a:endParaRPr lang="cs-CZ" sz="1200" b="1" i="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1200" dirty="0"/>
              <a:t>Cílem je zavedení globální minimální efektivní sazby </a:t>
            </a:r>
            <a:r>
              <a:rPr lang="cs-CZ" sz="1200" b="1" dirty="0"/>
              <a:t>daně ve výši 15 %</a:t>
            </a:r>
          </a:p>
          <a:p>
            <a:pPr>
              <a:lnSpc>
                <a:spcPct val="90000"/>
              </a:lnSpc>
            </a:pPr>
            <a:endParaRPr lang="cs-CZ" sz="1200" b="1" dirty="0"/>
          </a:p>
          <a:p>
            <a:pPr>
              <a:lnSpc>
                <a:spcPct val="90000"/>
              </a:lnSpc>
            </a:pPr>
            <a:r>
              <a:rPr lang="cs-CZ" sz="1200" dirty="0"/>
              <a:t>Transponovat nejpozději do konce roku </a:t>
            </a:r>
            <a:r>
              <a:rPr lang="cs-CZ" sz="1200" b="1" dirty="0"/>
              <a:t>2023</a:t>
            </a:r>
          </a:p>
          <a:p>
            <a:pPr>
              <a:lnSpc>
                <a:spcPct val="90000"/>
              </a:lnSpc>
            </a:pPr>
            <a:endParaRPr lang="cs-CZ" sz="1200" b="1" dirty="0"/>
          </a:p>
          <a:p>
            <a:pPr>
              <a:lnSpc>
                <a:spcPct val="90000"/>
              </a:lnSpc>
            </a:pPr>
            <a:endParaRPr lang="cs-CZ" sz="1200" b="1" i="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1200" b="1" dirty="0"/>
              <a:t>Na koho se vztahuje?</a:t>
            </a:r>
          </a:p>
          <a:p>
            <a:pPr marL="0" indent="0">
              <a:lnSpc>
                <a:spcPct val="90000"/>
              </a:lnSpc>
              <a:buNone/>
            </a:pPr>
            <a:endParaRPr lang="cs-CZ" sz="1200" dirty="0"/>
          </a:p>
          <a:p>
            <a:pPr marL="0" indent="0">
              <a:lnSpc>
                <a:spcPct val="90000"/>
              </a:lnSpc>
              <a:buNone/>
            </a:pPr>
            <a:endParaRPr lang="cs-CZ" sz="12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FD5F88-285B-4D8A-F5CE-E5596328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669" y="334803"/>
            <a:ext cx="4677251" cy="916101"/>
          </a:xfrm>
        </p:spPr>
        <p:txBody>
          <a:bodyPr anchor="ctr">
            <a:normAutofit/>
          </a:bodyPr>
          <a:lstStyle/>
          <a:p>
            <a:r>
              <a:rPr lang="cs-CZ" dirty="0"/>
              <a:t>Pilíř II BEPS</a:t>
            </a:r>
          </a:p>
        </p:txBody>
      </p:sp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4A0657ED-1142-685A-148A-045B003CEA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317431" y="6538917"/>
            <a:ext cx="22288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Strana </a:t>
            </a:r>
            <a:fld id="{E2BCF22A-5E8C-4B2F-8CEC-D31B789CDA14}" type="slidenum">
              <a:rPr smtClean="0"/>
              <a:pPr>
                <a:spcAft>
                  <a:spcPts val="600"/>
                </a:spcAft>
              </a:pPr>
              <a:t>7</a:t>
            </a:fld>
            <a:endParaRPr lang="cs-CZ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B959EBA-853B-3F99-4578-E13B3595E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164717"/>
              </p:ext>
            </p:extLst>
          </p:nvPr>
        </p:nvGraphicFramePr>
        <p:xfrm>
          <a:off x="3936484" y="3737881"/>
          <a:ext cx="5129107" cy="172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1425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9A560-9119-A4D6-3903-AF61437D9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 II BEPS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1A2F5-99F2-E829-3A97-6B12DD2A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4726980"/>
          </a:xfrm>
        </p:spPr>
        <p:txBody>
          <a:bodyPr/>
          <a:lstStyle/>
          <a:p>
            <a:r>
              <a:rPr lang="cs-CZ" sz="1200" b="1" dirty="0"/>
              <a:t>2 Pravidla pro uplatnění „dorovnávací daně“ z příjmů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336F77-B639-58ED-3875-0F320FFE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E2BCF22A-5E8C-4B2F-8CEC-D31B789CDA14}" type="slidenum">
              <a:rPr smtClean="0"/>
              <a:pPr/>
              <a:t>8</a:t>
            </a:fld>
            <a:endParaRPr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958C0BA-EFB3-E2B6-1A41-5EFB910DE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629662"/>
              </p:ext>
            </p:extLst>
          </p:nvPr>
        </p:nvGraphicFramePr>
        <p:xfrm>
          <a:off x="833070" y="1705714"/>
          <a:ext cx="6632855" cy="218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F560A7CC-67F0-5EA7-A3F8-3A07B2491371}"/>
              </a:ext>
            </a:extLst>
          </p:cNvPr>
          <p:cNvSpPr txBox="1"/>
          <p:nvPr/>
        </p:nvSpPr>
        <p:spPr bwMode="auto">
          <a:xfrm>
            <a:off x="358620" y="4016491"/>
            <a:ext cx="7357175" cy="8258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6800" indent="-226800" defTabSz="603647">
              <a:spcBef>
                <a:spcPts val="661"/>
              </a:spcBef>
              <a:buClr>
                <a:schemeClr val="accent1"/>
              </a:buClr>
              <a:buFont typeface="Webdings" panose="05030102010509060703" pitchFamily="18" charset="2"/>
              <a:buChar char="&lt;"/>
            </a:pPr>
            <a:r>
              <a:rPr lang="cs-CZ" sz="1200" b="1" dirty="0"/>
              <a:t>Možnost státu zdroje příjmu zavést dodatečnou daň z příjmů </a:t>
            </a:r>
          </a:p>
          <a:p>
            <a:pPr marL="226800" indent="-226800" defTabSz="603647">
              <a:spcBef>
                <a:spcPts val="661"/>
              </a:spcBef>
              <a:buClr>
                <a:schemeClr val="accent1"/>
              </a:buClr>
              <a:buFont typeface="Webdings" panose="05030102010509060703" pitchFamily="18" charset="2"/>
              <a:buChar char="&lt;"/>
            </a:pPr>
            <a:endParaRPr lang="cs-CZ" sz="1200" b="1" dirty="0"/>
          </a:p>
          <a:p>
            <a:pPr marL="226800" indent="-226800" defTabSz="603647">
              <a:spcBef>
                <a:spcPts val="661"/>
              </a:spcBef>
              <a:buClr>
                <a:schemeClr val="accent1"/>
              </a:buClr>
              <a:buFont typeface="Webdings" panose="05030102010509060703" pitchFamily="18" charset="2"/>
              <a:buChar char="&lt;"/>
            </a:pPr>
            <a:endParaRPr lang="cs-CZ" sz="1200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7BE066E-71AC-C7E8-81F4-D1A03229C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42731"/>
              </p:ext>
            </p:extLst>
          </p:nvPr>
        </p:nvGraphicFramePr>
        <p:xfrm>
          <a:off x="833070" y="4406063"/>
          <a:ext cx="6632855" cy="125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1320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9362C-432E-9909-D234-CB9BB298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pravidlo IIR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65DCB-208B-CB88-5C7E-69B13006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8" y="1768510"/>
            <a:ext cx="3570461" cy="4603766"/>
          </a:xfrm>
        </p:spPr>
        <p:txBody>
          <a:bodyPr>
            <a:normAutofit/>
          </a:bodyPr>
          <a:lstStyle/>
          <a:p>
            <a:r>
              <a:rPr lang="cs-CZ" sz="1200" dirty="0"/>
              <a:t>Minimální daň 15%</a:t>
            </a:r>
          </a:p>
          <a:p>
            <a:r>
              <a:rPr lang="cs-CZ" sz="1200" dirty="0"/>
              <a:t>Jurisdikce M aplikuje pravidlo IIR</a:t>
            </a:r>
          </a:p>
          <a:p>
            <a:r>
              <a:rPr lang="cs-CZ" sz="1200" dirty="0"/>
              <a:t>Top-up Tax % (15 – 0 =) 15 %</a:t>
            </a:r>
          </a:p>
          <a:p>
            <a:r>
              <a:rPr lang="cs-CZ" sz="1200" dirty="0"/>
              <a:t>Top-up Tax (IIR) 15 % x 100 = 15</a:t>
            </a:r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Podle QDMTT („</a:t>
            </a:r>
            <a:r>
              <a:rPr lang="cs-CZ" sz="1200" dirty="0" err="1"/>
              <a:t>Qualified</a:t>
            </a:r>
            <a:r>
              <a:rPr lang="cs-CZ" sz="1200" dirty="0"/>
              <a:t> </a:t>
            </a:r>
            <a:r>
              <a:rPr lang="cs-CZ" sz="1200" dirty="0" err="1"/>
              <a:t>Domestic</a:t>
            </a:r>
            <a:r>
              <a:rPr lang="cs-CZ" sz="1200" dirty="0"/>
              <a:t> Minimum Top-up Tax“) v jurisdikci A</a:t>
            </a:r>
          </a:p>
          <a:p>
            <a:r>
              <a:rPr lang="cs-CZ" sz="1200" dirty="0"/>
              <a:t>Jurisdikce A zdaňuje to, co by bylo zdaněno na úrovni jurisdikce M podle pravidla IIR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15D4B9-F44B-55D5-F2F5-B8C04016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E2BCF22A-5E8C-4B2F-8CEC-D31B789CDA14}" type="slidenum">
              <a:rPr smtClean="0"/>
              <a:pPr/>
              <a:t>9</a:t>
            </a:fld>
            <a:endParaRPr dirty="0"/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58BA84C3-24D2-0AAE-68FC-8E8A4CA1C614}"/>
              </a:ext>
            </a:extLst>
          </p:cNvPr>
          <p:cNvGrpSpPr/>
          <p:nvPr/>
        </p:nvGrpSpPr>
        <p:grpSpPr>
          <a:xfrm>
            <a:off x="2843273" y="1457876"/>
            <a:ext cx="6150001" cy="4759369"/>
            <a:chOff x="2843273" y="1457876"/>
            <a:chExt cx="6150001" cy="4759369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87504DCA-3FA9-5875-6C81-990D48022810}"/>
                </a:ext>
              </a:extLst>
            </p:cNvPr>
            <p:cNvGrpSpPr/>
            <p:nvPr/>
          </p:nvGrpSpPr>
          <p:grpSpPr>
            <a:xfrm>
              <a:off x="4732774" y="1457876"/>
              <a:ext cx="4260500" cy="4641473"/>
              <a:chOff x="4350936" y="1544280"/>
              <a:chExt cx="4260500" cy="4641473"/>
            </a:xfrm>
          </p:grpSpPr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E8D674D-449C-34AF-2708-5E91A2C7D8E8}"/>
                  </a:ext>
                </a:extLst>
              </p:cNvPr>
              <p:cNvSpPr txBox="1"/>
              <p:nvPr/>
            </p:nvSpPr>
            <p:spPr bwMode="auto">
              <a:xfrm>
                <a:off x="6240437" y="4853201"/>
                <a:ext cx="2228850" cy="1332552"/>
              </a:xfrm>
              <a:prstGeom prst="rect">
                <a:avLst/>
              </a:prstGeom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400" b="1" dirty="0">
                    <a:solidFill>
                      <a:srgbClr val="005233"/>
                    </a:solidFill>
                  </a:rPr>
                  <a:t>Jurisdikce B</a:t>
                </a:r>
              </a:p>
              <a:p>
                <a:pPr marL="171450" indent="-1714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200" dirty="0"/>
                  <a:t>Sazba daně 25 %</a:t>
                </a:r>
              </a:p>
              <a:p>
                <a:pPr marL="171450" indent="-1714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200" dirty="0"/>
                  <a:t>Světový příjem 100</a:t>
                </a:r>
              </a:p>
              <a:p>
                <a:endParaRPr lang="cs-CZ" sz="1100" dirty="0"/>
              </a:p>
            </p:txBody>
          </p:sp>
          <p:grpSp>
            <p:nvGrpSpPr>
              <p:cNvPr id="23" name="Skupina 22">
                <a:extLst>
                  <a:ext uri="{FF2B5EF4-FFF2-40B4-BE49-F238E27FC236}">
                    <a16:creationId xmlns:a16="http://schemas.microsoft.com/office/drawing/2014/main" id="{D66ED9E0-41EE-16E8-F2D3-3A1F76BCEB3E}"/>
                  </a:ext>
                </a:extLst>
              </p:cNvPr>
              <p:cNvGrpSpPr/>
              <p:nvPr/>
            </p:nvGrpSpPr>
            <p:grpSpPr>
              <a:xfrm>
                <a:off x="4350936" y="1544280"/>
                <a:ext cx="4260500" cy="4506198"/>
                <a:chOff x="4421274" y="1544280"/>
                <a:chExt cx="4260500" cy="4506198"/>
              </a:xfrm>
            </p:grpSpPr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253B902E-34D6-1448-0798-B652A874E828}"/>
                    </a:ext>
                  </a:extLst>
                </p:cNvPr>
                <p:cNvSpPr txBox="1"/>
                <p:nvPr/>
              </p:nvSpPr>
              <p:spPr bwMode="auto">
                <a:xfrm>
                  <a:off x="6223187" y="1544280"/>
                  <a:ext cx="1664151" cy="1454839"/>
                </a:xfrm>
                <a:prstGeom prst="rect">
                  <a:avLst/>
                </a:prstGeom>
                <a:ln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cs-CZ" sz="1400" b="1" dirty="0">
                      <a:solidFill>
                        <a:srgbClr val="005233"/>
                      </a:solidFill>
                    </a:rPr>
                    <a:t>Jurisdikce M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cs-CZ" sz="1200" dirty="0"/>
                    <a:t>Aplikuje IIR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cs-CZ" sz="1200" dirty="0"/>
                    <a:t>Top-up Tax 15</a:t>
                  </a:r>
                </a:p>
              </p:txBody>
            </p:sp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6F707C48-1D02-ED28-5448-D03D60201516}"/>
                    </a:ext>
                  </a:extLst>
                </p:cNvPr>
                <p:cNvSpPr txBox="1"/>
                <p:nvPr/>
              </p:nvSpPr>
              <p:spPr bwMode="auto">
                <a:xfrm>
                  <a:off x="6223187" y="3047161"/>
                  <a:ext cx="2458587" cy="1595177"/>
                </a:xfrm>
                <a:prstGeom prst="rect">
                  <a:avLst/>
                </a:prstGeom>
                <a:ln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cs-CZ" sz="1400" b="1" dirty="0">
                      <a:solidFill>
                        <a:srgbClr val="005233"/>
                      </a:solidFill>
                    </a:rPr>
                    <a:t>Jurisdikce A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cs-CZ" sz="1200" dirty="0"/>
                    <a:t>Sazba daně 10 %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cs-CZ" sz="1200" dirty="0"/>
                    <a:t>Světový příjem 100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cs-CZ" sz="1200" dirty="0"/>
                    <a:t>Odvedená daň 0 (preferenční režim)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cs-CZ" sz="1200" dirty="0" err="1"/>
                    <a:t>Efektiv</a:t>
                  </a:r>
                  <a:r>
                    <a:rPr lang="cs-CZ" sz="1200" dirty="0"/>
                    <a:t>. daň. sazba 0%</a:t>
                  </a:r>
                </a:p>
              </p:txBody>
            </p:sp>
            <p:grpSp>
              <p:nvGrpSpPr>
                <p:cNvPr id="15" name="Skupina 14">
                  <a:extLst>
                    <a:ext uri="{FF2B5EF4-FFF2-40B4-BE49-F238E27FC236}">
                      <a16:creationId xmlns:a16="http://schemas.microsoft.com/office/drawing/2014/main" id="{81320463-B8DA-0918-5164-8356807F732F}"/>
                    </a:ext>
                  </a:extLst>
                </p:cNvPr>
                <p:cNvGrpSpPr/>
                <p:nvPr/>
              </p:nvGrpSpPr>
              <p:grpSpPr>
                <a:xfrm>
                  <a:off x="4421274" y="1731700"/>
                  <a:ext cx="1692000" cy="4318778"/>
                  <a:chOff x="6913265" y="1601074"/>
                  <a:chExt cx="1692000" cy="4318778"/>
                </a:xfrm>
              </p:grpSpPr>
              <p:sp>
                <p:nvSpPr>
                  <p:cNvPr id="5" name="Obdélník 4">
                    <a:extLst>
                      <a:ext uri="{FF2B5EF4-FFF2-40B4-BE49-F238E27FC236}">
                        <a16:creationId xmlns:a16="http://schemas.microsoft.com/office/drawing/2014/main" id="{8E284483-F3AE-BD70-6597-AE2ACA0E0C05}"/>
                      </a:ext>
                    </a:extLst>
                  </p:cNvPr>
                  <p:cNvSpPr/>
                  <p:nvPr/>
                </p:nvSpPr>
                <p:spPr>
                  <a:xfrm>
                    <a:off x="6913265" y="1601074"/>
                    <a:ext cx="1692000" cy="1080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s-CZ" sz="1600" dirty="0"/>
                      <a:t>Mateřská spol</a:t>
                    </a:r>
                    <a:r>
                      <a:rPr lang="cs-CZ" sz="1400" dirty="0"/>
                      <a:t>.</a:t>
                    </a:r>
                  </a:p>
                </p:txBody>
              </p:sp>
              <p:sp>
                <p:nvSpPr>
                  <p:cNvPr id="8" name="Obdélník 7">
                    <a:extLst>
                      <a:ext uri="{FF2B5EF4-FFF2-40B4-BE49-F238E27FC236}">
                        <a16:creationId xmlns:a16="http://schemas.microsoft.com/office/drawing/2014/main" id="{359E6A34-BF1F-821F-1DD6-ABA45C2F8C21}"/>
                      </a:ext>
                    </a:extLst>
                  </p:cNvPr>
                  <p:cNvSpPr/>
                  <p:nvPr/>
                </p:nvSpPr>
                <p:spPr>
                  <a:xfrm>
                    <a:off x="6913265" y="3219852"/>
                    <a:ext cx="1692000" cy="1080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s-CZ" sz="1600" dirty="0"/>
                      <a:t>Dceřiná spol. A</a:t>
                    </a:r>
                  </a:p>
                </p:txBody>
              </p:sp>
              <p:sp>
                <p:nvSpPr>
                  <p:cNvPr id="9" name="Obdélník 8">
                    <a:extLst>
                      <a:ext uri="{FF2B5EF4-FFF2-40B4-BE49-F238E27FC236}">
                        <a16:creationId xmlns:a16="http://schemas.microsoft.com/office/drawing/2014/main" id="{A6C29CA3-33BF-1E95-145B-CE79DD15553B}"/>
                      </a:ext>
                    </a:extLst>
                  </p:cNvPr>
                  <p:cNvSpPr/>
                  <p:nvPr/>
                </p:nvSpPr>
                <p:spPr>
                  <a:xfrm>
                    <a:off x="6913265" y="4839852"/>
                    <a:ext cx="1692000" cy="1080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s-CZ" sz="1600" dirty="0"/>
                      <a:t>Dceřiná spol. B</a:t>
                    </a:r>
                  </a:p>
                </p:txBody>
              </p:sp>
              <p:cxnSp>
                <p:nvCxnSpPr>
                  <p:cNvPr id="11" name="Přímá spojnice 10">
                    <a:extLst>
                      <a:ext uri="{FF2B5EF4-FFF2-40B4-BE49-F238E27FC236}">
                        <a16:creationId xmlns:a16="http://schemas.microsoft.com/office/drawing/2014/main" id="{BE73C7F1-907C-51D7-5950-10DA5CA397FC}"/>
                      </a:ext>
                    </a:extLst>
                  </p:cNvPr>
                  <p:cNvCxnSpPr>
                    <a:cxnSpLocks/>
                    <a:stCxn id="5" idx="2"/>
                    <a:endCxn id="8" idx="0"/>
                  </p:cNvCxnSpPr>
                  <p:nvPr/>
                </p:nvCxnSpPr>
                <p:spPr bwMode="auto">
                  <a:xfrm>
                    <a:off x="7759265" y="2681074"/>
                    <a:ext cx="0" cy="53877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Přímá spojnice 11">
                    <a:extLst>
                      <a:ext uri="{FF2B5EF4-FFF2-40B4-BE49-F238E27FC236}">
                        <a16:creationId xmlns:a16="http://schemas.microsoft.com/office/drawing/2014/main" id="{A631947D-013A-9429-658C-A843C4AB54A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59265" y="4299852"/>
                    <a:ext cx="0" cy="528701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6" name="Šipka: zahnutá dolů 25">
              <a:extLst>
                <a:ext uri="{FF2B5EF4-FFF2-40B4-BE49-F238E27FC236}">
                  <a16:creationId xmlns:a16="http://schemas.microsoft.com/office/drawing/2014/main" id="{B45FEFF1-A741-49EB-4FF3-23DB48B5210D}"/>
                </a:ext>
              </a:extLst>
            </p:cNvPr>
            <p:cNvSpPr/>
            <p:nvPr/>
          </p:nvSpPr>
          <p:spPr>
            <a:xfrm rot="16200000">
              <a:off x="3686371" y="4355059"/>
              <a:ext cx="1436076" cy="506730"/>
            </a:xfrm>
            <a:prstGeom prst="curved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E3626162-EA93-E5B3-BFA7-B1FEA3E562F4}"/>
                </a:ext>
              </a:extLst>
            </p:cNvPr>
            <p:cNvSpPr txBox="1"/>
            <p:nvPr/>
          </p:nvSpPr>
          <p:spPr bwMode="auto">
            <a:xfrm>
              <a:off x="2843273" y="5326462"/>
              <a:ext cx="1692000" cy="890783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cs-CZ" sz="1200" dirty="0"/>
                <a:t>Licenční poplatek 100</a:t>
              </a:r>
            </a:p>
            <a:p>
              <a:pPr>
                <a:spcAft>
                  <a:spcPts val="600"/>
                </a:spcAft>
              </a:pPr>
              <a:r>
                <a:rPr lang="cs-CZ" sz="1200" dirty="0"/>
                <a:t>SZDZ čl. 12: 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936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msothmcolidx val=&quot;0&quot;/&gt;&lt;m_rgb r=&quot;3c&quot; g=&quot;64&quot; b=&quot;78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838618291136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KH\AppData\Local\Temp\Templafy\PowerPointVsto\Assets\BakerTilly-Logo_s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KH\AppData\Local\Temp\Templafy\PowerPointVsto\Assets\BakerTilly-Logo_s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KH\AppData\Local\Temp\Templafy\PowerPointVsto\Assets\Regulated by RICS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KH\AppData\Local\Temp\Templafy\PowerPointVsto\Assets\HELIOS Partner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VMA\AppData\Local\Temp\Templafy\PowerPointVsto\Assets\SP_inhaltsverzeichnis pfeil.jpg"/>
  <p:tag name="TEMPLAFYSLIDEID" val="6376739816457198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\Templafy\PowerPointVsto\Assets\SP_haende teamwork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\Templafy\PowerPointVsto\Assets\SP_handschlag deal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739816457198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\Templafy\PowerPointVsto\Assets\SP_hand tablet digital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\Templafy\PowerPointVsto\Assets\SP_landkarte vernetzung welt.j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7398164587610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739816458761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739816457198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at\AppData\Local\Temp\Templafy\PowerPointVsto\Assets\f372b01a-2373-432f-a86a-923705ed6f35.jpeg"/>
</p:tagLst>
</file>

<file path=ppt/theme/theme1.xml><?xml version="1.0" encoding="utf-8"?>
<a:theme xmlns:a="http://schemas.openxmlformats.org/drawingml/2006/main" name="TPA">
  <a:themeElements>
    <a:clrScheme name="Benutzerdefiniert 1">
      <a:dk1>
        <a:srgbClr val="000000"/>
      </a:dk1>
      <a:lt1>
        <a:srgbClr val="FFFFFF"/>
      </a:lt1>
      <a:dk2>
        <a:srgbClr val="58585A"/>
      </a:dk2>
      <a:lt2>
        <a:srgbClr val="005233"/>
      </a:lt2>
      <a:accent1>
        <a:srgbClr val="57AB27"/>
      </a:accent1>
      <a:accent2>
        <a:srgbClr val="A9CD82"/>
      </a:accent2>
      <a:accent3>
        <a:srgbClr val="6DC0B0"/>
      </a:accent3>
      <a:accent4>
        <a:srgbClr val="666CAB"/>
      </a:accent4>
      <a:accent5>
        <a:srgbClr val="F39C59"/>
      </a:accent5>
      <a:accent6>
        <a:srgbClr val="E7529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12700">
          <a:solidFill>
            <a:schemeClr val="accent1"/>
          </a:solidFill>
          <a:headEnd/>
          <a:tailEnd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auto">
        <a:ln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>
          <a:defRPr b="1" dirty="0" smtClean="0">
            <a:solidFill>
              <a:srgbClr val="00523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PA Group_VorlagenMaster_EN.potx" id="{D314400C-C515-4D16-885F-1D024982CA41}" vid="{F8E3AB27-09F4-4EBA-90CF-43595F59901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1022</Words>
  <Application>Microsoft Office PowerPoint</Application>
  <PresentationFormat>A4 (210 × 297 mm)</PresentationFormat>
  <Paragraphs>162</Paragraphs>
  <Slides>11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EC Square Sans Pro</vt:lpstr>
      <vt:lpstr>Verdana</vt:lpstr>
      <vt:lpstr>Webdings</vt:lpstr>
      <vt:lpstr>Wingdings</vt:lpstr>
      <vt:lpstr>TPA</vt:lpstr>
      <vt:lpstr>think-cell Folie</vt:lpstr>
      <vt:lpstr>Daňové aktuality </vt:lpstr>
      <vt:lpstr>Kontakt</vt:lpstr>
      <vt:lpstr>Obsah</vt:lpstr>
      <vt:lpstr>Novela zákoníku práce</vt:lpstr>
      <vt:lpstr>Rusko – nespolupracující jurisdikce</vt:lpstr>
      <vt:lpstr>Public Country by Country Reporting</vt:lpstr>
      <vt:lpstr>Pilíř II BEPS</vt:lpstr>
      <vt:lpstr>Pilíř II BEPS</vt:lpstr>
      <vt:lpstr>Příklad – pravidlo IIR</vt:lpstr>
      <vt:lpstr>DEBRA</vt:lpstr>
      <vt:lpstr>Prezentace aplikace PowerPoint</vt:lpstr>
    </vt:vector>
  </TitlesOfParts>
  <Company>TPA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TPA Group.</dc:title>
  <dc:creator>Gasser Thomas</dc:creator>
  <cp:lastModifiedBy>Jan Soška</cp:lastModifiedBy>
  <cp:revision>102</cp:revision>
  <cp:lastPrinted>2017-12-14T08:18:24Z</cp:lastPrinted>
  <dcterms:created xsi:type="dcterms:W3CDTF">2020-02-18T14:05:58Z</dcterms:created>
  <dcterms:modified xsi:type="dcterms:W3CDTF">2023-04-25T08:36:56Z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2020-09-15T07:27:52.6401618Z</vt:lpwstr>
  </property>
  <property fmtid="{D5CDD505-2E9C-101B-9397-08002B2CF9AE}" pid="3" name="CustomerId">
    <vt:lpwstr>tpa</vt:lpwstr>
  </property>
  <property fmtid="{D5CDD505-2E9C-101B-9397-08002B2CF9AE}" pid="4" name="TemplateId">
    <vt:lpwstr>637547727836465981</vt:lpwstr>
  </property>
  <property fmtid="{D5CDD505-2E9C-101B-9397-08002B2CF9AE}" pid="5" name="UserProfileId">
    <vt:lpwstr>637665266333213130</vt:lpwstr>
  </property>
  <property fmtid="{D5CDD505-2E9C-101B-9397-08002B2CF9AE}" pid="6" name="SW_SaveText">
    <vt:lpwstr>Save to Notes</vt:lpwstr>
  </property>
  <property fmtid="{D5CDD505-2E9C-101B-9397-08002B2CF9AE}" pid="7" name="SW_SaveCloseOfficeText">
    <vt:lpwstr>Save and Close Office document</vt:lpwstr>
  </property>
  <property fmtid="{D5CDD505-2E9C-101B-9397-08002B2CF9AE}" pid="8" name="SW_SaveCloseText">
    <vt:lpwstr>Save and Close Notes document</vt:lpwstr>
  </property>
  <property fmtid="{D5CDD505-2E9C-101B-9397-08002B2CF9AE}" pid="9" name="SW_DocUNID">
    <vt:lpwstr>3154B938169D7455C125899500248548</vt:lpwstr>
  </property>
  <property fmtid="{D5CDD505-2E9C-101B-9397-08002B2CF9AE}" pid="10" name="SW_DocHWND">
    <vt:r8>5707286</vt:r8>
  </property>
  <property fmtid="{D5CDD505-2E9C-101B-9397-08002B2CF9AE}" pid="11" name="SW_IntOfficeMacros">
    <vt:lpwstr>Enabled</vt:lpwstr>
  </property>
  <property fmtid="{D5CDD505-2E9C-101B-9397-08002B2CF9AE}" pid="12" name="SW_CustomTitle">
    <vt:lpwstr>SWING Integrator 5 Document</vt:lpwstr>
  </property>
  <property fmtid="{D5CDD505-2E9C-101B-9397-08002B2CF9AE}" pid="13" name="SW_DialogTitle">
    <vt:lpwstr>SWING Integrator for Notes and Office</vt:lpwstr>
  </property>
  <property fmtid="{D5CDD505-2E9C-101B-9397-08002B2CF9AE}" pid="14" name="SW_PromptText">
    <vt:lpwstr>Do you want to save?</vt:lpwstr>
  </property>
  <property fmtid="{D5CDD505-2E9C-101B-9397-08002B2CF9AE}" pid="15" name="SW_NewDocument">
    <vt:lpwstr/>
  </property>
  <property fmtid="{D5CDD505-2E9C-101B-9397-08002B2CF9AE}" pid="16" name="SW_VisibleVBAMacroMenuItems">
    <vt:r8>127</vt:r8>
  </property>
  <property fmtid="{D5CDD505-2E9C-101B-9397-08002B2CF9AE}" pid="17" name="SW_EnabledVBAMacroMenuItems">
    <vt:r8>127</vt:r8>
  </property>
  <property fmtid="{D5CDD505-2E9C-101B-9397-08002B2CF9AE}" pid="18" name="SW_AddinName">
    <vt:lpwstr>SWINGINTEGRATOR526000.PPA</vt:lpwstr>
  </property>
</Properties>
</file>