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7" r:id="rId2"/>
    <p:sldId id="405" r:id="rId3"/>
    <p:sldId id="510" r:id="rId4"/>
    <p:sldId id="550" r:id="rId5"/>
    <p:sldId id="552" r:id="rId6"/>
    <p:sldId id="557" r:id="rId7"/>
    <p:sldId id="555" r:id="rId8"/>
    <p:sldId id="553" r:id="rId9"/>
    <p:sldId id="556" r:id="rId10"/>
    <p:sldId id="534" r:id="rId11"/>
    <p:sldId id="389" r:id="rId12"/>
    <p:sldId id="387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992"/>
    <a:srgbClr val="CB1B11"/>
    <a:srgbClr val="005697"/>
    <a:srgbClr val="D6220F"/>
    <a:srgbClr val="E62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5"/>
    <p:restoredTop sz="96961"/>
  </p:normalViewPr>
  <p:slideViewPr>
    <p:cSldViewPr snapToGrid="0">
      <p:cViewPr>
        <p:scale>
          <a:sx n="163" d="100"/>
          <a:sy n="16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Osobne_data\STRATEGIA%202.0\2022\EUGB%202022\LNG%20PAVUK%202022\EUGB%20deficit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Osobne_data\STRATEGIA%202.0\2022\EUGB%202022\LNG%20PAVUK%202022\EUGB%20deficit%20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'EU28'!$B$20</c:f>
          <c:strCache>
            <c:ptCount val="1"/>
            <c:pt idx="0">
              <c:v>FC (Supply excl. RU)</c:v>
            </c:pt>
          </c:strCache>
        </c:strRef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'EU28'!$B$21</c:f>
              <c:strCache>
                <c:ptCount val="1"/>
                <c:pt idx="0">
                  <c:v>Production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'EU28'!$B$20</c:f>
              <c:strCache>
                <c:ptCount val="1"/>
                <c:pt idx="0">
                  <c:v>FC (Supply excl. RU)</c:v>
                </c:pt>
              </c:strCache>
            </c:strRef>
          </c:cat>
          <c:val>
            <c:numRef>
              <c:f>'EU28'!$C$21</c:f>
              <c:numCache>
                <c:formatCode>_(* #,##0_);_(* \(#,##0\);_(* "-"??_);_(@_)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A-504D-B57F-3FF3C40AAE2C}"/>
            </c:ext>
          </c:extLst>
        </c:ser>
        <c:ser>
          <c:idx val="1"/>
          <c:order val="1"/>
          <c:tx>
            <c:strRef>
              <c:f>'EU28'!$B$22</c:f>
              <c:strCache>
                <c:ptCount val="1"/>
                <c:pt idx="0">
                  <c:v>Norway</c:v>
                </c:pt>
              </c:strCache>
            </c:strRef>
          </c:tx>
          <c:spPr>
            <a:solidFill>
              <a:srgbClr val="294F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'EU28'!$B$20</c:f>
              <c:strCache>
                <c:ptCount val="1"/>
                <c:pt idx="0">
                  <c:v>FC (Supply excl. RU)</c:v>
                </c:pt>
              </c:strCache>
            </c:strRef>
          </c:cat>
          <c:val>
            <c:numRef>
              <c:f>'EU28'!$C$22</c:f>
              <c:numCache>
                <c:formatCode>_(* #,##0_);_(* \(#,##0\);_(* "-"??_);_(@_)</c:formatCode>
                <c:ptCount val="1"/>
                <c:pt idx="0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1A-504D-B57F-3FF3C40AAE2C}"/>
            </c:ext>
          </c:extLst>
        </c:ser>
        <c:ser>
          <c:idx val="2"/>
          <c:order val="2"/>
          <c:tx>
            <c:strRef>
              <c:f>'EU28'!$B$23</c:f>
              <c:strCache>
                <c:ptCount val="1"/>
                <c:pt idx="0">
                  <c:v>N. Africa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'EU28'!$B$20</c:f>
              <c:strCache>
                <c:ptCount val="1"/>
                <c:pt idx="0">
                  <c:v>FC (Supply excl. RU)</c:v>
                </c:pt>
              </c:strCache>
            </c:strRef>
          </c:cat>
          <c:val>
            <c:numRef>
              <c:f>'EU28'!$C$23</c:f>
              <c:numCache>
                <c:formatCode>_(* #,##0_);_(* \(#,##0\);_(* "-"??_);_(@_)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1A-504D-B57F-3FF3C40AAE2C}"/>
            </c:ext>
          </c:extLst>
        </c:ser>
        <c:ser>
          <c:idx val="3"/>
          <c:order val="3"/>
          <c:tx>
            <c:strRef>
              <c:f>'EU28'!$B$24</c:f>
              <c:strCache>
                <c:ptCount val="1"/>
                <c:pt idx="0">
                  <c:v>Other
(AZ, IR)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'EU28'!$B$20</c:f>
              <c:strCache>
                <c:ptCount val="1"/>
                <c:pt idx="0">
                  <c:v>FC (Supply excl. RU)</c:v>
                </c:pt>
              </c:strCache>
            </c:strRef>
          </c:cat>
          <c:val>
            <c:numRef>
              <c:f>'EU28'!$C$24</c:f>
              <c:numCache>
                <c:formatCode>_(* #,##0_);_(* \(#,##0\);_(* "-"??_);_(@_)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1A-504D-B57F-3FF3C40AAE2C}"/>
            </c:ext>
          </c:extLst>
        </c:ser>
        <c:ser>
          <c:idx val="6"/>
          <c:order val="5"/>
          <c:tx>
            <c:strRef>
              <c:f>'EU28'!$B$26</c:f>
              <c:strCache>
                <c:ptCount val="1"/>
                <c:pt idx="0">
                  <c:v>LNG</c:v>
                </c:pt>
              </c:strCache>
            </c:strRef>
          </c:tx>
          <c:spPr>
            <a:solidFill>
              <a:srgbClr val="00AE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'EU28'!$C$26</c:f>
              <c:numCache>
                <c:formatCode>_(* #,##0_);_(* \(#,##0\);_(* "-"??_);_(@_)</c:formatCode>
                <c:ptCount val="1"/>
                <c:pt idx="0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1A-504D-B57F-3FF3C40AA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9810808"/>
        <c:axId val="369812448"/>
      </c:barChart>
      <c:lineChart>
        <c:grouping val="standard"/>
        <c:varyColors val="0"/>
        <c:ser>
          <c:idx val="5"/>
          <c:order val="4"/>
          <c:tx>
            <c:strRef>
              <c:f>'EU28'!$B$27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'EU28'!$B$20</c:f>
              <c:strCache>
                <c:ptCount val="1"/>
                <c:pt idx="0">
                  <c:v>FC (Supply excl. RU)</c:v>
                </c:pt>
              </c:strCache>
            </c:strRef>
          </c:cat>
          <c:val>
            <c:numRef>
              <c:f>'EU28'!$C$27</c:f>
              <c:numCache>
                <c:formatCode>_(* #,##0_);_(* \(#,##0\);_(* "-"??_);_(@_)</c:formatCode>
                <c:ptCount val="1"/>
                <c:pt idx="0">
                  <c:v>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1A-504D-B57F-3FF3C40AAE2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9810808"/>
        <c:axId val="369812448"/>
      </c:lineChart>
      <c:catAx>
        <c:axId val="369810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9812448"/>
        <c:crosses val="autoZero"/>
        <c:auto val="1"/>
        <c:lblAlgn val="ctr"/>
        <c:lblOffset val="100"/>
        <c:noMultiLvlLbl val="0"/>
      </c:catAx>
      <c:valAx>
        <c:axId val="3698124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Z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369810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European Natural Gas Consumption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'EU28'!$B$8</c:f>
              <c:strCache>
                <c:ptCount val="1"/>
                <c:pt idx="0">
                  <c:v>Consumption</c:v>
                </c:pt>
              </c:strCache>
            </c:strRef>
          </c:tx>
          <c:spPr>
            <a:solidFill>
              <a:srgbClr val="294F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'EU28'!$C$8:$K$8</c:f>
              <c:numCache>
                <c:formatCode>_(* #,##0_);_(* \(#,##0\);_(* "-"??_);_(@_)</c:formatCode>
                <c:ptCount val="9"/>
                <c:pt idx="0">
                  <c:v>491.76884922843192</c:v>
                </c:pt>
                <c:pt idx="1">
                  <c:v>487.25847225037739</c:v>
                </c:pt>
                <c:pt idx="2">
                  <c:v>505.27387943915397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DE-5F4B-886F-0F52A6B9BA83}"/>
            </c:ext>
          </c:extLst>
        </c:ser>
        <c:ser>
          <c:idx val="1"/>
          <c:order val="1"/>
          <c:tx>
            <c:strRef>
              <c:f>'EU28'!$B$9</c:f>
              <c:strCache>
                <c:ptCount val="1"/>
                <c:pt idx="0">
                  <c:v>FC (Supply excl. RU to EU)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'EU28'!$C$9:$K$9</c:f>
              <c:numCache>
                <c:formatCode>General</c:formatCode>
                <c:ptCount val="9"/>
                <c:pt idx="3" formatCode="_(* #,##0_);_(* \(#,##0\);_(* &quot;-&quot;??_);_(@_)">
                  <c:v>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DE-5F4B-886F-0F52A6B9BA83}"/>
            </c:ext>
          </c:extLst>
        </c:ser>
        <c:ser>
          <c:idx val="2"/>
          <c:order val="2"/>
          <c:tx>
            <c:strRef>
              <c:f>'EU28'!$B$10</c:f>
              <c:strCache>
                <c:ptCount val="1"/>
                <c:pt idx="0">
                  <c:v>aux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'EU28'!$C$10:$K$10</c:f>
              <c:numCache>
                <c:formatCode>General</c:formatCode>
                <c:ptCount val="9"/>
                <c:pt idx="4" formatCode="_(* #,##0_);_(* \(#,##0\);_(* &quot;-&quot;??_);_(@_)">
                  <c:v>414</c:v>
                </c:pt>
                <c:pt idx="5" formatCode="_(* #,##0_);_(* \(#,##0\);_(* &quot;-&quot;??_);_(@_)">
                  <c:v>419.8</c:v>
                </c:pt>
                <c:pt idx="6" formatCode="_(* #,##0_);_(* \(#,##0\);_(* &quot;-&quot;??_);_(@_)">
                  <c:v>425.8</c:v>
                </c:pt>
                <c:pt idx="7" formatCode="_(* #,##0_);_(* \(#,##0\);_(* &quot;-&quot;??_);_(@_)">
                  <c:v>448</c:v>
                </c:pt>
                <c:pt idx="8" formatCode="_(* #,##0_);_(* \(#,##0\);_(* &quot;-&quot;??_);_(@_)">
                  <c:v>474.3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DE-5F4B-886F-0F52A6B9BA83}"/>
            </c:ext>
          </c:extLst>
        </c:ser>
        <c:ser>
          <c:idx val="3"/>
          <c:order val="3"/>
          <c:tx>
            <c:strRef>
              <c:f>'EU28'!$B$11</c:f>
              <c:strCache>
                <c:ptCount val="1"/>
                <c:pt idx="0">
                  <c:v>max. LNG regas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'EU28'!$C$11:$K$11</c:f>
              <c:numCache>
                <c:formatCode>General</c:formatCode>
                <c:ptCount val="9"/>
                <c:pt idx="4" formatCode="_(* #,##0_);_(* \(#,##0\);_(* &quot;-&quot;??_);_(@_)">
                  <c:v>5.8000000000000114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4DE-5F4B-886F-0F52A6B9BA83}"/>
            </c:ext>
          </c:extLst>
        </c:ser>
        <c:ser>
          <c:idx val="4"/>
          <c:order val="4"/>
          <c:tx>
            <c:strRef>
              <c:f>'EU28'!$B$12</c:f>
              <c:strCache>
                <c:ptCount val="1"/>
                <c:pt idx="0">
                  <c:v>new LNG regas 2022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'EU28'!$C$12:$K$12</c:f>
              <c:numCache>
                <c:formatCode>General</c:formatCode>
                <c:ptCount val="9"/>
                <c:pt idx="5" formatCode="_(* #,##0_);_(* \(#,##0\);_(* &quot;-&quot;??_);_(@_)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DE-5F4B-886F-0F52A6B9BA83}"/>
            </c:ext>
          </c:extLst>
        </c:ser>
        <c:ser>
          <c:idx val="5"/>
          <c:order val="5"/>
          <c:tx>
            <c:strRef>
              <c:f>'EU28'!$B$13</c:f>
              <c:strCache>
                <c:ptCount val="1"/>
                <c:pt idx="0">
                  <c:v>add. LNG after NO and NA rerouting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'EU28'!$C$13:$K$13</c:f>
              <c:numCache>
                <c:formatCode>General</c:formatCode>
                <c:ptCount val="9"/>
                <c:pt idx="6" formatCode="_(* #,##0_);_(* \(#,##0\);_(* &quot;-&quot;??_);_(@_)">
                  <c:v>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DE-5F4B-886F-0F52A6B9BA83}"/>
            </c:ext>
          </c:extLst>
        </c:ser>
        <c:ser>
          <c:idx val="6"/>
          <c:order val="6"/>
          <c:tx>
            <c:strRef>
              <c:f>'EU28'!$B$14</c:f>
              <c:strCache>
                <c:ptCount val="1"/>
                <c:pt idx="0">
                  <c:v>new LNG regas 2023</c:v>
                </c:pt>
              </c:strCache>
            </c:strRef>
          </c:tx>
          <c:spPr>
            <a:pattFill prst="dkUp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'EU28'!$C$14:$K$14</c:f>
              <c:numCache>
                <c:formatCode>General</c:formatCode>
                <c:ptCount val="9"/>
                <c:pt idx="7" formatCode="_(* #,##0_);_(* \(#,##0\);_(* &quot;-&quot;??_);_(@_)">
                  <c:v>26.3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4DE-5F4B-886F-0F52A6B9BA83}"/>
            </c:ext>
          </c:extLst>
        </c:ser>
        <c:ser>
          <c:idx val="7"/>
          <c:order val="7"/>
          <c:tx>
            <c:strRef>
              <c:f>'EU28'!$B$15</c:f>
              <c:strCache>
                <c:ptCount val="1"/>
                <c:pt idx="0">
                  <c:v>new LNG regas 2024-26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'EU28'!$C$15:$K$15</c:f>
              <c:numCache>
                <c:formatCode>General</c:formatCode>
                <c:ptCount val="9"/>
                <c:pt idx="8" formatCode="_(* #,##0_);_(* \(#,##0\);_(* &quot;-&quot;??_);_(@_)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4DE-5F4B-886F-0F52A6B9BA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606080880"/>
        <c:axId val="606081208"/>
      </c:barChart>
      <c:lineChart>
        <c:grouping val="standard"/>
        <c:varyColors val="0"/>
        <c:ser>
          <c:idx val="8"/>
          <c:order val="8"/>
          <c:tx>
            <c:strRef>
              <c:f>'EU28'!$B$16</c:f>
              <c:strCache>
                <c:ptCount val="1"/>
                <c:pt idx="0">
                  <c:v>avg. Consume 2017-21</c:v>
                </c:pt>
              </c:strCache>
            </c:strRef>
          </c:tx>
          <c:spPr>
            <a:ln w="222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4DE-5F4B-886F-0F52A6B9BA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'EU28'!$C$16:$K$16</c:f>
              <c:numCache>
                <c:formatCode>_(* #,##0_);_(* \(#,##0\);_(* "-"??_);_(@_)</c:formatCode>
                <c:ptCount val="9"/>
                <c:pt idx="0">
                  <c:v>489</c:v>
                </c:pt>
                <c:pt idx="1">
                  <c:v>489</c:v>
                </c:pt>
                <c:pt idx="2">
                  <c:v>489</c:v>
                </c:pt>
                <c:pt idx="3">
                  <c:v>489</c:v>
                </c:pt>
                <c:pt idx="4">
                  <c:v>489</c:v>
                </c:pt>
                <c:pt idx="5">
                  <c:v>489</c:v>
                </c:pt>
                <c:pt idx="6">
                  <c:v>489</c:v>
                </c:pt>
                <c:pt idx="7">
                  <c:v>489</c:v>
                </c:pt>
                <c:pt idx="8">
                  <c:v>489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4DE-5F4B-886F-0F52A6B9BA83}"/>
            </c:ext>
          </c:extLst>
        </c:ser>
        <c:ser>
          <c:idx val="9"/>
          <c:order val="9"/>
          <c:tx>
            <c:strRef>
              <c:f>'EU28'!$B$17</c:f>
              <c:strCache>
                <c:ptCount val="1"/>
                <c:pt idx="0">
                  <c:v>est. Consume</c:v>
                </c:pt>
              </c:strCache>
            </c:strRef>
          </c:tx>
          <c:spPr>
            <a:ln w="2222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4DE-5F4B-886F-0F52A6B9BA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CZ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'EU28'!$C$7:$K$7</c:f>
              <c:strCache>
                <c:ptCount val="9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FC (Supply excl. RU to EU)</c:v>
                </c:pt>
                <c:pt idx="4">
                  <c:v>max. LNG regas</c:v>
                </c:pt>
                <c:pt idx="5">
                  <c:v>new LNG regas 2022</c:v>
                </c:pt>
                <c:pt idx="6">
                  <c:v>add. LNG after NO and NA rerouting</c:v>
                </c:pt>
                <c:pt idx="7">
                  <c:v>new LNG regas 2023</c:v>
                </c:pt>
                <c:pt idx="8">
                  <c:v>new LNG regas 2024-26</c:v>
                </c:pt>
              </c:strCache>
            </c:strRef>
          </c:cat>
          <c:val>
            <c:numRef>
              <c:f>'EU28'!$C$17:$K$17</c:f>
              <c:numCache>
                <c:formatCode>General</c:formatCode>
                <c:ptCount val="9"/>
                <c:pt idx="0">
                  <c:v>430</c:v>
                </c:pt>
                <c:pt idx="1">
                  <c:v>430</c:v>
                </c:pt>
                <c:pt idx="2">
                  <c:v>430</c:v>
                </c:pt>
                <c:pt idx="3">
                  <c:v>430</c:v>
                </c:pt>
                <c:pt idx="4">
                  <c:v>430</c:v>
                </c:pt>
                <c:pt idx="5">
                  <c:v>430</c:v>
                </c:pt>
                <c:pt idx="6">
                  <c:v>430</c:v>
                </c:pt>
                <c:pt idx="7">
                  <c:v>430</c:v>
                </c:pt>
                <c:pt idx="8">
                  <c:v>430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4DE-5F4B-886F-0F52A6B9BA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06080880"/>
        <c:axId val="606081208"/>
      </c:lineChart>
      <c:catAx>
        <c:axId val="6060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606081208"/>
        <c:crosses val="autoZero"/>
        <c:auto val="1"/>
        <c:lblAlgn val="ctr"/>
        <c:lblOffset val="100"/>
        <c:noMultiLvlLbl val="0"/>
      </c:catAx>
      <c:valAx>
        <c:axId val="606081208"/>
        <c:scaling>
          <c:orientation val="minMax"/>
          <c:max val="540"/>
          <c:min val="3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bcm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CZ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Z"/>
          </a:p>
        </c:txPr>
        <c:crossAx val="60608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F50EF-D7B4-429A-9799-B45E7A52A90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612FEF7-132D-4317-AFBE-D541CB8834FB}">
      <dgm:prSet phldrT="[Text]"/>
      <dgm:spPr/>
      <dgm:t>
        <a:bodyPr/>
        <a:lstStyle/>
        <a:p>
          <a:r>
            <a:rPr lang="cs-CZ" dirty="0">
              <a:solidFill>
                <a:srgbClr val="021674"/>
              </a:solidFill>
            </a:rPr>
            <a:t>Pokřivení trhu</a:t>
          </a:r>
        </a:p>
      </dgm:t>
    </dgm:pt>
    <dgm:pt modelId="{9F8FBBC9-AC01-48D4-B466-1BC336DC29B4}" type="parTrans" cxnId="{5EE80D93-AFD1-44DD-9FF1-26E24154A96B}">
      <dgm:prSet/>
      <dgm:spPr/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67DFBE8F-8181-45A5-B388-AA07B5009595}" type="sibTrans" cxnId="{5EE80D93-AFD1-44DD-9FF1-26E24154A96B}">
      <dgm:prSet/>
      <dgm:spPr>
        <a:solidFill>
          <a:srgbClr val="00B050"/>
        </a:solidFill>
      </dgm:spPr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8BA381A0-63F4-42C1-ADEC-65FEC8D646FF}">
      <dgm:prSet phldrT="[Text]"/>
      <dgm:spPr/>
      <dgm:t>
        <a:bodyPr/>
        <a:lstStyle/>
        <a:p>
          <a:r>
            <a:rPr lang="cs-CZ" dirty="0">
              <a:solidFill>
                <a:srgbClr val="021674"/>
              </a:solidFill>
            </a:rPr>
            <a:t>Více dotací a složitější regulace</a:t>
          </a:r>
        </a:p>
      </dgm:t>
    </dgm:pt>
    <dgm:pt modelId="{DF0E1126-1412-4F73-B079-1802D8E119BE}" type="parTrans" cxnId="{20CF74F5-8302-4AAD-A574-2F27834EFCB8}">
      <dgm:prSet/>
      <dgm:spPr/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B818CC6D-05C6-4B90-9D7C-E3BA51708171}" type="sibTrans" cxnId="{20CF74F5-8302-4AAD-A574-2F27834EFCB8}">
      <dgm:prSet/>
      <dgm:spPr>
        <a:solidFill>
          <a:srgbClr val="00B050"/>
        </a:solidFill>
      </dgm:spPr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5650EA64-7867-46D7-A8B4-9BB08CAAA6D1}">
      <dgm:prSet phldrT="[Text]"/>
      <dgm:spPr/>
      <dgm:t>
        <a:bodyPr/>
        <a:lstStyle/>
        <a:p>
          <a:r>
            <a:rPr lang="cs-CZ" dirty="0">
              <a:solidFill>
                <a:srgbClr val="021674"/>
              </a:solidFill>
            </a:rPr>
            <a:t>Další pokřivení trhu</a:t>
          </a:r>
        </a:p>
      </dgm:t>
    </dgm:pt>
    <dgm:pt modelId="{EC136F17-081E-4CD2-ACF9-9A22E43806E0}" type="parTrans" cxnId="{8144BFBF-8B20-478A-835A-ACCD76074463}">
      <dgm:prSet/>
      <dgm:spPr/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72CBCA2A-8547-457C-BCD4-94FC97543211}" type="sibTrans" cxnId="{8144BFBF-8B20-478A-835A-ACCD76074463}">
      <dgm:prSet/>
      <dgm:spPr>
        <a:solidFill>
          <a:srgbClr val="00B050"/>
        </a:solidFill>
      </dgm:spPr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AE04A77A-9AF2-4A14-BAC2-639391B4EFAD}">
      <dgm:prSet phldrT="[Text]"/>
      <dgm:spPr/>
      <dgm:t>
        <a:bodyPr/>
        <a:lstStyle/>
        <a:p>
          <a:r>
            <a:rPr lang="cs-CZ" dirty="0">
              <a:solidFill>
                <a:srgbClr val="021674"/>
              </a:solidFill>
            </a:rPr>
            <a:t>Dotace a regulace</a:t>
          </a:r>
        </a:p>
      </dgm:t>
    </dgm:pt>
    <dgm:pt modelId="{25E339E9-0D4C-4126-AC43-20BF40D8745F}" type="parTrans" cxnId="{859D1CC2-57BB-4E15-874B-907FBF036A5B}">
      <dgm:prSet/>
      <dgm:spPr/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D8BB010F-1C84-40DE-AABB-436B651C4632}" type="sibTrans" cxnId="{859D1CC2-57BB-4E15-874B-907FBF036A5B}">
      <dgm:prSet/>
      <dgm:spPr>
        <a:solidFill>
          <a:srgbClr val="00B050"/>
        </a:solidFill>
      </dgm:spPr>
      <dgm:t>
        <a:bodyPr/>
        <a:lstStyle/>
        <a:p>
          <a:endParaRPr lang="cs-CZ">
            <a:solidFill>
              <a:srgbClr val="021674"/>
            </a:solidFill>
          </a:endParaRPr>
        </a:p>
      </dgm:t>
    </dgm:pt>
    <dgm:pt modelId="{03FDE011-FFE8-4BFB-811E-078A634768CF}" type="pres">
      <dgm:prSet presAssocID="{156F50EF-D7B4-429A-9799-B45E7A52A903}" presName="cycle" presStyleCnt="0">
        <dgm:presLayoutVars>
          <dgm:dir/>
          <dgm:resizeHandles val="exact"/>
        </dgm:presLayoutVars>
      </dgm:prSet>
      <dgm:spPr/>
    </dgm:pt>
    <dgm:pt modelId="{9C0F3F52-A983-4F1A-8A59-08309C029774}" type="pres">
      <dgm:prSet presAssocID="{6612FEF7-132D-4317-AFBE-D541CB8834FB}" presName="dummy" presStyleCnt="0"/>
      <dgm:spPr/>
    </dgm:pt>
    <dgm:pt modelId="{37D01F90-DD8F-411A-A01E-0E6C8EC35223}" type="pres">
      <dgm:prSet presAssocID="{6612FEF7-132D-4317-AFBE-D541CB8834FB}" presName="node" presStyleLbl="revTx" presStyleIdx="0" presStyleCnt="4">
        <dgm:presLayoutVars>
          <dgm:bulletEnabled val="1"/>
        </dgm:presLayoutVars>
      </dgm:prSet>
      <dgm:spPr/>
    </dgm:pt>
    <dgm:pt modelId="{3C42F273-5D4D-408D-A8D7-3773B47BC5D3}" type="pres">
      <dgm:prSet presAssocID="{67DFBE8F-8181-45A5-B388-AA07B5009595}" presName="sibTrans" presStyleLbl="node1" presStyleIdx="0" presStyleCnt="4" custLinFactNeighborX="-37"/>
      <dgm:spPr/>
    </dgm:pt>
    <dgm:pt modelId="{87B67454-212A-40D1-B64F-CA00D176A5C0}" type="pres">
      <dgm:prSet presAssocID="{8BA381A0-63F4-42C1-ADEC-65FEC8D646FF}" presName="dummy" presStyleCnt="0"/>
      <dgm:spPr/>
    </dgm:pt>
    <dgm:pt modelId="{8073F66D-C3CD-476E-A0A0-B97C4A2B80FE}" type="pres">
      <dgm:prSet presAssocID="{8BA381A0-63F4-42C1-ADEC-65FEC8D646FF}" presName="node" presStyleLbl="revTx" presStyleIdx="1" presStyleCnt="4">
        <dgm:presLayoutVars>
          <dgm:bulletEnabled val="1"/>
        </dgm:presLayoutVars>
      </dgm:prSet>
      <dgm:spPr/>
    </dgm:pt>
    <dgm:pt modelId="{039F3415-DA4C-4963-8FE0-66A8D81DA07B}" type="pres">
      <dgm:prSet presAssocID="{B818CC6D-05C6-4B90-9D7C-E3BA51708171}" presName="sibTrans" presStyleLbl="node1" presStyleIdx="1" presStyleCnt="4" custLinFactNeighborX="-1469"/>
      <dgm:spPr/>
    </dgm:pt>
    <dgm:pt modelId="{4D01C337-9723-4D4E-A0A7-79B1B404FA77}" type="pres">
      <dgm:prSet presAssocID="{5650EA64-7867-46D7-A8B4-9BB08CAAA6D1}" presName="dummy" presStyleCnt="0"/>
      <dgm:spPr/>
    </dgm:pt>
    <dgm:pt modelId="{AE7C183C-8B36-4D20-AF68-969F4C1F74EA}" type="pres">
      <dgm:prSet presAssocID="{5650EA64-7867-46D7-A8B4-9BB08CAAA6D1}" presName="node" presStyleLbl="revTx" presStyleIdx="2" presStyleCnt="4" custRadScaleRad="100178" custRadScaleInc="338">
        <dgm:presLayoutVars>
          <dgm:bulletEnabled val="1"/>
        </dgm:presLayoutVars>
      </dgm:prSet>
      <dgm:spPr/>
    </dgm:pt>
    <dgm:pt modelId="{93457676-0A98-45EF-BC22-0D15F89B9BF3}" type="pres">
      <dgm:prSet presAssocID="{72CBCA2A-8547-457C-BCD4-94FC97543211}" presName="sibTrans" presStyleLbl="node1" presStyleIdx="2" presStyleCnt="4" custLinFactNeighborX="-5979"/>
      <dgm:spPr/>
    </dgm:pt>
    <dgm:pt modelId="{8465B811-93AA-44CA-8A55-8E5301E682E5}" type="pres">
      <dgm:prSet presAssocID="{AE04A77A-9AF2-4A14-BAC2-639391B4EFAD}" presName="dummy" presStyleCnt="0"/>
      <dgm:spPr/>
    </dgm:pt>
    <dgm:pt modelId="{4D2E2DBD-0D1A-4149-80B4-B08544651E6D}" type="pres">
      <dgm:prSet presAssocID="{AE04A77A-9AF2-4A14-BAC2-639391B4EFAD}" presName="node" presStyleLbl="revTx" presStyleIdx="3" presStyleCnt="4" custRadScaleRad="100260" custRadScaleInc="-182">
        <dgm:presLayoutVars>
          <dgm:bulletEnabled val="1"/>
        </dgm:presLayoutVars>
      </dgm:prSet>
      <dgm:spPr/>
    </dgm:pt>
    <dgm:pt modelId="{3439EE20-083A-4AA0-AD02-0E3204A73B4D}" type="pres">
      <dgm:prSet presAssocID="{D8BB010F-1C84-40DE-AABB-436B651C4632}" presName="sibTrans" presStyleLbl="node1" presStyleIdx="3" presStyleCnt="4" custLinFactNeighborX="-773" custLinFactNeighborY="-323"/>
      <dgm:spPr/>
    </dgm:pt>
  </dgm:ptLst>
  <dgm:cxnLst>
    <dgm:cxn modelId="{6768D732-FD3D-CE4B-86E1-8B6E341C0B89}" type="presOf" srcId="{72CBCA2A-8547-457C-BCD4-94FC97543211}" destId="{93457676-0A98-45EF-BC22-0D15F89B9BF3}" srcOrd="0" destOrd="0" presId="urn:microsoft.com/office/officeart/2005/8/layout/cycle1"/>
    <dgm:cxn modelId="{32702947-E4CB-BE4E-957F-08FC2C204C27}" type="presOf" srcId="{B818CC6D-05C6-4B90-9D7C-E3BA51708171}" destId="{039F3415-DA4C-4963-8FE0-66A8D81DA07B}" srcOrd="0" destOrd="0" presId="urn:microsoft.com/office/officeart/2005/8/layout/cycle1"/>
    <dgm:cxn modelId="{CE8D3F63-50FD-7649-87DE-C10F7721D019}" type="presOf" srcId="{156F50EF-D7B4-429A-9799-B45E7A52A903}" destId="{03FDE011-FFE8-4BFB-811E-078A634768CF}" srcOrd="0" destOrd="0" presId="urn:microsoft.com/office/officeart/2005/8/layout/cycle1"/>
    <dgm:cxn modelId="{6E5FDD81-8DAA-F44F-A3D3-B81FBCD7E1D6}" type="presOf" srcId="{D8BB010F-1C84-40DE-AABB-436B651C4632}" destId="{3439EE20-083A-4AA0-AD02-0E3204A73B4D}" srcOrd="0" destOrd="0" presId="urn:microsoft.com/office/officeart/2005/8/layout/cycle1"/>
    <dgm:cxn modelId="{7019E186-2F41-7845-9D25-2022F231A9DD}" type="presOf" srcId="{6612FEF7-132D-4317-AFBE-D541CB8834FB}" destId="{37D01F90-DD8F-411A-A01E-0E6C8EC35223}" srcOrd="0" destOrd="0" presId="urn:microsoft.com/office/officeart/2005/8/layout/cycle1"/>
    <dgm:cxn modelId="{5EE80D93-AFD1-44DD-9FF1-26E24154A96B}" srcId="{156F50EF-D7B4-429A-9799-B45E7A52A903}" destId="{6612FEF7-132D-4317-AFBE-D541CB8834FB}" srcOrd="0" destOrd="0" parTransId="{9F8FBBC9-AC01-48D4-B466-1BC336DC29B4}" sibTransId="{67DFBE8F-8181-45A5-B388-AA07B5009595}"/>
    <dgm:cxn modelId="{5630E19B-DB88-D84D-95E2-4B7CABF7EB09}" type="presOf" srcId="{67DFBE8F-8181-45A5-B388-AA07B5009595}" destId="{3C42F273-5D4D-408D-A8D7-3773B47BC5D3}" srcOrd="0" destOrd="0" presId="urn:microsoft.com/office/officeart/2005/8/layout/cycle1"/>
    <dgm:cxn modelId="{E9AA64B9-032A-1B4C-B394-9A30BD46DE4F}" type="presOf" srcId="{5650EA64-7867-46D7-A8B4-9BB08CAAA6D1}" destId="{AE7C183C-8B36-4D20-AF68-969F4C1F74EA}" srcOrd="0" destOrd="0" presId="urn:microsoft.com/office/officeart/2005/8/layout/cycle1"/>
    <dgm:cxn modelId="{8144BFBF-8B20-478A-835A-ACCD76074463}" srcId="{156F50EF-D7B4-429A-9799-B45E7A52A903}" destId="{5650EA64-7867-46D7-A8B4-9BB08CAAA6D1}" srcOrd="2" destOrd="0" parTransId="{EC136F17-081E-4CD2-ACF9-9A22E43806E0}" sibTransId="{72CBCA2A-8547-457C-BCD4-94FC97543211}"/>
    <dgm:cxn modelId="{859D1CC2-57BB-4E15-874B-907FBF036A5B}" srcId="{156F50EF-D7B4-429A-9799-B45E7A52A903}" destId="{AE04A77A-9AF2-4A14-BAC2-639391B4EFAD}" srcOrd="3" destOrd="0" parTransId="{25E339E9-0D4C-4126-AC43-20BF40D8745F}" sibTransId="{D8BB010F-1C84-40DE-AABB-436B651C4632}"/>
    <dgm:cxn modelId="{775E90EC-C6EE-EE45-A92D-3470BA23E6D5}" type="presOf" srcId="{AE04A77A-9AF2-4A14-BAC2-639391B4EFAD}" destId="{4D2E2DBD-0D1A-4149-80B4-B08544651E6D}" srcOrd="0" destOrd="0" presId="urn:microsoft.com/office/officeart/2005/8/layout/cycle1"/>
    <dgm:cxn modelId="{20CF74F5-8302-4AAD-A574-2F27834EFCB8}" srcId="{156F50EF-D7B4-429A-9799-B45E7A52A903}" destId="{8BA381A0-63F4-42C1-ADEC-65FEC8D646FF}" srcOrd="1" destOrd="0" parTransId="{DF0E1126-1412-4F73-B079-1802D8E119BE}" sibTransId="{B818CC6D-05C6-4B90-9D7C-E3BA51708171}"/>
    <dgm:cxn modelId="{4B993DF6-F6D4-014A-9F8C-E17DE3B909BD}" type="presOf" srcId="{8BA381A0-63F4-42C1-ADEC-65FEC8D646FF}" destId="{8073F66D-C3CD-476E-A0A0-B97C4A2B80FE}" srcOrd="0" destOrd="0" presId="urn:microsoft.com/office/officeart/2005/8/layout/cycle1"/>
    <dgm:cxn modelId="{35900164-53C0-CD4A-8CD4-2811CD3091C8}" type="presParOf" srcId="{03FDE011-FFE8-4BFB-811E-078A634768CF}" destId="{9C0F3F52-A983-4F1A-8A59-08309C029774}" srcOrd="0" destOrd="0" presId="urn:microsoft.com/office/officeart/2005/8/layout/cycle1"/>
    <dgm:cxn modelId="{31EA0569-5652-CB42-934E-718AC2C749DA}" type="presParOf" srcId="{03FDE011-FFE8-4BFB-811E-078A634768CF}" destId="{37D01F90-DD8F-411A-A01E-0E6C8EC35223}" srcOrd="1" destOrd="0" presId="urn:microsoft.com/office/officeart/2005/8/layout/cycle1"/>
    <dgm:cxn modelId="{9D3859E4-740F-594B-9F45-4471BBD1A4ED}" type="presParOf" srcId="{03FDE011-FFE8-4BFB-811E-078A634768CF}" destId="{3C42F273-5D4D-408D-A8D7-3773B47BC5D3}" srcOrd="2" destOrd="0" presId="urn:microsoft.com/office/officeart/2005/8/layout/cycle1"/>
    <dgm:cxn modelId="{FADDC301-D704-1244-ABE8-D7884FCA7ECA}" type="presParOf" srcId="{03FDE011-FFE8-4BFB-811E-078A634768CF}" destId="{87B67454-212A-40D1-B64F-CA00D176A5C0}" srcOrd="3" destOrd="0" presId="urn:microsoft.com/office/officeart/2005/8/layout/cycle1"/>
    <dgm:cxn modelId="{1C9C6C02-BE07-9045-ABC1-F63F56D3DA5B}" type="presParOf" srcId="{03FDE011-FFE8-4BFB-811E-078A634768CF}" destId="{8073F66D-C3CD-476E-A0A0-B97C4A2B80FE}" srcOrd="4" destOrd="0" presId="urn:microsoft.com/office/officeart/2005/8/layout/cycle1"/>
    <dgm:cxn modelId="{77D8A69F-7E8D-C741-AC6F-73D53012A238}" type="presParOf" srcId="{03FDE011-FFE8-4BFB-811E-078A634768CF}" destId="{039F3415-DA4C-4963-8FE0-66A8D81DA07B}" srcOrd="5" destOrd="0" presId="urn:microsoft.com/office/officeart/2005/8/layout/cycle1"/>
    <dgm:cxn modelId="{05EE6D82-612E-0243-9B3F-94A0B74F76C5}" type="presParOf" srcId="{03FDE011-FFE8-4BFB-811E-078A634768CF}" destId="{4D01C337-9723-4D4E-A0A7-79B1B404FA77}" srcOrd="6" destOrd="0" presId="urn:microsoft.com/office/officeart/2005/8/layout/cycle1"/>
    <dgm:cxn modelId="{F4751F9C-C625-DD47-B3F8-B598C72E3441}" type="presParOf" srcId="{03FDE011-FFE8-4BFB-811E-078A634768CF}" destId="{AE7C183C-8B36-4D20-AF68-969F4C1F74EA}" srcOrd="7" destOrd="0" presId="urn:microsoft.com/office/officeart/2005/8/layout/cycle1"/>
    <dgm:cxn modelId="{C734B468-BD66-CB4C-80F5-9801573AC0EE}" type="presParOf" srcId="{03FDE011-FFE8-4BFB-811E-078A634768CF}" destId="{93457676-0A98-45EF-BC22-0D15F89B9BF3}" srcOrd="8" destOrd="0" presId="urn:microsoft.com/office/officeart/2005/8/layout/cycle1"/>
    <dgm:cxn modelId="{BFD6C6B7-9605-7248-9CC2-1DAE74C923F9}" type="presParOf" srcId="{03FDE011-FFE8-4BFB-811E-078A634768CF}" destId="{8465B811-93AA-44CA-8A55-8E5301E682E5}" srcOrd="9" destOrd="0" presId="urn:microsoft.com/office/officeart/2005/8/layout/cycle1"/>
    <dgm:cxn modelId="{9B77F38D-2380-7546-B9A7-85F6505D8652}" type="presParOf" srcId="{03FDE011-FFE8-4BFB-811E-078A634768CF}" destId="{4D2E2DBD-0D1A-4149-80B4-B08544651E6D}" srcOrd="10" destOrd="0" presId="urn:microsoft.com/office/officeart/2005/8/layout/cycle1"/>
    <dgm:cxn modelId="{AE9A0A6E-3EFE-8B40-AC12-5DDB942E19B5}" type="presParOf" srcId="{03FDE011-FFE8-4BFB-811E-078A634768CF}" destId="{3439EE20-083A-4AA0-AD02-0E3204A73B4D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E4A80-030E-EE4E-8B7C-33139DB6869F}" type="doc">
      <dgm:prSet loTypeId="urn:microsoft.com/office/officeart/2008/layout/HexagonCluster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7DC177E-FEED-864D-9F38-FF57181A4FC1}">
      <dgm:prSet phldrT="[Text]" custT="1"/>
      <dgm:spPr>
        <a:solidFill>
          <a:srgbClr val="021674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cs-CZ" sz="1400" b="0" i="1" u="none" strike="noStrike" noProof="0" dirty="0" err="1">
              <a:solidFill>
                <a:schemeClr val="bg1"/>
              </a:solidFill>
              <a:effectLst/>
              <a:latin typeface="+mn-lt"/>
            </a:rPr>
            <a:t>Maran</a:t>
          </a:r>
          <a:r>
            <a:rPr lang="cs-CZ" sz="1400" b="0" i="1" u="none" strike="noStrike" noProof="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cs-CZ" sz="1400" b="0" i="1" u="none" strike="noStrike" noProof="0" dirty="0" err="1">
              <a:solidFill>
                <a:schemeClr val="bg1"/>
              </a:solidFill>
              <a:effectLst/>
              <a:latin typeface="+mn-lt"/>
            </a:rPr>
            <a:t>Gas</a:t>
          </a:r>
          <a:r>
            <a:rPr lang="cs-CZ" sz="1400" b="0" i="1" u="none" strike="noStrike" noProof="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cs-CZ" sz="1400" b="0" i="1" u="none" strike="noStrike" noProof="0" dirty="0" err="1">
              <a:solidFill>
                <a:schemeClr val="bg1"/>
              </a:solidFill>
              <a:effectLst/>
              <a:latin typeface="+mn-lt"/>
            </a:rPr>
            <a:t>Delphi</a:t>
          </a:r>
          <a:r>
            <a:rPr lang="cs-CZ" sz="1400" b="0" i="1" u="none" strike="noStrike" noProof="0" dirty="0">
              <a:solidFill>
                <a:schemeClr val="bg1"/>
              </a:solidFill>
              <a:effectLst/>
              <a:latin typeface="+mn-lt"/>
            </a:rPr>
            <a:t> připlouvá do nizozemského </a:t>
          </a:r>
          <a:r>
            <a:rPr lang="cs-CZ" sz="1400" b="0" i="1" u="none" strike="noStrike" noProof="0" dirty="0" err="1">
              <a:solidFill>
                <a:schemeClr val="bg1"/>
              </a:solidFill>
              <a:effectLst/>
              <a:latin typeface="+mn-lt"/>
            </a:rPr>
            <a:t>Eemshavenu</a:t>
          </a:r>
          <a:r>
            <a:rPr lang="cs-CZ" sz="1400" b="0" i="1" u="none" strike="noStrike" noProof="0" dirty="0">
              <a:solidFill>
                <a:schemeClr val="bg1"/>
              </a:solidFill>
              <a:effectLst/>
              <a:latin typeface="+mn-lt"/>
            </a:rPr>
            <a:t>.</a:t>
          </a:r>
        </a:p>
        <a:p>
          <a:pPr>
            <a:buClrTx/>
            <a:buSzTx/>
            <a:buFontTx/>
            <a:buNone/>
          </a:pPr>
          <a:r>
            <a:rPr lang="cs-CZ" sz="2000" b="1" i="0" u="none" strike="noStrike" noProof="0" dirty="0">
              <a:solidFill>
                <a:schemeClr val="bg1"/>
              </a:solidFill>
              <a:effectLst/>
              <a:latin typeface="+mn-lt"/>
            </a:rPr>
            <a:t>LNG</a:t>
          </a:r>
          <a:endParaRPr lang="en-GB" sz="2000" b="1" i="0" dirty="0"/>
        </a:p>
      </dgm:t>
    </dgm:pt>
    <dgm:pt modelId="{FD312FC1-43A1-DB4F-BE22-87F23722D557}" type="parTrans" cxnId="{6DAB1865-EE49-8742-BDD3-F59C1E2CC263}">
      <dgm:prSet/>
      <dgm:spPr/>
      <dgm:t>
        <a:bodyPr/>
        <a:lstStyle/>
        <a:p>
          <a:endParaRPr lang="en-GB"/>
        </a:p>
      </dgm:t>
    </dgm:pt>
    <dgm:pt modelId="{CAD6EC4D-9475-2147-AE3A-3D49E85F9A94}" type="sibTrans" cxnId="{6DAB1865-EE49-8742-BDD3-F59C1E2CC263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>
          <a:solidFill>
            <a:srgbClr val="021674"/>
          </a:solidFill>
        </a:ln>
      </dgm:spPr>
      <dgm:t>
        <a:bodyPr/>
        <a:lstStyle/>
        <a:p>
          <a:endParaRPr lang="en-GB"/>
        </a:p>
      </dgm:t>
    </dgm:pt>
    <dgm:pt modelId="{F94B5E82-2819-1F44-89A9-1DB86465653D}">
      <dgm:prSet phldrT="[Text]" custT="1"/>
      <dgm:spPr>
        <a:solidFill>
          <a:srgbClr val="008FCC"/>
        </a:solidFill>
      </dgm:spPr>
      <dgm:t>
        <a:bodyPr/>
        <a:lstStyle/>
        <a:p>
          <a:r>
            <a:rPr lang="cs-CZ" sz="1400" noProof="0" dirty="0"/>
            <a:t>Malé modulární jaderné reaktory</a:t>
          </a:r>
        </a:p>
        <a:p>
          <a:r>
            <a:rPr lang="en-GB" sz="2000" b="1" dirty="0"/>
            <a:t>JÁDRO</a:t>
          </a:r>
        </a:p>
      </dgm:t>
    </dgm:pt>
    <dgm:pt modelId="{5E327D8C-CAE2-BF42-98A6-D1DAF3AA5ACF}" type="parTrans" cxnId="{0957DD4E-7506-8640-BCB5-11FA5689722B}">
      <dgm:prSet/>
      <dgm:spPr/>
      <dgm:t>
        <a:bodyPr/>
        <a:lstStyle/>
        <a:p>
          <a:endParaRPr lang="en-GB"/>
        </a:p>
      </dgm:t>
    </dgm:pt>
    <dgm:pt modelId="{DB02C659-3CA6-7540-8F39-06922D669FBB}" type="sibTrans" cxnId="{0957DD4E-7506-8640-BCB5-11FA5689722B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>
          <a:solidFill>
            <a:srgbClr val="008FCC"/>
          </a:solidFill>
        </a:ln>
      </dgm:spPr>
      <dgm:t>
        <a:bodyPr/>
        <a:lstStyle/>
        <a:p>
          <a:endParaRPr lang="en-GB"/>
        </a:p>
      </dgm:t>
    </dgm:pt>
    <dgm:pt modelId="{72CCBD1B-9732-BE4D-A990-B35192E3EBDC}">
      <dgm:prSet phldrT="[Text]" custT="1"/>
      <dgm:spPr>
        <a:solidFill>
          <a:srgbClr val="00B050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400" noProof="0" dirty="0">
              <a:solidFill>
                <a:schemeClr val="bg1"/>
              </a:solidFill>
              <a:latin typeface="+mn-lt"/>
            </a:rPr>
            <a:t>Občasné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400" noProof="0" dirty="0">
              <a:solidFill>
                <a:schemeClr val="bg1"/>
              </a:solidFill>
              <a:latin typeface="+mn-lt"/>
            </a:rPr>
            <a:t>(přerušované) zdroje energie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1" noProof="0" dirty="0">
              <a:solidFill>
                <a:schemeClr val="bg1"/>
              </a:solidFill>
              <a:latin typeface="+mn-lt"/>
            </a:rPr>
            <a:t>OZE</a:t>
          </a:r>
        </a:p>
      </dgm:t>
    </dgm:pt>
    <dgm:pt modelId="{1CA32A4C-F4F0-3A41-8BCF-E7D630110D39}" type="parTrans" cxnId="{2BD9E5B8-7F5F-9B45-A181-40CB0ACFE551}">
      <dgm:prSet/>
      <dgm:spPr/>
      <dgm:t>
        <a:bodyPr/>
        <a:lstStyle/>
        <a:p>
          <a:endParaRPr lang="en-GB"/>
        </a:p>
      </dgm:t>
    </dgm:pt>
    <dgm:pt modelId="{68D7A8FE-F65B-1744-A243-9F9A065D082A}" type="sibTrans" cxnId="{2BD9E5B8-7F5F-9B45-A181-40CB0ACFE551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>
          <a:solidFill>
            <a:srgbClr val="00B050"/>
          </a:solidFill>
        </a:ln>
      </dgm:spPr>
      <dgm:t>
        <a:bodyPr/>
        <a:lstStyle/>
        <a:p>
          <a:endParaRPr lang="en-GB"/>
        </a:p>
      </dgm:t>
    </dgm:pt>
    <dgm:pt modelId="{DA26DADC-BE73-FF43-BCE2-7F52FD2AFBB2}">
      <dgm:prSet custT="1"/>
      <dgm:spPr>
        <a:solidFill>
          <a:srgbClr val="021674"/>
        </a:solidFill>
      </dgm:spPr>
      <dgm:t>
        <a:bodyPr/>
        <a:lstStyle/>
        <a:p>
          <a:r>
            <a:rPr lang="cs-CZ" sz="1400" b="0" noProof="0" dirty="0"/>
            <a:t>Zásobníky plynu</a:t>
          </a:r>
        </a:p>
        <a:p>
          <a:r>
            <a:rPr lang="cs-CZ" sz="1400" b="0" noProof="0" dirty="0"/>
            <a:t>(vodíku)</a:t>
          </a:r>
        </a:p>
        <a:p>
          <a:r>
            <a:rPr lang="en-GB" sz="2000" b="1" dirty="0"/>
            <a:t>H</a:t>
          </a:r>
          <a:r>
            <a:rPr lang="en-GB" sz="2000" b="1" baseline="-25000" dirty="0"/>
            <a:t>2</a:t>
          </a:r>
          <a:r>
            <a:rPr lang="en-GB" sz="2000" b="1" dirty="0"/>
            <a:t>, CH</a:t>
          </a:r>
          <a:r>
            <a:rPr lang="en-GB" sz="2000" b="1" baseline="-25000" dirty="0"/>
            <a:t>4</a:t>
          </a:r>
        </a:p>
      </dgm:t>
    </dgm:pt>
    <dgm:pt modelId="{6F0345F0-A250-7746-A736-8BF67B9B95CF}" type="parTrans" cxnId="{4D254AC8-9CF9-374F-BAF1-ADD284083BAC}">
      <dgm:prSet/>
      <dgm:spPr/>
      <dgm:t>
        <a:bodyPr/>
        <a:lstStyle/>
        <a:p>
          <a:endParaRPr lang="en-GB"/>
        </a:p>
      </dgm:t>
    </dgm:pt>
    <dgm:pt modelId="{F3361EC3-57F6-F94F-8C6A-82D7A3E6F11A}" type="sibTrans" cxnId="{4D254AC8-9CF9-374F-BAF1-ADD284083BA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38100">
          <a:solidFill>
            <a:srgbClr val="021674"/>
          </a:solidFill>
        </a:ln>
      </dgm:spPr>
      <dgm:t>
        <a:bodyPr/>
        <a:lstStyle/>
        <a:p>
          <a:endParaRPr lang="en-GB"/>
        </a:p>
      </dgm:t>
    </dgm:pt>
    <dgm:pt modelId="{71228C2C-3F0E-AE45-A445-9F032056BDDE}">
      <dgm:prSet custT="1"/>
      <dgm:spPr>
        <a:solidFill>
          <a:srgbClr val="008FCC"/>
        </a:solidFill>
      </dgm:spPr>
      <dgm:t>
        <a:bodyPr/>
        <a:lstStyle/>
        <a:p>
          <a:r>
            <a:rPr lang="cs-CZ" sz="1400" noProof="0" dirty="0"/>
            <a:t>Kombinovaná výroba elektřiny a tepla</a:t>
          </a:r>
        </a:p>
        <a:p>
          <a:r>
            <a:rPr lang="en-GB" sz="2000" b="1" dirty="0"/>
            <a:t>CZT = </a:t>
          </a:r>
          <a:r>
            <a:rPr lang="cs-CZ" sz="2000" b="1" noProof="0" dirty="0"/>
            <a:t>komunitní energetika</a:t>
          </a:r>
        </a:p>
      </dgm:t>
    </dgm:pt>
    <dgm:pt modelId="{012A7FF2-E405-9743-804C-A7F6AEAD8490}" type="parTrans" cxnId="{66620531-1D4D-BC43-97B7-076F49C0A551}">
      <dgm:prSet/>
      <dgm:spPr/>
      <dgm:t>
        <a:bodyPr/>
        <a:lstStyle/>
        <a:p>
          <a:endParaRPr lang="en-GB"/>
        </a:p>
      </dgm:t>
    </dgm:pt>
    <dgm:pt modelId="{3FC47E92-94B7-D94F-9A11-5DDD3CDBC962}" type="sibTrans" cxnId="{66620531-1D4D-BC43-97B7-076F49C0A551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>
          <a:solidFill>
            <a:srgbClr val="008FCC"/>
          </a:solidFill>
        </a:ln>
      </dgm:spPr>
      <dgm:t>
        <a:bodyPr/>
        <a:lstStyle/>
        <a:p>
          <a:endParaRPr lang="en-GB"/>
        </a:p>
      </dgm:t>
    </dgm:pt>
    <dgm:pt modelId="{DEC83D5F-D3B5-BC4B-B98D-0C0E8DF48E61}" type="pres">
      <dgm:prSet presAssocID="{89CE4A80-030E-EE4E-8B7C-33139DB6869F}" presName="Name0" presStyleCnt="0">
        <dgm:presLayoutVars>
          <dgm:chMax val="21"/>
          <dgm:chPref val="21"/>
        </dgm:presLayoutVars>
      </dgm:prSet>
      <dgm:spPr/>
    </dgm:pt>
    <dgm:pt modelId="{737DBCE5-C54E-8D44-9324-5D9216201351}" type="pres">
      <dgm:prSet presAssocID="{F7DC177E-FEED-864D-9F38-FF57181A4FC1}" presName="text1" presStyleCnt="0"/>
      <dgm:spPr/>
    </dgm:pt>
    <dgm:pt modelId="{E13D303A-720F-3840-A1EB-EEC0868C0ACC}" type="pres">
      <dgm:prSet presAssocID="{F7DC177E-FEED-864D-9F38-FF57181A4FC1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6403B7FF-FAE9-4146-81B3-FA3B27E2C548}" type="pres">
      <dgm:prSet presAssocID="{F7DC177E-FEED-864D-9F38-FF57181A4FC1}" presName="textaccent1" presStyleCnt="0"/>
      <dgm:spPr/>
    </dgm:pt>
    <dgm:pt modelId="{B2A114A6-80F8-7C4C-B725-454051184613}" type="pres">
      <dgm:prSet presAssocID="{F7DC177E-FEED-864D-9F38-FF57181A4FC1}" presName="accentRepeatNode" presStyleLbl="solidAlignAcc1" presStyleIdx="0" presStyleCnt="10"/>
      <dgm:spPr/>
    </dgm:pt>
    <dgm:pt modelId="{37489DA3-A5B1-5C45-869E-09D902D610BD}" type="pres">
      <dgm:prSet presAssocID="{CAD6EC4D-9475-2147-AE3A-3D49E85F9A94}" presName="image1" presStyleCnt="0"/>
      <dgm:spPr/>
    </dgm:pt>
    <dgm:pt modelId="{1B78C93E-D6E0-FC4E-81C8-A0692BBD91E1}" type="pres">
      <dgm:prSet presAssocID="{CAD6EC4D-9475-2147-AE3A-3D49E85F9A94}" presName="imageRepeatNode" presStyleLbl="alignAcc1" presStyleIdx="0" presStyleCnt="5"/>
      <dgm:spPr/>
    </dgm:pt>
    <dgm:pt modelId="{98094204-61D4-7C45-887D-D15F7CE2FD27}" type="pres">
      <dgm:prSet presAssocID="{CAD6EC4D-9475-2147-AE3A-3D49E85F9A94}" presName="imageaccent1" presStyleCnt="0"/>
      <dgm:spPr/>
    </dgm:pt>
    <dgm:pt modelId="{392E49F0-1259-A149-B12B-61CBB247712C}" type="pres">
      <dgm:prSet presAssocID="{CAD6EC4D-9475-2147-AE3A-3D49E85F9A94}" presName="accentRepeatNode" presStyleLbl="solidAlignAcc1" presStyleIdx="1" presStyleCnt="10"/>
      <dgm:spPr/>
    </dgm:pt>
    <dgm:pt modelId="{FFAC2985-4D4C-9F41-B6F2-70615D440C0B}" type="pres">
      <dgm:prSet presAssocID="{F94B5E82-2819-1F44-89A9-1DB86465653D}" presName="text2" presStyleCnt="0"/>
      <dgm:spPr/>
    </dgm:pt>
    <dgm:pt modelId="{11AC98F4-1486-8943-AC2C-918E9426436A}" type="pres">
      <dgm:prSet presAssocID="{F94B5E82-2819-1F44-89A9-1DB86465653D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F9F1A42C-9C27-2043-AE46-DB97D5E04D93}" type="pres">
      <dgm:prSet presAssocID="{F94B5E82-2819-1F44-89A9-1DB86465653D}" presName="textaccent2" presStyleCnt="0"/>
      <dgm:spPr/>
    </dgm:pt>
    <dgm:pt modelId="{10260645-A587-D046-89C7-75929DC82E55}" type="pres">
      <dgm:prSet presAssocID="{F94B5E82-2819-1F44-89A9-1DB86465653D}" presName="accentRepeatNode" presStyleLbl="solidAlignAcc1" presStyleIdx="2" presStyleCnt="10"/>
      <dgm:spPr/>
    </dgm:pt>
    <dgm:pt modelId="{A719442F-64EF-1740-B12A-C0082611F70D}" type="pres">
      <dgm:prSet presAssocID="{DB02C659-3CA6-7540-8F39-06922D669FBB}" presName="image2" presStyleCnt="0"/>
      <dgm:spPr/>
    </dgm:pt>
    <dgm:pt modelId="{8DE6E3D4-CB68-694F-BD25-4034274AE2DE}" type="pres">
      <dgm:prSet presAssocID="{DB02C659-3CA6-7540-8F39-06922D669FBB}" presName="imageRepeatNode" presStyleLbl="alignAcc1" presStyleIdx="1" presStyleCnt="5"/>
      <dgm:spPr/>
    </dgm:pt>
    <dgm:pt modelId="{D5EB1197-C833-DF4C-BE89-32580D6BADB3}" type="pres">
      <dgm:prSet presAssocID="{DB02C659-3CA6-7540-8F39-06922D669FBB}" presName="imageaccent2" presStyleCnt="0"/>
      <dgm:spPr/>
    </dgm:pt>
    <dgm:pt modelId="{EE2E71F1-9AC5-3445-837D-DBCFC1567C77}" type="pres">
      <dgm:prSet presAssocID="{DB02C659-3CA6-7540-8F39-06922D669FBB}" presName="accentRepeatNode" presStyleLbl="solidAlignAcc1" presStyleIdx="3" presStyleCnt="10"/>
      <dgm:spPr/>
    </dgm:pt>
    <dgm:pt modelId="{7318E7A6-705A-214A-A180-3DF670077778}" type="pres">
      <dgm:prSet presAssocID="{72CCBD1B-9732-BE4D-A990-B35192E3EBDC}" presName="text3" presStyleCnt="0"/>
      <dgm:spPr/>
    </dgm:pt>
    <dgm:pt modelId="{876C78C2-8AEE-7441-8D7A-E187F4AE62B0}" type="pres">
      <dgm:prSet presAssocID="{72CCBD1B-9732-BE4D-A990-B35192E3EBDC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7D16C54B-9231-0D43-BD1B-B5E24B359A8E}" type="pres">
      <dgm:prSet presAssocID="{72CCBD1B-9732-BE4D-A990-B35192E3EBDC}" presName="textaccent3" presStyleCnt="0"/>
      <dgm:spPr/>
    </dgm:pt>
    <dgm:pt modelId="{C4A320D4-FE88-8542-9ABE-359F26E9A6DA}" type="pres">
      <dgm:prSet presAssocID="{72CCBD1B-9732-BE4D-A990-B35192E3EBDC}" presName="accentRepeatNode" presStyleLbl="solidAlignAcc1" presStyleIdx="4" presStyleCnt="10"/>
      <dgm:spPr/>
    </dgm:pt>
    <dgm:pt modelId="{17C5B7CE-0727-C74C-BF4F-A94D7A86736A}" type="pres">
      <dgm:prSet presAssocID="{68D7A8FE-F65B-1744-A243-9F9A065D082A}" presName="image3" presStyleCnt="0"/>
      <dgm:spPr/>
    </dgm:pt>
    <dgm:pt modelId="{D03454AA-09D4-1C44-842C-64EEA19701E8}" type="pres">
      <dgm:prSet presAssocID="{68D7A8FE-F65B-1744-A243-9F9A065D082A}" presName="imageRepeatNode" presStyleLbl="alignAcc1" presStyleIdx="2" presStyleCnt="5"/>
      <dgm:spPr/>
    </dgm:pt>
    <dgm:pt modelId="{99A00860-F028-D042-93C7-494369EA4534}" type="pres">
      <dgm:prSet presAssocID="{68D7A8FE-F65B-1744-A243-9F9A065D082A}" presName="imageaccent3" presStyleCnt="0"/>
      <dgm:spPr/>
    </dgm:pt>
    <dgm:pt modelId="{BCA492B7-C52A-F94B-A93C-2D406856DA27}" type="pres">
      <dgm:prSet presAssocID="{68D7A8FE-F65B-1744-A243-9F9A065D082A}" presName="accentRepeatNode" presStyleLbl="solidAlignAcc1" presStyleIdx="5" presStyleCnt="10"/>
      <dgm:spPr/>
    </dgm:pt>
    <dgm:pt modelId="{5C9CDBC6-1F90-F345-B28C-7F4F327CDC90}" type="pres">
      <dgm:prSet presAssocID="{DA26DADC-BE73-FF43-BCE2-7F52FD2AFBB2}" presName="text4" presStyleCnt="0"/>
      <dgm:spPr/>
    </dgm:pt>
    <dgm:pt modelId="{D58736E8-8F61-BD49-A04D-3B67E4F8044E}" type="pres">
      <dgm:prSet presAssocID="{DA26DADC-BE73-FF43-BCE2-7F52FD2AFBB2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D87A0C02-9E79-6A43-9647-72B3E1542F19}" type="pres">
      <dgm:prSet presAssocID="{DA26DADC-BE73-FF43-BCE2-7F52FD2AFBB2}" presName="textaccent4" presStyleCnt="0"/>
      <dgm:spPr/>
    </dgm:pt>
    <dgm:pt modelId="{14EEA92E-636E-9B46-B640-ABC32C47AF94}" type="pres">
      <dgm:prSet presAssocID="{DA26DADC-BE73-FF43-BCE2-7F52FD2AFBB2}" presName="accentRepeatNode" presStyleLbl="solidAlignAcc1" presStyleIdx="6" presStyleCnt="10"/>
      <dgm:spPr/>
    </dgm:pt>
    <dgm:pt modelId="{456DE2B5-AFEF-5B41-AA6B-776352B1591E}" type="pres">
      <dgm:prSet presAssocID="{F3361EC3-57F6-F94F-8C6A-82D7A3E6F11A}" presName="image4" presStyleCnt="0"/>
      <dgm:spPr/>
    </dgm:pt>
    <dgm:pt modelId="{EB734700-2ADD-474B-AD32-1622A8BABFBA}" type="pres">
      <dgm:prSet presAssocID="{F3361EC3-57F6-F94F-8C6A-82D7A3E6F11A}" presName="imageRepeatNode" presStyleLbl="alignAcc1" presStyleIdx="3" presStyleCnt="5"/>
      <dgm:spPr/>
    </dgm:pt>
    <dgm:pt modelId="{3B513F83-CB7A-8644-9D43-DB4F0AF44E1E}" type="pres">
      <dgm:prSet presAssocID="{F3361EC3-57F6-F94F-8C6A-82D7A3E6F11A}" presName="imageaccent4" presStyleCnt="0"/>
      <dgm:spPr/>
    </dgm:pt>
    <dgm:pt modelId="{C0CDFB89-45F3-FB42-B4CC-C7EB627AE855}" type="pres">
      <dgm:prSet presAssocID="{F3361EC3-57F6-F94F-8C6A-82D7A3E6F11A}" presName="accentRepeatNode" presStyleLbl="solidAlignAcc1" presStyleIdx="7" presStyleCnt="10"/>
      <dgm:spPr/>
    </dgm:pt>
    <dgm:pt modelId="{FF1336A1-726C-6744-AAB5-F15E86AB9B18}" type="pres">
      <dgm:prSet presAssocID="{71228C2C-3F0E-AE45-A445-9F032056BDDE}" presName="text5" presStyleCnt="0"/>
      <dgm:spPr/>
    </dgm:pt>
    <dgm:pt modelId="{C39B48A3-3377-214D-8211-F16DC1C5A1CD}" type="pres">
      <dgm:prSet presAssocID="{71228C2C-3F0E-AE45-A445-9F032056BDDE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72C0AE33-1616-8A4A-BB34-75077B6F7A6C}" type="pres">
      <dgm:prSet presAssocID="{71228C2C-3F0E-AE45-A445-9F032056BDDE}" presName="textaccent5" presStyleCnt="0"/>
      <dgm:spPr/>
    </dgm:pt>
    <dgm:pt modelId="{5A1EC245-3FF9-9F41-B592-937D7BE48050}" type="pres">
      <dgm:prSet presAssocID="{71228C2C-3F0E-AE45-A445-9F032056BDDE}" presName="accentRepeatNode" presStyleLbl="solidAlignAcc1" presStyleIdx="8" presStyleCnt="10"/>
      <dgm:spPr/>
    </dgm:pt>
    <dgm:pt modelId="{51B60543-6D62-E141-A092-602EA054CD4E}" type="pres">
      <dgm:prSet presAssocID="{3FC47E92-94B7-D94F-9A11-5DDD3CDBC962}" presName="image5" presStyleCnt="0"/>
      <dgm:spPr/>
    </dgm:pt>
    <dgm:pt modelId="{9D1C4C29-7D37-234E-AC1F-27C7DB1963BC}" type="pres">
      <dgm:prSet presAssocID="{3FC47E92-94B7-D94F-9A11-5DDD3CDBC962}" presName="imageRepeatNode" presStyleLbl="alignAcc1" presStyleIdx="4" presStyleCnt="5"/>
      <dgm:spPr/>
    </dgm:pt>
    <dgm:pt modelId="{0D7ECE29-1343-0E4E-A3B9-7D5C631C8555}" type="pres">
      <dgm:prSet presAssocID="{3FC47E92-94B7-D94F-9A11-5DDD3CDBC962}" presName="imageaccent5" presStyleCnt="0"/>
      <dgm:spPr/>
    </dgm:pt>
    <dgm:pt modelId="{E5363918-A660-B04A-B391-F2E9858B2C66}" type="pres">
      <dgm:prSet presAssocID="{3FC47E92-94B7-D94F-9A11-5DDD3CDBC962}" presName="accentRepeatNode" presStyleLbl="solidAlignAcc1" presStyleIdx="9" presStyleCnt="10"/>
      <dgm:spPr/>
    </dgm:pt>
  </dgm:ptLst>
  <dgm:cxnLst>
    <dgm:cxn modelId="{B221EB00-0C0D-B746-9F01-414ECEEC3A1B}" type="presOf" srcId="{89CE4A80-030E-EE4E-8B7C-33139DB6869F}" destId="{DEC83D5F-D3B5-BC4B-B98D-0C0E8DF48E61}" srcOrd="0" destOrd="0" presId="urn:microsoft.com/office/officeart/2008/layout/HexagonCluster"/>
    <dgm:cxn modelId="{3635FF07-6EBD-7942-AB10-4785BDC31090}" type="presOf" srcId="{68D7A8FE-F65B-1744-A243-9F9A065D082A}" destId="{D03454AA-09D4-1C44-842C-64EEA19701E8}" srcOrd="0" destOrd="0" presId="urn:microsoft.com/office/officeart/2008/layout/HexagonCluster"/>
    <dgm:cxn modelId="{3698F12D-E9EA-0246-A8A2-E1C2B1748D66}" type="presOf" srcId="{71228C2C-3F0E-AE45-A445-9F032056BDDE}" destId="{C39B48A3-3377-214D-8211-F16DC1C5A1CD}" srcOrd="0" destOrd="0" presId="urn:microsoft.com/office/officeart/2008/layout/HexagonCluster"/>
    <dgm:cxn modelId="{66620531-1D4D-BC43-97B7-076F49C0A551}" srcId="{89CE4A80-030E-EE4E-8B7C-33139DB6869F}" destId="{71228C2C-3F0E-AE45-A445-9F032056BDDE}" srcOrd="4" destOrd="0" parTransId="{012A7FF2-E405-9743-804C-A7F6AEAD8490}" sibTransId="{3FC47E92-94B7-D94F-9A11-5DDD3CDBC962}"/>
    <dgm:cxn modelId="{68CAFB3D-F6B5-6447-A353-05E8F6081049}" type="presOf" srcId="{3FC47E92-94B7-D94F-9A11-5DDD3CDBC962}" destId="{9D1C4C29-7D37-234E-AC1F-27C7DB1963BC}" srcOrd="0" destOrd="0" presId="urn:microsoft.com/office/officeart/2008/layout/HexagonCluster"/>
    <dgm:cxn modelId="{0957DD4E-7506-8640-BCB5-11FA5689722B}" srcId="{89CE4A80-030E-EE4E-8B7C-33139DB6869F}" destId="{F94B5E82-2819-1F44-89A9-1DB86465653D}" srcOrd="1" destOrd="0" parTransId="{5E327D8C-CAE2-BF42-98A6-D1DAF3AA5ACF}" sibTransId="{DB02C659-3CA6-7540-8F39-06922D669FBB}"/>
    <dgm:cxn modelId="{6DAB1865-EE49-8742-BDD3-F59C1E2CC263}" srcId="{89CE4A80-030E-EE4E-8B7C-33139DB6869F}" destId="{F7DC177E-FEED-864D-9F38-FF57181A4FC1}" srcOrd="0" destOrd="0" parTransId="{FD312FC1-43A1-DB4F-BE22-87F23722D557}" sibTransId="{CAD6EC4D-9475-2147-AE3A-3D49E85F9A94}"/>
    <dgm:cxn modelId="{DB70456E-2BBB-B045-B5A5-2A91762B20BF}" type="presOf" srcId="{F7DC177E-FEED-864D-9F38-FF57181A4FC1}" destId="{E13D303A-720F-3840-A1EB-EEC0868C0ACC}" srcOrd="0" destOrd="0" presId="urn:microsoft.com/office/officeart/2008/layout/HexagonCluster"/>
    <dgm:cxn modelId="{6DB41E89-444D-9D4F-A46E-30F91137B4EA}" type="presOf" srcId="{CAD6EC4D-9475-2147-AE3A-3D49E85F9A94}" destId="{1B78C93E-D6E0-FC4E-81C8-A0692BBD91E1}" srcOrd="0" destOrd="0" presId="urn:microsoft.com/office/officeart/2008/layout/HexagonCluster"/>
    <dgm:cxn modelId="{45F5F6B6-852E-7A41-80CE-D719334ED6D2}" type="presOf" srcId="{72CCBD1B-9732-BE4D-A990-B35192E3EBDC}" destId="{876C78C2-8AEE-7441-8D7A-E187F4AE62B0}" srcOrd="0" destOrd="0" presId="urn:microsoft.com/office/officeart/2008/layout/HexagonCluster"/>
    <dgm:cxn modelId="{2BD9E5B8-7F5F-9B45-A181-40CB0ACFE551}" srcId="{89CE4A80-030E-EE4E-8B7C-33139DB6869F}" destId="{72CCBD1B-9732-BE4D-A990-B35192E3EBDC}" srcOrd="2" destOrd="0" parTransId="{1CA32A4C-F4F0-3A41-8BCF-E7D630110D39}" sibTransId="{68D7A8FE-F65B-1744-A243-9F9A065D082A}"/>
    <dgm:cxn modelId="{E1DB93BC-4041-8C4F-AAA1-59C65C502996}" type="presOf" srcId="{F3361EC3-57F6-F94F-8C6A-82D7A3E6F11A}" destId="{EB734700-2ADD-474B-AD32-1622A8BABFBA}" srcOrd="0" destOrd="0" presId="urn:microsoft.com/office/officeart/2008/layout/HexagonCluster"/>
    <dgm:cxn modelId="{7BC4E7C7-C84D-E248-8BA2-0276E617664C}" type="presOf" srcId="{DB02C659-3CA6-7540-8F39-06922D669FBB}" destId="{8DE6E3D4-CB68-694F-BD25-4034274AE2DE}" srcOrd="0" destOrd="0" presId="urn:microsoft.com/office/officeart/2008/layout/HexagonCluster"/>
    <dgm:cxn modelId="{4D254AC8-9CF9-374F-BAF1-ADD284083BAC}" srcId="{89CE4A80-030E-EE4E-8B7C-33139DB6869F}" destId="{DA26DADC-BE73-FF43-BCE2-7F52FD2AFBB2}" srcOrd="3" destOrd="0" parTransId="{6F0345F0-A250-7746-A736-8BF67B9B95CF}" sibTransId="{F3361EC3-57F6-F94F-8C6A-82D7A3E6F11A}"/>
    <dgm:cxn modelId="{F7C2EAEF-7711-5E4D-AD36-590003971590}" type="presOf" srcId="{DA26DADC-BE73-FF43-BCE2-7F52FD2AFBB2}" destId="{D58736E8-8F61-BD49-A04D-3B67E4F8044E}" srcOrd="0" destOrd="0" presId="urn:microsoft.com/office/officeart/2008/layout/HexagonCluster"/>
    <dgm:cxn modelId="{7CF5AEF7-40CC-D042-91C5-897A992A30A9}" type="presOf" srcId="{F94B5E82-2819-1F44-89A9-1DB86465653D}" destId="{11AC98F4-1486-8943-AC2C-918E9426436A}" srcOrd="0" destOrd="0" presId="urn:microsoft.com/office/officeart/2008/layout/HexagonCluster"/>
    <dgm:cxn modelId="{33DF32BE-DB34-A547-8E92-1671CAE265B7}" type="presParOf" srcId="{DEC83D5F-D3B5-BC4B-B98D-0C0E8DF48E61}" destId="{737DBCE5-C54E-8D44-9324-5D9216201351}" srcOrd="0" destOrd="0" presId="urn:microsoft.com/office/officeart/2008/layout/HexagonCluster"/>
    <dgm:cxn modelId="{47F7F303-40A8-504B-B0DF-4D4DC24B3A02}" type="presParOf" srcId="{737DBCE5-C54E-8D44-9324-5D9216201351}" destId="{E13D303A-720F-3840-A1EB-EEC0868C0ACC}" srcOrd="0" destOrd="0" presId="urn:microsoft.com/office/officeart/2008/layout/HexagonCluster"/>
    <dgm:cxn modelId="{96D1CDB8-C04A-8449-B8EE-8267BEA5E0E8}" type="presParOf" srcId="{DEC83D5F-D3B5-BC4B-B98D-0C0E8DF48E61}" destId="{6403B7FF-FAE9-4146-81B3-FA3B27E2C548}" srcOrd="1" destOrd="0" presId="urn:microsoft.com/office/officeart/2008/layout/HexagonCluster"/>
    <dgm:cxn modelId="{A135C228-B59F-4E4E-8669-52B0A2E5A0B9}" type="presParOf" srcId="{6403B7FF-FAE9-4146-81B3-FA3B27E2C548}" destId="{B2A114A6-80F8-7C4C-B725-454051184613}" srcOrd="0" destOrd="0" presId="urn:microsoft.com/office/officeart/2008/layout/HexagonCluster"/>
    <dgm:cxn modelId="{04CBA7FA-4AA4-3F47-864D-5298A3DB243B}" type="presParOf" srcId="{DEC83D5F-D3B5-BC4B-B98D-0C0E8DF48E61}" destId="{37489DA3-A5B1-5C45-869E-09D902D610BD}" srcOrd="2" destOrd="0" presId="urn:microsoft.com/office/officeart/2008/layout/HexagonCluster"/>
    <dgm:cxn modelId="{D2E06D25-5ACB-A148-A83B-3A0C75A65A8C}" type="presParOf" srcId="{37489DA3-A5B1-5C45-869E-09D902D610BD}" destId="{1B78C93E-D6E0-FC4E-81C8-A0692BBD91E1}" srcOrd="0" destOrd="0" presId="urn:microsoft.com/office/officeart/2008/layout/HexagonCluster"/>
    <dgm:cxn modelId="{347EC37C-2DE7-3247-BA6F-C10359B5EC2B}" type="presParOf" srcId="{DEC83D5F-D3B5-BC4B-B98D-0C0E8DF48E61}" destId="{98094204-61D4-7C45-887D-D15F7CE2FD27}" srcOrd="3" destOrd="0" presId="urn:microsoft.com/office/officeart/2008/layout/HexagonCluster"/>
    <dgm:cxn modelId="{DCC0B20B-222F-B84A-8063-F1E5DFB56F1C}" type="presParOf" srcId="{98094204-61D4-7C45-887D-D15F7CE2FD27}" destId="{392E49F0-1259-A149-B12B-61CBB247712C}" srcOrd="0" destOrd="0" presId="urn:microsoft.com/office/officeart/2008/layout/HexagonCluster"/>
    <dgm:cxn modelId="{A3A36C08-147B-5745-83E5-9AB66229F98E}" type="presParOf" srcId="{DEC83D5F-D3B5-BC4B-B98D-0C0E8DF48E61}" destId="{FFAC2985-4D4C-9F41-B6F2-70615D440C0B}" srcOrd="4" destOrd="0" presId="urn:microsoft.com/office/officeart/2008/layout/HexagonCluster"/>
    <dgm:cxn modelId="{0947297B-22DA-944A-930F-AC809900364B}" type="presParOf" srcId="{FFAC2985-4D4C-9F41-B6F2-70615D440C0B}" destId="{11AC98F4-1486-8943-AC2C-918E9426436A}" srcOrd="0" destOrd="0" presId="urn:microsoft.com/office/officeart/2008/layout/HexagonCluster"/>
    <dgm:cxn modelId="{01609B59-3D82-A242-B345-7726B74ED3A6}" type="presParOf" srcId="{DEC83D5F-D3B5-BC4B-B98D-0C0E8DF48E61}" destId="{F9F1A42C-9C27-2043-AE46-DB97D5E04D93}" srcOrd="5" destOrd="0" presId="urn:microsoft.com/office/officeart/2008/layout/HexagonCluster"/>
    <dgm:cxn modelId="{0261F898-37EB-0840-8E52-9B365AE87661}" type="presParOf" srcId="{F9F1A42C-9C27-2043-AE46-DB97D5E04D93}" destId="{10260645-A587-D046-89C7-75929DC82E55}" srcOrd="0" destOrd="0" presId="urn:microsoft.com/office/officeart/2008/layout/HexagonCluster"/>
    <dgm:cxn modelId="{355868F6-DB9F-024F-AA78-7F876D91DA03}" type="presParOf" srcId="{DEC83D5F-D3B5-BC4B-B98D-0C0E8DF48E61}" destId="{A719442F-64EF-1740-B12A-C0082611F70D}" srcOrd="6" destOrd="0" presId="urn:microsoft.com/office/officeart/2008/layout/HexagonCluster"/>
    <dgm:cxn modelId="{8F197A49-4163-0447-A3F8-1228F0E214B6}" type="presParOf" srcId="{A719442F-64EF-1740-B12A-C0082611F70D}" destId="{8DE6E3D4-CB68-694F-BD25-4034274AE2DE}" srcOrd="0" destOrd="0" presId="urn:microsoft.com/office/officeart/2008/layout/HexagonCluster"/>
    <dgm:cxn modelId="{1CD785B5-BE1A-3046-9F79-2F54852305AF}" type="presParOf" srcId="{DEC83D5F-D3B5-BC4B-B98D-0C0E8DF48E61}" destId="{D5EB1197-C833-DF4C-BE89-32580D6BADB3}" srcOrd="7" destOrd="0" presId="urn:microsoft.com/office/officeart/2008/layout/HexagonCluster"/>
    <dgm:cxn modelId="{5B6B8606-3424-9F4D-8629-2B50F32029B7}" type="presParOf" srcId="{D5EB1197-C833-DF4C-BE89-32580D6BADB3}" destId="{EE2E71F1-9AC5-3445-837D-DBCFC1567C77}" srcOrd="0" destOrd="0" presId="urn:microsoft.com/office/officeart/2008/layout/HexagonCluster"/>
    <dgm:cxn modelId="{016A9CF3-29A1-F44E-8B0D-156793F10465}" type="presParOf" srcId="{DEC83D5F-D3B5-BC4B-B98D-0C0E8DF48E61}" destId="{7318E7A6-705A-214A-A180-3DF670077778}" srcOrd="8" destOrd="0" presId="urn:microsoft.com/office/officeart/2008/layout/HexagonCluster"/>
    <dgm:cxn modelId="{C02B7416-8732-0448-89A7-6D47F269F677}" type="presParOf" srcId="{7318E7A6-705A-214A-A180-3DF670077778}" destId="{876C78C2-8AEE-7441-8D7A-E187F4AE62B0}" srcOrd="0" destOrd="0" presId="urn:microsoft.com/office/officeart/2008/layout/HexagonCluster"/>
    <dgm:cxn modelId="{15CFE327-3E03-7840-AF66-9EE9D9F73A76}" type="presParOf" srcId="{DEC83D5F-D3B5-BC4B-B98D-0C0E8DF48E61}" destId="{7D16C54B-9231-0D43-BD1B-B5E24B359A8E}" srcOrd="9" destOrd="0" presId="urn:microsoft.com/office/officeart/2008/layout/HexagonCluster"/>
    <dgm:cxn modelId="{3E79509E-4FAA-9943-AF3A-5CFD723D75C9}" type="presParOf" srcId="{7D16C54B-9231-0D43-BD1B-B5E24B359A8E}" destId="{C4A320D4-FE88-8542-9ABE-359F26E9A6DA}" srcOrd="0" destOrd="0" presId="urn:microsoft.com/office/officeart/2008/layout/HexagonCluster"/>
    <dgm:cxn modelId="{88A214A6-61BD-8348-A11C-E84BABF5E57E}" type="presParOf" srcId="{DEC83D5F-D3B5-BC4B-B98D-0C0E8DF48E61}" destId="{17C5B7CE-0727-C74C-BF4F-A94D7A86736A}" srcOrd="10" destOrd="0" presId="urn:microsoft.com/office/officeart/2008/layout/HexagonCluster"/>
    <dgm:cxn modelId="{AECB8ED5-B131-AD47-8D13-BF79F9218E7E}" type="presParOf" srcId="{17C5B7CE-0727-C74C-BF4F-A94D7A86736A}" destId="{D03454AA-09D4-1C44-842C-64EEA19701E8}" srcOrd="0" destOrd="0" presId="urn:microsoft.com/office/officeart/2008/layout/HexagonCluster"/>
    <dgm:cxn modelId="{D8259AD9-67DE-B04D-8A93-90C6E79714D6}" type="presParOf" srcId="{DEC83D5F-D3B5-BC4B-B98D-0C0E8DF48E61}" destId="{99A00860-F028-D042-93C7-494369EA4534}" srcOrd="11" destOrd="0" presId="urn:microsoft.com/office/officeart/2008/layout/HexagonCluster"/>
    <dgm:cxn modelId="{AA36CB3D-A6E0-3D45-AF70-E054E85F3D01}" type="presParOf" srcId="{99A00860-F028-D042-93C7-494369EA4534}" destId="{BCA492B7-C52A-F94B-A93C-2D406856DA27}" srcOrd="0" destOrd="0" presId="urn:microsoft.com/office/officeart/2008/layout/HexagonCluster"/>
    <dgm:cxn modelId="{660DCD21-6FC4-764F-AA45-C8453CF1F4FF}" type="presParOf" srcId="{DEC83D5F-D3B5-BC4B-B98D-0C0E8DF48E61}" destId="{5C9CDBC6-1F90-F345-B28C-7F4F327CDC90}" srcOrd="12" destOrd="0" presId="urn:microsoft.com/office/officeart/2008/layout/HexagonCluster"/>
    <dgm:cxn modelId="{3EFBE399-7DD0-FB40-A341-2F1757580DA7}" type="presParOf" srcId="{5C9CDBC6-1F90-F345-B28C-7F4F327CDC90}" destId="{D58736E8-8F61-BD49-A04D-3B67E4F8044E}" srcOrd="0" destOrd="0" presId="urn:microsoft.com/office/officeart/2008/layout/HexagonCluster"/>
    <dgm:cxn modelId="{13021938-FD52-534B-B06B-D17CA9E59B77}" type="presParOf" srcId="{DEC83D5F-D3B5-BC4B-B98D-0C0E8DF48E61}" destId="{D87A0C02-9E79-6A43-9647-72B3E1542F19}" srcOrd="13" destOrd="0" presId="urn:microsoft.com/office/officeart/2008/layout/HexagonCluster"/>
    <dgm:cxn modelId="{95A6BA96-496D-0143-A6E6-2BBEC2BF04AE}" type="presParOf" srcId="{D87A0C02-9E79-6A43-9647-72B3E1542F19}" destId="{14EEA92E-636E-9B46-B640-ABC32C47AF94}" srcOrd="0" destOrd="0" presId="urn:microsoft.com/office/officeart/2008/layout/HexagonCluster"/>
    <dgm:cxn modelId="{E5B80689-4F2F-6541-B2FD-2390219DB3CC}" type="presParOf" srcId="{DEC83D5F-D3B5-BC4B-B98D-0C0E8DF48E61}" destId="{456DE2B5-AFEF-5B41-AA6B-776352B1591E}" srcOrd="14" destOrd="0" presId="urn:microsoft.com/office/officeart/2008/layout/HexagonCluster"/>
    <dgm:cxn modelId="{B7786DBB-330F-D243-8324-98BD651CC76B}" type="presParOf" srcId="{456DE2B5-AFEF-5B41-AA6B-776352B1591E}" destId="{EB734700-2ADD-474B-AD32-1622A8BABFBA}" srcOrd="0" destOrd="0" presId="urn:microsoft.com/office/officeart/2008/layout/HexagonCluster"/>
    <dgm:cxn modelId="{7D26C47D-570E-0940-826B-39B00D547BE2}" type="presParOf" srcId="{DEC83D5F-D3B5-BC4B-B98D-0C0E8DF48E61}" destId="{3B513F83-CB7A-8644-9D43-DB4F0AF44E1E}" srcOrd="15" destOrd="0" presId="urn:microsoft.com/office/officeart/2008/layout/HexagonCluster"/>
    <dgm:cxn modelId="{2DD4683B-46B7-AE4E-AB8A-FB7C8AC0D025}" type="presParOf" srcId="{3B513F83-CB7A-8644-9D43-DB4F0AF44E1E}" destId="{C0CDFB89-45F3-FB42-B4CC-C7EB627AE855}" srcOrd="0" destOrd="0" presId="urn:microsoft.com/office/officeart/2008/layout/HexagonCluster"/>
    <dgm:cxn modelId="{08A2DD3F-6CAC-B745-A151-FC1FBCBB7623}" type="presParOf" srcId="{DEC83D5F-D3B5-BC4B-B98D-0C0E8DF48E61}" destId="{FF1336A1-726C-6744-AAB5-F15E86AB9B18}" srcOrd="16" destOrd="0" presId="urn:microsoft.com/office/officeart/2008/layout/HexagonCluster"/>
    <dgm:cxn modelId="{528803B2-9661-184D-8BA2-B32142B7E1BD}" type="presParOf" srcId="{FF1336A1-726C-6744-AAB5-F15E86AB9B18}" destId="{C39B48A3-3377-214D-8211-F16DC1C5A1CD}" srcOrd="0" destOrd="0" presId="urn:microsoft.com/office/officeart/2008/layout/HexagonCluster"/>
    <dgm:cxn modelId="{6071D661-9DF3-D349-A7D4-47D5CD2E3E74}" type="presParOf" srcId="{DEC83D5F-D3B5-BC4B-B98D-0C0E8DF48E61}" destId="{72C0AE33-1616-8A4A-BB34-75077B6F7A6C}" srcOrd="17" destOrd="0" presId="urn:microsoft.com/office/officeart/2008/layout/HexagonCluster"/>
    <dgm:cxn modelId="{02007103-C2DF-E24E-ABB2-B958D30B17F1}" type="presParOf" srcId="{72C0AE33-1616-8A4A-BB34-75077B6F7A6C}" destId="{5A1EC245-3FF9-9F41-B592-937D7BE48050}" srcOrd="0" destOrd="0" presId="urn:microsoft.com/office/officeart/2008/layout/HexagonCluster"/>
    <dgm:cxn modelId="{DEBCA23E-EB1C-2343-84CD-9576E21BEDC9}" type="presParOf" srcId="{DEC83D5F-D3B5-BC4B-B98D-0C0E8DF48E61}" destId="{51B60543-6D62-E141-A092-602EA054CD4E}" srcOrd="18" destOrd="0" presId="urn:microsoft.com/office/officeart/2008/layout/HexagonCluster"/>
    <dgm:cxn modelId="{2A31562F-0A49-1C43-895D-D3AF42AE9068}" type="presParOf" srcId="{51B60543-6D62-E141-A092-602EA054CD4E}" destId="{9D1C4C29-7D37-234E-AC1F-27C7DB1963BC}" srcOrd="0" destOrd="0" presId="urn:microsoft.com/office/officeart/2008/layout/HexagonCluster"/>
    <dgm:cxn modelId="{0EBA4405-A8B5-D64A-8E1F-61DCB82D6390}" type="presParOf" srcId="{DEC83D5F-D3B5-BC4B-B98D-0C0E8DF48E61}" destId="{0D7ECE29-1343-0E4E-A3B9-7D5C631C8555}" srcOrd="19" destOrd="0" presId="urn:microsoft.com/office/officeart/2008/layout/HexagonCluster"/>
    <dgm:cxn modelId="{C2CB4EE3-3134-9F43-A583-442150A98315}" type="presParOf" srcId="{0D7ECE29-1343-0E4E-A3B9-7D5C631C8555}" destId="{E5363918-A660-B04A-B391-F2E9858B2C66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01F90-DD8F-411A-A01E-0E6C8EC35223}">
      <dsp:nvSpPr>
        <dsp:cNvPr id="0" name=""/>
        <dsp:cNvSpPr/>
      </dsp:nvSpPr>
      <dsp:spPr>
        <a:xfrm>
          <a:off x="3494223" y="89734"/>
          <a:ext cx="1427340" cy="142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021674"/>
              </a:solidFill>
            </a:rPr>
            <a:t>Pokřivení trhu</a:t>
          </a:r>
        </a:p>
      </dsp:txBody>
      <dsp:txXfrm>
        <a:off x="3494223" y="89734"/>
        <a:ext cx="1427340" cy="1427340"/>
      </dsp:txXfrm>
    </dsp:sp>
    <dsp:sp modelId="{3C42F273-5D4D-408D-A8D7-3773B47BC5D3}">
      <dsp:nvSpPr>
        <dsp:cNvPr id="0" name=""/>
        <dsp:cNvSpPr/>
      </dsp:nvSpPr>
      <dsp:spPr>
        <a:xfrm>
          <a:off x="976871" y="-486"/>
          <a:ext cx="4033421" cy="4033421"/>
        </a:xfrm>
        <a:prstGeom prst="circularArrow">
          <a:avLst>
            <a:gd name="adj1" fmla="val 6901"/>
            <a:gd name="adj2" fmla="val 465238"/>
            <a:gd name="adj3" fmla="val 549895"/>
            <a:gd name="adj4" fmla="val 20584867"/>
            <a:gd name="adj5" fmla="val 8051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3F66D-C3CD-476E-A0A0-B97C4A2B80FE}">
      <dsp:nvSpPr>
        <dsp:cNvPr id="0" name=""/>
        <dsp:cNvSpPr/>
      </dsp:nvSpPr>
      <dsp:spPr>
        <a:xfrm>
          <a:off x="3494223" y="2515373"/>
          <a:ext cx="1427340" cy="142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021674"/>
              </a:solidFill>
            </a:rPr>
            <a:t>Více dotací a složitější regulace</a:t>
          </a:r>
        </a:p>
      </dsp:txBody>
      <dsp:txXfrm>
        <a:off x="3494223" y="2515373"/>
        <a:ext cx="1427340" cy="1427340"/>
      </dsp:txXfrm>
    </dsp:sp>
    <dsp:sp modelId="{039F3415-DA4C-4963-8FE0-66A8D81DA07B}">
      <dsp:nvSpPr>
        <dsp:cNvPr id="0" name=""/>
        <dsp:cNvSpPr/>
      </dsp:nvSpPr>
      <dsp:spPr>
        <a:xfrm>
          <a:off x="913888" y="1111"/>
          <a:ext cx="4033421" cy="4033421"/>
        </a:xfrm>
        <a:prstGeom prst="circularArrow">
          <a:avLst>
            <a:gd name="adj1" fmla="val 6901"/>
            <a:gd name="adj2" fmla="val 465238"/>
            <a:gd name="adj3" fmla="val 5947973"/>
            <a:gd name="adj4" fmla="val 4373916"/>
            <a:gd name="adj5" fmla="val 8051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C183C-8B36-4D20-AF68-969F4C1F74EA}">
      <dsp:nvSpPr>
        <dsp:cNvPr id="0" name=""/>
        <dsp:cNvSpPr/>
      </dsp:nvSpPr>
      <dsp:spPr>
        <a:xfrm>
          <a:off x="1064278" y="2515379"/>
          <a:ext cx="1427340" cy="142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021674"/>
              </a:solidFill>
            </a:rPr>
            <a:t>Další pokřivení trhu</a:t>
          </a:r>
        </a:p>
      </dsp:txBody>
      <dsp:txXfrm>
        <a:off x="1064278" y="2515379"/>
        <a:ext cx="1427340" cy="1427340"/>
      </dsp:txXfrm>
    </dsp:sp>
    <dsp:sp modelId="{93457676-0A98-45EF-BC22-0D15F89B9BF3}">
      <dsp:nvSpPr>
        <dsp:cNvPr id="0" name=""/>
        <dsp:cNvSpPr/>
      </dsp:nvSpPr>
      <dsp:spPr>
        <a:xfrm>
          <a:off x="733278" y="-2900"/>
          <a:ext cx="4033421" cy="4033421"/>
        </a:xfrm>
        <a:prstGeom prst="circularArrow">
          <a:avLst>
            <a:gd name="adj1" fmla="val 6901"/>
            <a:gd name="adj2" fmla="val 465238"/>
            <a:gd name="adj3" fmla="val 11349016"/>
            <a:gd name="adj4" fmla="val 9779795"/>
            <a:gd name="adj5" fmla="val 8051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E2DBD-0D1A-4149-80B4-B08544651E6D}">
      <dsp:nvSpPr>
        <dsp:cNvPr id="0" name=""/>
        <dsp:cNvSpPr/>
      </dsp:nvSpPr>
      <dsp:spPr>
        <a:xfrm>
          <a:off x="1064273" y="87740"/>
          <a:ext cx="1427340" cy="14273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rgbClr val="021674"/>
              </a:solidFill>
            </a:rPr>
            <a:t>Dotace a regulace</a:t>
          </a:r>
        </a:p>
      </dsp:txBody>
      <dsp:txXfrm>
        <a:off x="1064273" y="87740"/>
        <a:ext cx="1427340" cy="1427340"/>
      </dsp:txXfrm>
    </dsp:sp>
    <dsp:sp modelId="{3439EE20-083A-4AA0-AD02-0E3204A73B4D}">
      <dsp:nvSpPr>
        <dsp:cNvPr id="0" name=""/>
        <dsp:cNvSpPr/>
      </dsp:nvSpPr>
      <dsp:spPr>
        <a:xfrm>
          <a:off x="939554" y="-15855"/>
          <a:ext cx="4033421" cy="4033421"/>
        </a:xfrm>
        <a:prstGeom prst="circularArrow">
          <a:avLst>
            <a:gd name="adj1" fmla="val 6901"/>
            <a:gd name="adj2" fmla="val 465238"/>
            <a:gd name="adj3" fmla="val 16765893"/>
            <a:gd name="adj4" fmla="val 15191819"/>
            <a:gd name="adj5" fmla="val 8051"/>
          </a:avLst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D303A-720F-3840-A1EB-EEC0868C0ACC}">
      <dsp:nvSpPr>
        <dsp:cNvPr id="0" name=""/>
        <dsp:cNvSpPr/>
      </dsp:nvSpPr>
      <dsp:spPr>
        <a:xfrm>
          <a:off x="1579051" y="3707288"/>
          <a:ext cx="1834930" cy="1575342"/>
        </a:xfrm>
        <a:prstGeom prst="hexagon">
          <a:avLst>
            <a:gd name="adj" fmla="val 25000"/>
            <a:gd name="vf" fmla="val 115470"/>
          </a:avLst>
        </a:prstGeom>
        <a:solidFill>
          <a:srgbClr val="021674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cs-CZ" sz="1400" b="0" i="1" u="none" strike="noStrike" kern="1200" noProof="0" dirty="0" err="1">
              <a:solidFill>
                <a:schemeClr val="bg1"/>
              </a:solidFill>
              <a:effectLst/>
              <a:latin typeface="+mn-lt"/>
            </a:rPr>
            <a:t>Maran</a:t>
          </a:r>
          <a:r>
            <a:rPr lang="cs-CZ" sz="1400" b="0" i="1" u="none" strike="noStrike" kern="1200" noProof="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cs-CZ" sz="1400" b="0" i="1" u="none" strike="noStrike" kern="1200" noProof="0" dirty="0" err="1">
              <a:solidFill>
                <a:schemeClr val="bg1"/>
              </a:solidFill>
              <a:effectLst/>
              <a:latin typeface="+mn-lt"/>
            </a:rPr>
            <a:t>Gas</a:t>
          </a:r>
          <a:r>
            <a:rPr lang="cs-CZ" sz="1400" b="0" i="1" u="none" strike="noStrike" kern="1200" noProof="0" dirty="0">
              <a:solidFill>
                <a:schemeClr val="bg1"/>
              </a:solidFill>
              <a:effectLst/>
              <a:latin typeface="+mn-lt"/>
            </a:rPr>
            <a:t> </a:t>
          </a:r>
          <a:r>
            <a:rPr lang="cs-CZ" sz="1400" b="0" i="1" u="none" strike="noStrike" kern="1200" noProof="0" dirty="0" err="1">
              <a:solidFill>
                <a:schemeClr val="bg1"/>
              </a:solidFill>
              <a:effectLst/>
              <a:latin typeface="+mn-lt"/>
            </a:rPr>
            <a:t>Delphi</a:t>
          </a:r>
          <a:r>
            <a:rPr lang="cs-CZ" sz="1400" b="0" i="1" u="none" strike="noStrike" kern="1200" noProof="0" dirty="0">
              <a:solidFill>
                <a:schemeClr val="bg1"/>
              </a:solidFill>
              <a:effectLst/>
              <a:latin typeface="+mn-lt"/>
            </a:rPr>
            <a:t> připlouvá do nizozemského </a:t>
          </a:r>
          <a:r>
            <a:rPr lang="cs-CZ" sz="1400" b="0" i="1" u="none" strike="noStrike" kern="1200" noProof="0" dirty="0" err="1">
              <a:solidFill>
                <a:schemeClr val="bg1"/>
              </a:solidFill>
              <a:effectLst/>
              <a:latin typeface="+mn-lt"/>
            </a:rPr>
            <a:t>Eemshavenu</a:t>
          </a:r>
          <a:r>
            <a:rPr lang="cs-CZ" sz="1400" b="0" i="1" u="none" strike="noStrike" kern="1200" noProof="0" dirty="0">
              <a:solidFill>
                <a:schemeClr val="bg1"/>
              </a:solidFill>
              <a:effectLst/>
              <a:latin typeface="+mn-lt"/>
            </a:rPr>
            <a:t>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cs-CZ" sz="2000" b="1" i="0" u="none" strike="noStrike" kern="1200" noProof="0" dirty="0">
              <a:solidFill>
                <a:schemeClr val="bg1"/>
              </a:solidFill>
              <a:effectLst/>
              <a:latin typeface="+mn-lt"/>
            </a:rPr>
            <a:t>LNG</a:t>
          </a:r>
          <a:endParaRPr lang="en-GB" sz="2000" b="1" i="0" kern="1200" dirty="0"/>
        </a:p>
      </dsp:txBody>
      <dsp:txXfrm>
        <a:off x="1863240" y="3951273"/>
        <a:ext cx="1266552" cy="1087372"/>
      </dsp:txXfrm>
    </dsp:sp>
    <dsp:sp modelId="{B2A114A6-80F8-7C4C-B725-454051184613}">
      <dsp:nvSpPr>
        <dsp:cNvPr id="0" name=""/>
        <dsp:cNvSpPr/>
      </dsp:nvSpPr>
      <dsp:spPr>
        <a:xfrm>
          <a:off x="1622833" y="4411726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8C93E-D6E0-FC4E-81C8-A0692BBD91E1}">
      <dsp:nvSpPr>
        <dsp:cNvPr id="0" name=""/>
        <dsp:cNvSpPr/>
      </dsp:nvSpPr>
      <dsp:spPr>
        <a:xfrm>
          <a:off x="0" y="2836384"/>
          <a:ext cx="1834930" cy="157534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38100" cap="flat" cmpd="sng" algn="ctr">
          <a:solidFill>
            <a:srgbClr val="0216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E49F0-1259-A149-B12B-61CBB247712C}">
      <dsp:nvSpPr>
        <dsp:cNvPr id="0" name=""/>
        <dsp:cNvSpPr/>
      </dsp:nvSpPr>
      <dsp:spPr>
        <a:xfrm>
          <a:off x="1257014" y="4202491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C98F4-1486-8943-AC2C-918E9426436A}">
      <dsp:nvSpPr>
        <dsp:cNvPr id="0" name=""/>
        <dsp:cNvSpPr/>
      </dsp:nvSpPr>
      <dsp:spPr>
        <a:xfrm>
          <a:off x="3158103" y="2831352"/>
          <a:ext cx="1834930" cy="1575342"/>
        </a:xfrm>
        <a:prstGeom prst="hexagon">
          <a:avLst>
            <a:gd name="adj" fmla="val 25000"/>
            <a:gd name="vf" fmla="val 115470"/>
          </a:avLst>
        </a:prstGeom>
        <a:solidFill>
          <a:srgbClr val="008FCC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noProof="0" dirty="0"/>
            <a:t>Malé modulární jaderné reaktory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JÁDRO</a:t>
          </a:r>
        </a:p>
      </dsp:txBody>
      <dsp:txXfrm>
        <a:off x="3442292" y="3075337"/>
        <a:ext cx="1266552" cy="1087372"/>
      </dsp:txXfrm>
    </dsp:sp>
    <dsp:sp modelId="{10260645-A587-D046-89C7-75929DC82E55}">
      <dsp:nvSpPr>
        <dsp:cNvPr id="0" name=""/>
        <dsp:cNvSpPr/>
      </dsp:nvSpPr>
      <dsp:spPr>
        <a:xfrm>
          <a:off x="4420955" y="4194105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6E3D4-CB68-694F-BD25-4034274AE2DE}">
      <dsp:nvSpPr>
        <dsp:cNvPr id="0" name=""/>
        <dsp:cNvSpPr/>
      </dsp:nvSpPr>
      <dsp:spPr>
        <a:xfrm>
          <a:off x="4736182" y="3703933"/>
          <a:ext cx="1834930" cy="157534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rgbClr val="008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E71F1-9AC5-3445-837D-DBCFC1567C77}">
      <dsp:nvSpPr>
        <dsp:cNvPr id="0" name=""/>
        <dsp:cNvSpPr/>
      </dsp:nvSpPr>
      <dsp:spPr>
        <a:xfrm>
          <a:off x="4780936" y="4405017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C78C2-8AEE-7441-8D7A-E187F4AE62B0}">
      <dsp:nvSpPr>
        <dsp:cNvPr id="0" name=""/>
        <dsp:cNvSpPr/>
      </dsp:nvSpPr>
      <dsp:spPr>
        <a:xfrm>
          <a:off x="1579051" y="1965480"/>
          <a:ext cx="1834930" cy="1575342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400" kern="1200" noProof="0" dirty="0">
              <a:solidFill>
                <a:schemeClr val="bg1"/>
              </a:solidFill>
              <a:latin typeface="+mn-lt"/>
            </a:rPr>
            <a:t>Občasné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400" kern="1200" noProof="0" dirty="0">
              <a:solidFill>
                <a:schemeClr val="bg1"/>
              </a:solidFill>
              <a:latin typeface="+mn-lt"/>
            </a:rPr>
            <a:t>(přerušované) zdroje energie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1" kern="1200" noProof="0" dirty="0">
              <a:solidFill>
                <a:schemeClr val="bg1"/>
              </a:solidFill>
              <a:latin typeface="+mn-lt"/>
            </a:rPr>
            <a:t>OZE</a:t>
          </a:r>
        </a:p>
      </dsp:txBody>
      <dsp:txXfrm>
        <a:off x="1863240" y="2209465"/>
        <a:ext cx="1266552" cy="1087372"/>
      </dsp:txXfrm>
    </dsp:sp>
    <dsp:sp modelId="{C4A320D4-FE88-8542-9ABE-359F26E9A6DA}">
      <dsp:nvSpPr>
        <dsp:cNvPr id="0" name=""/>
        <dsp:cNvSpPr/>
      </dsp:nvSpPr>
      <dsp:spPr>
        <a:xfrm>
          <a:off x="2836066" y="1995251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454AA-09D4-1C44-842C-64EEA19701E8}">
      <dsp:nvSpPr>
        <dsp:cNvPr id="0" name=""/>
        <dsp:cNvSpPr/>
      </dsp:nvSpPr>
      <dsp:spPr>
        <a:xfrm>
          <a:off x="3158103" y="1089544"/>
          <a:ext cx="1834930" cy="157534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381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492B7-C52A-F94B-A93C-2D406856DA27}">
      <dsp:nvSpPr>
        <dsp:cNvPr id="0" name=""/>
        <dsp:cNvSpPr/>
      </dsp:nvSpPr>
      <dsp:spPr>
        <a:xfrm>
          <a:off x="3209668" y="1787693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736E8-8F61-BD49-A04D-3B67E4F8044E}">
      <dsp:nvSpPr>
        <dsp:cNvPr id="0" name=""/>
        <dsp:cNvSpPr/>
      </dsp:nvSpPr>
      <dsp:spPr>
        <a:xfrm>
          <a:off x="4736182" y="1962125"/>
          <a:ext cx="1834930" cy="1575342"/>
        </a:xfrm>
        <a:prstGeom prst="hexagon">
          <a:avLst>
            <a:gd name="adj" fmla="val 25000"/>
            <a:gd name="vf" fmla="val 115470"/>
          </a:avLst>
        </a:prstGeom>
        <a:solidFill>
          <a:srgbClr val="021674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noProof="0" dirty="0"/>
            <a:t>Zásobníky plynu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noProof="0" dirty="0"/>
            <a:t>(vodíku)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H</a:t>
          </a:r>
          <a:r>
            <a:rPr lang="en-GB" sz="2000" b="1" kern="1200" baseline="-25000" dirty="0"/>
            <a:t>2</a:t>
          </a:r>
          <a:r>
            <a:rPr lang="en-GB" sz="2000" b="1" kern="1200" dirty="0"/>
            <a:t>, CH</a:t>
          </a:r>
          <a:r>
            <a:rPr lang="en-GB" sz="2000" b="1" kern="1200" baseline="-25000" dirty="0"/>
            <a:t>4</a:t>
          </a:r>
        </a:p>
      </dsp:txBody>
      <dsp:txXfrm>
        <a:off x="5020371" y="2206110"/>
        <a:ext cx="1266552" cy="1087372"/>
      </dsp:txXfrm>
    </dsp:sp>
    <dsp:sp modelId="{14EEA92E-636E-9B46-B640-ABC32C47AF94}">
      <dsp:nvSpPr>
        <dsp:cNvPr id="0" name=""/>
        <dsp:cNvSpPr/>
      </dsp:nvSpPr>
      <dsp:spPr>
        <a:xfrm>
          <a:off x="6323990" y="2660274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734700-2ADD-474B-AD32-1622A8BABFBA}">
      <dsp:nvSpPr>
        <dsp:cNvPr id="0" name=""/>
        <dsp:cNvSpPr/>
      </dsp:nvSpPr>
      <dsp:spPr>
        <a:xfrm>
          <a:off x="6315234" y="2847705"/>
          <a:ext cx="1834930" cy="157534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38100" cap="flat" cmpd="sng" algn="ctr">
          <a:solidFill>
            <a:srgbClr val="0216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DFB89-45F3-FB42-B4CC-C7EB627AE855}">
      <dsp:nvSpPr>
        <dsp:cNvPr id="0" name=""/>
        <dsp:cNvSpPr/>
      </dsp:nvSpPr>
      <dsp:spPr>
        <a:xfrm>
          <a:off x="6673269" y="2876218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B48A3-3377-214D-8211-F16DC1C5A1CD}">
      <dsp:nvSpPr>
        <dsp:cNvPr id="0" name=""/>
        <dsp:cNvSpPr/>
      </dsp:nvSpPr>
      <dsp:spPr>
        <a:xfrm>
          <a:off x="6315234" y="1106317"/>
          <a:ext cx="1834930" cy="1575342"/>
        </a:xfrm>
        <a:prstGeom prst="hexagon">
          <a:avLst>
            <a:gd name="adj" fmla="val 25000"/>
            <a:gd name="vf" fmla="val 115470"/>
          </a:avLst>
        </a:prstGeom>
        <a:solidFill>
          <a:srgbClr val="008FCC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noProof="0" dirty="0"/>
            <a:t>Kombinovaná výroba elektřiny a tepla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CZT = </a:t>
          </a:r>
          <a:r>
            <a:rPr lang="cs-CZ" sz="2000" b="1" kern="1200" noProof="0" dirty="0"/>
            <a:t>komunitní energetika</a:t>
          </a:r>
        </a:p>
      </dsp:txBody>
      <dsp:txXfrm>
        <a:off x="6599423" y="1350302"/>
        <a:ext cx="1266552" cy="1087372"/>
      </dsp:txXfrm>
    </dsp:sp>
    <dsp:sp modelId="{5A1EC245-3FF9-9F41-B592-937D7BE48050}">
      <dsp:nvSpPr>
        <dsp:cNvPr id="0" name=""/>
        <dsp:cNvSpPr/>
      </dsp:nvSpPr>
      <dsp:spPr>
        <a:xfrm>
          <a:off x="7903042" y="1812432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C4C29-7D37-234E-AC1F-27C7DB1963BC}">
      <dsp:nvSpPr>
        <dsp:cNvPr id="0" name=""/>
        <dsp:cNvSpPr/>
      </dsp:nvSpPr>
      <dsp:spPr>
        <a:xfrm>
          <a:off x="7894285" y="1985187"/>
          <a:ext cx="1834930" cy="157534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38100" cap="flat" cmpd="sng" algn="ctr">
          <a:solidFill>
            <a:srgbClr val="008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63918-A660-B04A-B391-F2E9858B2C66}">
      <dsp:nvSpPr>
        <dsp:cNvPr id="0" name=""/>
        <dsp:cNvSpPr/>
      </dsp:nvSpPr>
      <dsp:spPr>
        <a:xfrm>
          <a:off x="8260104" y="2020409"/>
          <a:ext cx="214042" cy="184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8F52A-F65A-4D4E-98CD-182A1A4F1AF6}" type="datetimeFigureOut">
              <a:rPr lang="en-CZ" smtClean="0"/>
              <a:t>21.04.2023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174A9-6D8B-964A-A5FE-C67406BDA33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96068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17453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rgbClr val="FF0000"/>
                </a:solidFill>
                <a:latin typeface="Arial" charset="0"/>
                <a:ea typeface="+mn-ea"/>
                <a:cs typeface="Arial" panose="020B0604020202020204" pitchFamily="34" charset="0"/>
              </a:rPr>
              <a:t>EU úroveň: </a:t>
            </a:r>
            <a:r>
              <a:rPr lang="cs-CZ" sz="1200" b="1" dirty="0">
                <a:cs typeface="Arial" panose="020B0604020202020204" pitchFamily="34" charset="0"/>
              </a:rPr>
              <a:t>- Plná podpora maximalizace skladovacích úrovní na konci </a:t>
            </a:r>
            <a:r>
              <a:rPr lang="cs-CZ" sz="1200" b="1" dirty="0" err="1">
                <a:cs typeface="Arial" panose="020B0604020202020204" pitchFamily="34" charset="0"/>
              </a:rPr>
              <a:t>vtláčecí</a:t>
            </a:r>
            <a:r>
              <a:rPr lang="cs-CZ" sz="1200" b="1" dirty="0">
                <a:cs typeface="Arial" panose="020B0604020202020204" pitchFamily="34" charset="0"/>
              </a:rPr>
              <a:t> sezóny;  - EU regulační schéma resp. pobídky…;  - Prosazení opatření na předcházení systémovým rizikům a fungování  Evropské komoditní burzy např.: </a:t>
            </a:r>
            <a:r>
              <a:rPr lang="cs-CZ" sz="1200" b="1" dirty="0">
                <a:solidFill>
                  <a:schemeClr val="accent1"/>
                </a:solidFill>
                <a:cs typeface="Arial" panose="020B0604020202020204" pitchFamily="34" charset="0"/>
              </a:rPr>
              <a:t>(i) ​​  </a:t>
            </a:r>
            <a:r>
              <a:rPr lang="cs-CZ" sz="1200" b="1" dirty="0">
                <a:cs typeface="Arial" panose="020B0604020202020204" pitchFamily="34" charset="0"/>
              </a:rPr>
              <a:t>stropní ceny zemního plynu,  </a:t>
            </a:r>
            <a:r>
              <a:rPr lang="cs-CZ" sz="1200" b="1" dirty="0">
                <a:solidFill>
                  <a:schemeClr val="accent1"/>
                </a:solidFill>
                <a:cs typeface="Arial" panose="020B0604020202020204" pitchFamily="34" charset="0"/>
              </a:rPr>
              <a:t>(</a:t>
            </a:r>
            <a:r>
              <a:rPr lang="cs-CZ" sz="1200" b="1" dirty="0" err="1">
                <a:solidFill>
                  <a:schemeClr val="accent1"/>
                </a:solidFill>
                <a:cs typeface="Arial" panose="020B0604020202020204" pitchFamily="34" charset="0"/>
              </a:rPr>
              <a:t>ii</a:t>
            </a:r>
            <a:r>
              <a:rPr lang="cs-CZ" sz="1200" b="1" dirty="0">
                <a:solidFill>
                  <a:schemeClr val="accent1"/>
                </a:solidFill>
                <a:cs typeface="Arial" panose="020B0604020202020204" pitchFamily="34" charset="0"/>
              </a:rPr>
              <a:t>)  </a:t>
            </a:r>
            <a:r>
              <a:rPr lang="cs-CZ" sz="1200" b="1" dirty="0">
                <a:cs typeface="Arial" panose="020B0604020202020204" pitchFamily="34" charset="0"/>
              </a:rPr>
              <a:t>krátkodobé pozastavení obchodování na burzách, </a:t>
            </a:r>
            <a:r>
              <a:rPr lang="cs-CZ" sz="1200" b="1" dirty="0">
                <a:solidFill>
                  <a:schemeClr val="accent1"/>
                </a:solidFill>
                <a:cs typeface="Arial" panose="020B0604020202020204" pitchFamily="34" charset="0"/>
              </a:rPr>
              <a:t>(</a:t>
            </a:r>
            <a:r>
              <a:rPr lang="cs-CZ" sz="1200" b="1" dirty="0" err="1">
                <a:solidFill>
                  <a:schemeClr val="accent1"/>
                </a:solidFill>
                <a:cs typeface="Arial" panose="020B0604020202020204" pitchFamily="34" charset="0"/>
              </a:rPr>
              <a:t>iii</a:t>
            </a:r>
            <a:r>
              <a:rPr lang="cs-CZ" sz="1200" b="1" dirty="0">
                <a:solidFill>
                  <a:schemeClr val="accent1"/>
                </a:solidFill>
                <a:cs typeface="Arial" panose="020B0604020202020204" pitchFamily="34" charset="0"/>
              </a:rPr>
              <a:t>) </a:t>
            </a:r>
            <a:r>
              <a:rPr lang="cs-CZ" sz="1200" b="1" dirty="0">
                <a:cs typeface="Arial" panose="020B0604020202020204" pitchFamily="34" charset="0"/>
              </a:rPr>
              <a:t>poskytnutí krátkodobé likvidity;  - Prosadit plán solidarity ve spotřebě plynu; - Společný nákup (Single </a:t>
            </a:r>
            <a:r>
              <a:rPr lang="cs-CZ" sz="1200" b="1" dirty="0" err="1">
                <a:cs typeface="Arial" panose="020B0604020202020204" pitchFamily="34" charset="0"/>
              </a:rPr>
              <a:t>Buyer</a:t>
            </a:r>
            <a:r>
              <a:rPr lang="cs-CZ" sz="1200" b="1" dirty="0">
                <a:cs typeface="Arial" panose="020B0604020202020204" pitchFamily="34" charset="0"/>
              </a:rPr>
              <a:t>)</a:t>
            </a:r>
            <a:br>
              <a:rPr lang="cs-CZ" sz="1200" b="1" dirty="0">
                <a:cs typeface="Arial" panose="020B0604020202020204" pitchFamily="34" charset="0"/>
              </a:rPr>
            </a:br>
            <a:br>
              <a:rPr lang="cs-CZ" sz="1200" dirty="0">
                <a:cs typeface="Arial" panose="020B0604020202020204" pitchFamily="34" charset="0"/>
              </a:rPr>
            </a:br>
            <a:r>
              <a:rPr lang="cs-CZ" sz="1200" b="1" kern="1200" dirty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rPr>
              <a:t>ČR úroveň:  </a:t>
            </a:r>
            <a:r>
              <a:rPr lang="cs-CZ" sz="1200" b="1" dirty="0">
                <a:cs typeface="Arial" panose="020B0604020202020204" pitchFamily="34" charset="0"/>
              </a:rPr>
              <a:t>- Legislativní nástroje pro řízení/omezování spotřeby; - Mobilizace náhradních zdrojů – klasické odstavené bloky, tepelná čerpadla,….; - Kontrahovat dodávky plynu pro ČR</a:t>
            </a:r>
            <a:br>
              <a:rPr lang="cs-CZ" sz="1200" b="1" dirty="0">
                <a:cs typeface="Arial" panose="020B0604020202020204" pitchFamily="34" charset="0"/>
              </a:rPr>
            </a:br>
            <a:br>
              <a:rPr lang="cs-CZ" sz="1200" b="1" dirty="0">
                <a:cs typeface="Arial" panose="020B0604020202020204" pitchFamily="34" charset="0"/>
              </a:rPr>
            </a:br>
            <a:r>
              <a:rPr lang="cs-CZ" sz="1200" b="1" kern="1200" cap="none" dirty="0">
                <a:solidFill>
                  <a:schemeClr val="accent1"/>
                </a:solidFill>
                <a:latin typeface="Arial" charset="0"/>
                <a:ea typeface="+mn-ea"/>
                <a:cs typeface="Arial" panose="020B0604020202020204" pitchFamily="34" charset="0"/>
              </a:rPr>
              <a:t>Jak dlouhodobě nahradit výpadek RU plynu: </a:t>
            </a:r>
            <a:r>
              <a:rPr lang="cs-CZ" sz="1200" b="1" dirty="0">
                <a:solidFill>
                  <a:schemeClr val="accent1"/>
                </a:solidFill>
                <a:cs typeface="Arial" panose="020B0604020202020204" pitchFamily="34" charset="0"/>
              </a:rPr>
              <a:t>- </a:t>
            </a:r>
            <a:r>
              <a:rPr lang="cs-CZ" sz="1200" b="1" dirty="0">
                <a:cs typeface="Arial" panose="020B0604020202020204" pitchFamily="34" charset="0"/>
              </a:rPr>
              <a:t>Účast na výstavbě resp. rozšíření LNG  terminálů – viz zelené body - horizont cca 5 let, např. existující trasa TAC na Itálii s novým LNG; - Výstavba trasy směrem na východ – </a:t>
            </a:r>
            <a:r>
              <a:rPr lang="cs-CZ" sz="1200" b="1" dirty="0" err="1">
                <a:cs typeface="Arial" panose="020B0604020202020204" pitchFamily="34" charset="0"/>
              </a:rPr>
              <a:t>Eastring</a:t>
            </a:r>
            <a:r>
              <a:rPr lang="cs-CZ" sz="1200" b="1" dirty="0">
                <a:cs typeface="Arial" panose="020B0604020202020204" pitchFamily="34" charset="0"/>
              </a:rPr>
              <a:t> na Turecko – tzn. směr Ázerbájdžán - Vlastní mobilní terminál (loď) s připojením na stávající potrubí;  </a:t>
            </a:r>
            <a:r>
              <a:rPr lang="cs-CZ" sz="1200" b="1" dirty="0">
                <a:solidFill>
                  <a:srgbClr val="FF0000"/>
                </a:solidFill>
              </a:rPr>
              <a:t>-</a:t>
            </a:r>
            <a:r>
              <a:rPr lang="cs-CZ" sz="1200" b="1" dirty="0"/>
              <a:t> </a:t>
            </a:r>
            <a:r>
              <a:rPr lang="cs-CZ" sz="1200" b="1" dirty="0">
                <a:solidFill>
                  <a:srgbClr val="FF0000"/>
                </a:solidFill>
              </a:rPr>
              <a:t>NESMYSL – BACI do Rakouska!</a:t>
            </a:r>
            <a:endParaRPr lang="en-CZ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cs-CZ"/>
              <a:t>TSCR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8287F-8F96-4310-8EF5-6202FC3989B0}" type="slidenum">
              <a:rPr lang="en-US" altLang="cs-CZ" smtClean="0"/>
              <a:pPr/>
              <a:t>12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6172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13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6893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7C8BF5-0E29-8D46-9AB1-3937B3D1549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b="1" i="0" u="none" strike="noStrike" noProof="0" dirty="0">
              <a:solidFill>
                <a:srgbClr val="294F8E"/>
              </a:solidFill>
              <a:effectLst/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1700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0641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sz="1200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jsme nebyli schopni strukturálně proměnit ekonomiku za uplynulých dvacet let a přetavit ji na ekonomiku s vyšší přidanou hodnotou na obou stranách pomyslné křivky (mezi výzkumem vývojem, s výrobou uprostřed až po služby pro zákazníky), kdy k tomu globálně byly nejlepší podmínky, těžko můžeme doufat, že se tak stane nyní v horizontu pěti let, které budou zcela klíčové. Není možné slepě věřit, že </a:t>
            </a:r>
            <a:r>
              <a:rPr lang="cs-CZ" sz="1200" i="1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právě nyní</a:t>
            </a:r>
            <a:r>
              <a:rPr lang="cs-CZ" sz="1200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konečně najdeme ten správný recept na reformu vzdělání, výzkumu a vývoje (jeho spolupráce s byznysem a průmyslem), zlepšení právního, státního a byrokratického (regulatorního a legislativního) prostředí, skokové vylepšení dopravní infrastruktury, zvýšíme produktivitu práce atd. </a:t>
            </a:r>
            <a:endParaRPr lang="cs-CZ" sz="1200" dirty="0">
              <a:solidFill>
                <a:srgbClr val="021674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200" b="1" i="1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vše činí z ČR zemi průměrnou z hlediska atraktivity investic (více sexy je Estonsko, Polsko) připravenosti státní správy, průmyslu či společnosti na všechny hlavní trendy a rizika. Nejsme na tom nejhůře, ale ve vyhrocující se konkurenci nemáme dobrou startovní pozici a představa, že pouhé nalití prostředků na zmíněné problémy tuto situaci změní, je nebezpečný omyl. </a:t>
            </a:r>
            <a:endParaRPr lang="en-CZ" sz="1200" b="1" dirty="0">
              <a:solidFill>
                <a:srgbClr val="02167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7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923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8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43713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9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23678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10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092340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174A9-6D8B-964A-A5FE-C67406BDA338}" type="slidenum">
              <a:rPr lang="en-CZ" smtClean="0"/>
              <a:t>11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8541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7FFA12-C4FC-8EE4-94AB-BF9FF4DF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215B-1AE3-55E2-F18A-46A736A5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XXVIII. Exportní fórum - LH Parkhotel, Hluboká nad Vltavou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0B6FE-CFC2-AD26-9160-8AB4A9C7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76C3A-3D92-3749-ADDB-5AA8CF1D6B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35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58119"/>
            <a:ext cx="10515600" cy="132556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255A7-F84D-CB0E-B2E4-19B510411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83227"/>
            <a:ext cx="9144000" cy="919163"/>
          </a:xfrm>
        </p:spPr>
        <p:txBody>
          <a:bodyPr/>
          <a:lstStyle/>
          <a:p>
            <a:r>
              <a:rPr lang="en-GB" sz="4400" b="1" dirty="0">
                <a:solidFill>
                  <a:srgbClr val="CB1B11"/>
                </a:solidFill>
                <a:effectLst/>
                <a:latin typeface="Calibri" panose="020F0502020204030204" pitchFamily="34" charset="0"/>
              </a:rPr>
              <a:t>SOUČASNÝ STAV ČESKÉHO PRŮMYSLU </a:t>
            </a:r>
            <a:endParaRPr lang="en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02935-8781-9165-F822-05E2B4EA9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90408"/>
            <a:ext cx="9144000" cy="1655762"/>
          </a:xfrm>
        </p:spPr>
        <p:txBody>
          <a:bodyPr>
            <a:normAutofit/>
          </a:bodyPr>
          <a:lstStyle/>
          <a:p>
            <a:r>
              <a:rPr lang="en-CZ" sz="4000" dirty="0">
                <a:solidFill>
                  <a:srgbClr val="002060"/>
                </a:solidFill>
              </a:rPr>
              <a:t>Do nebíčka nebo do peklíčka?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907A8-6EF5-293C-D924-569BBA3A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" y="-533"/>
            <a:ext cx="4209773" cy="121144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1D3D6-A68A-91FF-7E45-5F893632B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54756-65F5-76D7-BDA7-248B804A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F4B5F-A446-8B45-6C01-E15F88E0F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979" y="4055611"/>
            <a:ext cx="1744821" cy="2079171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E5E8B7F-8406-695C-E08C-326649A1A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8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AE4A7-8860-FA3F-E178-AF8EABA5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Z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E13734-A3D3-F3DA-F850-BC616041F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4393" y="2390976"/>
            <a:ext cx="5503473" cy="34450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E69F8-31B9-5CB5-D2D7-F50DB00B5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6520" y="1221583"/>
            <a:ext cx="4715185" cy="5166129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Fiskální a monetární restrikce, liberalizace trhu práce, </a:t>
            </a:r>
            <a:r>
              <a:rPr lang="cs-CZ" sz="2000" b="1" dirty="0" err="1">
                <a:solidFill>
                  <a:srgbClr val="002060"/>
                </a:solidFill>
              </a:rPr>
              <a:t>debyro-kratizace</a:t>
            </a:r>
            <a:r>
              <a:rPr lang="cs-CZ" sz="2000" b="1" dirty="0">
                <a:solidFill>
                  <a:srgbClr val="002060"/>
                </a:solidFill>
              </a:rPr>
              <a:t>, reforma důchodového, zdravotního, vzdělávacího a sociálního systému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C00000"/>
                </a:solidFill>
              </a:rPr>
              <a:t>zajištění dodávek energií (LNG, plynovody, zásobníky)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investice do energetické  bezpečnosti (jádro, OZE a CZT)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CB1B11"/>
                </a:solidFill>
              </a:rPr>
              <a:t>úspory a investice do energetické efektivity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2060"/>
                </a:solidFill>
              </a:rPr>
              <a:t>urychlení transformace české ekonomiky = snížení energetické náročnosti + zvýšení přidané hodnoty!!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95306-F53A-94C6-F682-6003EDA2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BDF75-7C45-85FE-FB12-5147448B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D4E76-6968-1F47-A23E-9EFD11BF6D1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296D7-E94B-8CD9-D121-18E8E6BC45DA}"/>
              </a:ext>
            </a:extLst>
          </p:cNvPr>
          <p:cNvSpPr txBox="1"/>
          <p:nvPr/>
        </p:nvSpPr>
        <p:spPr>
          <a:xfrm>
            <a:off x="1670879" y="224582"/>
            <a:ext cx="99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3600" b="1" dirty="0">
                <a:solidFill>
                  <a:srgbClr val="002060"/>
                </a:solidFill>
              </a:rPr>
              <a:t>   Přinesou řešení politici? Jedině pod tlakem!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6BD9A-04A7-1981-B256-DA020E8D5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792D595-31E0-3DFB-0321-8AFC7173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9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7267" y="58245"/>
            <a:ext cx="7708490" cy="831626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21674"/>
                </a:solidFill>
                <a:latin typeface="+mn-lt"/>
              </a:rPr>
              <a:t>HLAVNÍ PROBLÉMY DNEŠNÍCH </a:t>
            </a:r>
            <a:r>
              <a:rPr lang="en-GB" sz="3600" b="1" dirty="0">
                <a:solidFill>
                  <a:srgbClr val="CB1B11"/>
                </a:solidFill>
                <a:latin typeface="+mn-lt"/>
              </a:rPr>
              <a:t>EU ETS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3394" y="3832908"/>
            <a:ext cx="9644741" cy="278249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1700" dirty="0">
                <a:solidFill>
                  <a:srgbClr val="CB1B11"/>
                </a:solidFill>
              </a:rPr>
              <a:t>    </a:t>
            </a:r>
            <a:r>
              <a:rPr lang="cs-CZ" sz="1900" dirty="0">
                <a:solidFill>
                  <a:srgbClr val="CB1B11"/>
                </a:solidFill>
              </a:rPr>
              <a:t>hospodářské soutěže v řadě odvětví, jako je např. dálkové vytápění. Poslední novela EU ETS je k horšímu.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SzPct val="200000"/>
            </a:pPr>
            <a:r>
              <a:rPr lang="cs-CZ" sz="1900" b="1" dirty="0">
                <a:solidFill>
                  <a:srgbClr val="021674"/>
                </a:solidFill>
              </a:rPr>
              <a:t>Nepředvídatelná a vysoká cena povolenek s extrémní volatilitou </a:t>
            </a:r>
            <a:r>
              <a:rPr lang="cs-CZ" sz="1900" dirty="0">
                <a:solidFill>
                  <a:srgbClr val="021674"/>
                </a:solidFill>
              </a:rPr>
              <a:t>= blízká chování </a:t>
            </a:r>
            <a:r>
              <a:rPr lang="cs-CZ" sz="1900" dirty="0" err="1">
                <a:solidFill>
                  <a:srgbClr val="021674"/>
                </a:solidFill>
              </a:rPr>
              <a:t>bitcoinu</a:t>
            </a:r>
            <a:r>
              <a:rPr lang="cs-CZ" sz="1900" dirty="0">
                <a:solidFill>
                  <a:srgbClr val="021674"/>
                </a:solidFill>
              </a:rPr>
              <a:t>. Odrazuje od investic.</a:t>
            </a:r>
            <a:endParaRPr lang="cs-CZ" sz="1900" dirty="0">
              <a:solidFill>
                <a:srgbClr val="00B050"/>
              </a:solidFill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SzPct val="210000"/>
            </a:pPr>
            <a:r>
              <a:rPr lang="cs-CZ" sz="1900" b="1" dirty="0">
                <a:solidFill>
                  <a:srgbClr val="CB1B11"/>
                </a:solidFill>
              </a:rPr>
              <a:t>Místo uvolnění povolenek z rezervy tržní stability MSR pro účely </a:t>
            </a:r>
            <a:r>
              <a:rPr lang="en-GB" sz="1900" b="1" dirty="0" err="1">
                <a:solidFill>
                  <a:srgbClr val="CB1B11"/>
                </a:solidFill>
              </a:rPr>
              <a:t>REPowerEU</a:t>
            </a:r>
            <a:r>
              <a:rPr lang="cs-CZ" sz="1900" b="1" dirty="0">
                <a:solidFill>
                  <a:srgbClr val="CB1B11"/>
                </a:solidFill>
              </a:rPr>
              <a:t> a pro </a:t>
            </a:r>
            <a:r>
              <a:rPr lang="cs-CZ" sz="1900" dirty="0">
                <a:solidFill>
                  <a:srgbClr val="CB1B11"/>
                </a:solidFill>
              </a:rPr>
              <a:t>snížení</a:t>
            </a:r>
            <a:r>
              <a:rPr lang="cs-CZ" sz="1900" b="1" dirty="0">
                <a:solidFill>
                  <a:srgbClr val="CB1B11"/>
                </a:solidFill>
              </a:rPr>
              <a:t> </a:t>
            </a:r>
            <a:r>
              <a:rPr lang="cs-CZ" sz="1900" dirty="0">
                <a:solidFill>
                  <a:srgbClr val="CB1B11"/>
                </a:solidFill>
              </a:rPr>
              <a:t>ceny, “ukradne” EU povolenky v objemu 15 mld.€ z Inovačního fondu a 5 mld.€ jednotlivým státům z budoucích aukcí, a tím  bude zvyšovat objem stahování povolenek s dopadem na cenu a spekulace. Povolenky nevedou ke snížení emisí CO</a:t>
            </a:r>
            <a:r>
              <a:rPr lang="cs-CZ" sz="1900" baseline="-25000" dirty="0">
                <a:solidFill>
                  <a:srgbClr val="CB1B11"/>
                </a:solidFill>
              </a:rPr>
              <a:t>2</a:t>
            </a:r>
            <a:r>
              <a:rPr lang="cs-CZ" sz="1900" dirty="0">
                <a:solidFill>
                  <a:srgbClr val="CB1B11"/>
                </a:solidFill>
              </a:rPr>
              <a:t>!!!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SzPct val="210000"/>
            </a:pPr>
            <a:r>
              <a:rPr lang="cs-CZ" sz="1900" b="1" dirty="0">
                <a:solidFill>
                  <a:srgbClr val="021674"/>
                </a:solidFill>
              </a:rPr>
              <a:t>Ceny emisních povolenek v Evropské unii </a:t>
            </a:r>
            <a:r>
              <a:rPr lang="cs-CZ" sz="1900" dirty="0">
                <a:solidFill>
                  <a:srgbClr val="021674"/>
                </a:solidFill>
              </a:rPr>
              <a:t>se dostaly zpět na rekordních 100 € (téměř 2400 Kč) za tunu. Od začátku roku ceny povolenek stouply téměř o 20 %. Přispěly k tomu spekulativní nákupy, předpověď chladnějšího počasí a také očekávaná nižší produkce větrných elektráren =&gt; vyšší potřeba fosilních zdrojů =&gt; očekávaná vyšší potřeba povolenek =&gt; vyšší cena!  Přispívají k tomu i výroky a tendence soudruhů komisařů na další zvýšení ceny. Je to loterie s negativním dopadem na životní prostředí, nedostatkem konvenčních zdrojů a neakceptovatelnou cenu energií. </a:t>
            </a:r>
            <a:r>
              <a:rPr lang="en-GB" sz="1900" dirty="0">
                <a:solidFill>
                  <a:srgbClr val="021674"/>
                </a:solidFill>
              </a:rPr>
              <a:t>Carbon</a:t>
            </a:r>
            <a:r>
              <a:rPr lang="cs-CZ" sz="1900" dirty="0">
                <a:solidFill>
                  <a:srgbClr val="021674"/>
                </a:solidFill>
              </a:rPr>
              <a:t> Tax je v nedohlednu…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SzPct val="210000"/>
              <a:buNone/>
            </a:pPr>
            <a:endParaRPr lang="cs-CZ" sz="1800" dirty="0">
              <a:solidFill>
                <a:srgbClr val="008FCC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CB0B-9457-8124-3495-F6DA12F43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4038" y="6496317"/>
            <a:ext cx="2228850" cy="365125"/>
          </a:xfrm>
        </p:spPr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1CCCCD-7455-04CC-F0E7-ABC34B9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9113" y="6496317"/>
            <a:ext cx="2228850" cy="365125"/>
          </a:xfrm>
        </p:spPr>
        <p:txBody>
          <a:bodyPr/>
          <a:lstStyle/>
          <a:p>
            <a:pPr>
              <a:defRPr/>
            </a:pPr>
            <a:fld id="{4F5DB671-98D6-8241-A071-A96E970BB26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6F2FB-7BC3-2E72-442F-4FA7735D50BA}"/>
              </a:ext>
            </a:extLst>
          </p:cNvPr>
          <p:cNvSpPr txBox="1"/>
          <p:nvPr/>
        </p:nvSpPr>
        <p:spPr>
          <a:xfrm>
            <a:off x="5728336" y="1110345"/>
            <a:ext cx="5239799" cy="285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SzPct val="200000"/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B1B11"/>
                </a:solidFill>
              </a:rPr>
              <a:t>Energetická bezpečnost zcela ignorována </a:t>
            </a:r>
            <a:r>
              <a:rPr lang="cs-CZ" sz="1600" dirty="0">
                <a:solidFill>
                  <a:srgbClr val="CB1B11"/>
                </a:solidFill>
              </a:rPr>
              <a:t>=&gt; nutný nový doplňkový nástroj k řešení energetické bezpečnosti</a:t>
            </a:r>
          </a:p>
          <a:p>
            <a:pPr marL="285750" indent="-285750" algn="just">
              <a:buSzPct val="200000"/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21674"/>
                </a:solidFill>
              </a:rPr>
              <a:t>Dovážená fosilní paliva upřednostňována před domácí produkcí </a:t>
            </a:r>
            <a:r>
              <a:rPr lang="cs-CZ" sz="1600" dirty="0">
                <a:solidFill>
                  <a:srgbClr val="021674"/>
                </a:solidFill>
              </a:rPr>
              <a:t>= započítávají se pouze emise vypouštěné na území EU. Uhlíková stopa skleníkových plynů dováženého LNG je ve skutečnosti přinejmenším stejná jako u domácího hnědého uhlí. Ruský plyn má ve skutečnosti 85 % emisí CO</a:t>
            </a:r>
            <a:r>
              <a:rPr lang="cs-CZ" sz="1600" baseline="-25000" dirty="0">
                <a:solidFill>
                  <a:srgbClr val="021674"/>
                </a:solidFill>
              </a:rPr>
              <a:t>2</a:t>
            </a:r>
            <a:r>
              <a:rPr lang="cs-CZ" sz="1600" dirty="0">
                <a:solidFill>
                  <a:srgbClr val="021674"/>
                </a:solidFill>
              </a:rPr>
              <a:t> lignitu. LNG má více!</a:t>
            </a:r>
          </a:p>
          <a:p>
            <a:pPr marL="285750" indent="-285750" algn="just">
              <a:buSzPct val="200000"/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CB1B11"/>
                </a:solidFill>
              </a:rPr>
              <a:t>Pokrývá pouze menšinu celkových emisí skleníkových plynů v EU </a:t>
            </a:r>
            <a:r>
              <a:rPr lang="cs-CZ" sz="1600" dirty="0">
                <a:solidFill>
                  <a:srgbClr val="CB1B11"/>
                </a:solidFill>
              </a:rPr>
              <a:t>= v roce 2019 bylo systémem ETS pokryto pouze  38,5 %  emisí  CO</a:t>
            </a:r>
            <a:r>
              <a:rPr lang="cs-CZ" sz="1600" baseline="-25000" dirty="0">
                <a:solidFill>
                  <a:srgbClr val="CB1B11"/>
                </a:solidFill>
              </a:rPr>
              <a:t>2</a:t>
            </a:r>
            <a:r>
              <a:rPr lang="cs-CZ" sz="1600" dirty="0">
                <a:solidFill>
                  <a:srgbClr val="CB1B11"/>
                </a:solidFill>
              </a:rPr>
              <a:t> v EU, což je  obrovské narušení</a:t>
            </a:r>
            <a:endParaRPr lang="en-CZ" sz="1600" dirty="0">
              <a:solidFill>
                <a:srgbClr val="CB1B1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9703F2-17E6-38A3-D638-1B736C034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94" y="1074512"/>
            <a:ext cx="4404943" cy="262041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455F8-B72E-E897-4377-1C3DCF264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BC502-C702-7836-3EFE-66186D8CD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78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 invX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3817" y="71396"/>
            <a:ext cx="2228123" cy="983296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021674"/>
                </a:solidFill>
                <a:latin typeface="+mn-lt"/>
              </a:rPr>
              <a:t>Země CEE </a:t>
            </a:r>
            <a:r>
              <a:rPr lang="cs-CZ" sz="2800" b="1" dirty="0">
                <a:solidFill>
                  <a:srgbClr val="CB1B11"/>
                </a:solidFill>
                <a:latin typeface="+mn-lt"/>
              </a:rPr>
              <a:t>a </a:t>
            </a:r>
            <a:br>
              <a:rPr lang="cs-CZ" sz="2800" b="1" dirty="0">
                <a:solidFill>
                  <a:srgbClr val="CB1B11"/>
                </a:solidFill>
                <a:latin typeface="+mn-lt"/>
              </a:rPr>
            </a:br>
            <a:r>
              <a:rPr lang="cs-CZ" sz="2800" b="1" dirty="0">
                <a:solidFill>
                  <a:srgbClr val="CB1B11"/>
                </a:solidFill>
                <a:latin typeface="+mn-lt"/>
              </a:rPr>
              <a:t>dovozní trasy</a:t>
            </a:r>
          </a:p>
        </p:txBody>
      </p:sp>
      <p:pic>
        <p:nvPicPr>
          <p:cNvPr id="4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AAD6FF7-D85D-8945-A854-BFE0D956F3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4873"/>
          <a:stretch/>
        </p:blipFill>
        <p:spPr bwMode="auto">
          <a:xfrm>
            <a:off x="1415481" y="1268761"/>
            <a:ext cx="4324925" cy="413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736059-C0D6-4B44-B850-6D1E22A2E4BC}"/>
              </a:ext>
            </a:extLst>
          </p:cNvPr>
          <p:cNvCxnSpPr>
            <a:cxnSpLocks/>
          </p:cNvCxnSpPr>
          <p:nvPr/>
        </p:nvCxnSpPr>
        <p:spPr>
          <a:xfrm flipH="1">
            <a:off x="3660664" y="2699802"/>
            <a:ext cx="1891804" cy="763731"/>
          </a:xfrm>
          <a:prstGeom prst="straightConnector1">
            <a:avLst/>
          </a:prstGeom>
          <a:ln w="38100">
            <a:solidFill>
              <a:srgbClr val="CB1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9EE6DE-5B8B-5640-A77A-429963591A9E}"/>
              </a:ext>
            </a:extLst>
          </p:cNvPr>
          <p:cNvCxnSpPr>
            <a:cxnSpLocks/>
          </p:cNvCxnSpPr>
          <p:nvPr/>
        </p:nvCxnSpPr>
        <p:spPr>
          <a:xfrm flipH="1">
            <a:off x="3881834" y="3081666"/>
            <a:ext cx="724733" cy="0"/>
          </a:xfrm>
          <a:prstGeom prst="straightConnector1">
            <a:avLst/>
          </a:prstGeom>
          <a:ln w="38100">
            <a:solidFill>
              <a:srgbClr val="CB1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9579EE-BDC7-2543-9B6A-6FB66C8A7077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2204433" y="2635943"/>
            <a:ext cx="486151" cy="739969"/>
          </a:xfrm>
          <a:prstGeom prst="straightConnector1">
            <a:avLst/>
          </a:prstGeom>
          <a:ln w="38100">
            <a:solidFill>
              <a:srgbClr val="CB1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AB534A-71A8-6C4B-B22C-AC0A5630DBF4}"/>
              </a:ext>
            </a:extLst>
          </p:cNvPr>
          <p:cNvCxnSpPr>
            <a:cxnSpLocks/>
          </p:cNvCxnSpPr>
          <p:nvPr/>
        </p:nvCxnSpPr>
        <p:spPr>
          <a:xfrm>
            <a:off x="2204433" y="2627496"/>
            <a:ext cx="486151" cy="102817"/>
          </a:xfrm>
          <a:prstGeom prst="straightConnector1">
            <a:avLst/>
          </a:prstGeom>
          <a:ln w="38100">
            <a:solidFill>
              <a:srgbClr val="CB1B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AD059B1-7587-F048-8ED9-A7A73FBBE6C2}"/>
              </a:ext>
            </a:extLst>
          </p:cNvPr>
          <p:cNvSpPr txBox="1"/>
          <p:nvPr/>
        </p:nvSpPr>
        <p:spPr>
          <a:xfrm>
            <a:off x="2039569" y="2120347"/>
            <a:ext cx="534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000" dirty="0">
                <a:solidFill>
                  <a:schemeClr val="bg1"/>
                </a:solidFill>
              </a:rPr>
              <a:t>-21,6</a:t>
            </a:r>
          </a:p>
          <a:p>
            <a:r>
              <a:rPr lang="en-CZ" sz="1000" dirty="0">
                <a:solidFill>
                  <a:schemeClr val="bg1"/>
                </a:solidFill>
              </a:rPr>
              <a:t> 21 %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7D8EF-7E60-6D4C-B71F-E407CDD2AF13}"/>
              </a:ext>
            </a:extLst>
          </p:cNvPr>
          <p:cNvSpPr txBox="1"/>
          <p:nvPr/>
        </p:nvSpPr>
        <p:spPr>
          <a:xfrm>
            <a:off x="3230745" y="1802228"/>
            <a:ext cx="441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000" dirty="0">
                <a:solidFill>
                  <a:schemeClr val="bg1"/>
                </a:solidFill>
              </a:rPr>
              <a:t>-6,4</a:t>
            </a:r>
          </a:p>
          <a:p>
            <a:r>
              <a:rPr lang="en-CZ" sz="1000" dirty="0">
                <a:solidFill>
                  <a:schemeClr val="bg1"/>
                </a:solidFill>
              </a:rPr>
              <a:t>31 %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7349F5-8777-3240-A864-6D23CA4D22BF}"/>
              </a:ext>
            </a:extLst>
          </p:cNvPr>
          <p:cNvSpPr txBox="1"/>
          <p:nvPr/>
        </p:nvSpPr>
        <p:spPr>
          <a:xfrm>
            <a:off x="3344128" y="2844135"/>
            <a:ext cx="44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000" dirty="0">
                <a:solidFill>
                  <a:schemeClr val="bg1"/>
                </a:solidFill>
              </a:rPr>
              <a:t>-5</a:t>
            </a:r>
          </a:p>
          <a:p>
            <a:r>
              <a:rPr lang="en-CZ" sz="1000" dirty="0">
                <a:solidFill>
                  <a:schemeClr val="bg1"/>
                </a:solidFill>
              </a:rPr>
              <a:t>99 %</a:t>
            </a:r>
            <a:endParaRPr lang="en-CZ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83F30E-27F7-BC4D-A8B1-D1B42C2C014E}"/>
              </a:ext>
            </a:extLst>
          </p:cNvPr>
          <p:cNvSpPr txBox="1"/>
          <p:nvPr/>
        </p:nvSpPr>
        <p:spPr>
          <a:xfrm>
            <a:off x="2843928" y="2686403"/>
            <a:ext cx="471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000" dirty="0">
                <a:solidFill>
                  <a:schemeClr val="bg1"/>
                </a:solidFill>
              </a:rPr>
              <a:t>-7,5</a:t>
            </a:r>
          </a:p>
          <a:p>
            <a:r>
              <a:rPr lang="en-CZ" sz="1000" dirty="0">
                <a:solidFill>
                  <a:schemeClr val="bg1"/>
                </a:solidFill>
              </a:rPr>
              <a:t>98 %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BFB618-8E7B-0C47-9B2F-7E13FCC7E370}"/>
              </a:ext>
            </a:extLst>
          </p:cNvPr>
          <p:cNvSpPr txBox="1"/>
          <p:nvPr/>
        </p:nvSpPr>
        <p:spPr>
          <a:xfrm>
            <a:off x="2690583" y="3175856"/>
            <a:ext cx="436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000" dirty="0">
                <a:solidFill>
                  <a:schemeClr val="bg1"/>
                </a:solidFill>
              </a:rPr>
              <a:t>-8,3</a:t>
            </a:r>
          </a:p>
          <a:p>
            <a:r>
              <a:rPr lang="en-CZ" sz="1000" dirty="0">
                <a:solidFill>
                  <a:schemeClr val="bg1"/>
                </a:solidFill>
              </a:rPr>
              <a:t>93 %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2F15B8-05DB-2A47-B148-587ECC4D433B}"/>
              </a:ext>
            </a:extLst>
          </p:cNvPr>
          <p:cNvSpPr txBox="1"/>
          <p:nvPr/>
        </p:nvSpPr>
        <p:spPr>
          <a:xfrm>
            <a:off x="3126690" y="3361249"/>
            <a:ext cx="471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000" dirty="0">
                <a:solidFill>
                  <a:schemeClr val="bg1"/>
                </a:solidFill>
              </a:rPr>
              <a:t>-9,8</a:t>
            </a:r>
          </a:p>
          <a:p>
            <a:r>
              <a:rPr lang="en-CZ" sz="1000" dirty="0">
                <a:solidFill>
                  <a:schemeClr val="bg1"/>
                </a:solidFill>
              </a:rPr>
              <a:t>82 %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0647E7-5492-4645-8B31-1CC964C6F03C}"/>
              </a:ext>
            </a:extLst>
          </p:cNvPr>
          <p:cNvSpPr txBox="1"/>
          <p:nvPr/>
        </p:nvSpPr>
        <p:spPr>
          <a:xfrm>
            <a:off x="2102295" y="3545022"/>
            <a:ext cx="479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000" dirty="0">
                <a:solidFill>
                  <a:schemeClr val="bg1"/>
                </a:solidFill>
              </a:rPr>
              <a:t>-28</a:t>
            </a:r>
          </a:p>
          <a:p>
            <a:r>
              <a:rPr lang="en-CZ" sz="1000" dirty="0">
                <a:solidFill>
                  <a:schemeClr val="bg1"/>
                </a:solidFill>
              </a:rPr>
              <a:t>36%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5971C6A-C53E-EB41-B37E-96F3F73BCCAD}"/>
              </a:ext>
            </a:extLst>
          </p:cNvPr>
          <p:cNvSpPr/>
          <p:nvPr/>
        </p:nvSpPr>
        <p:spPr bwMode="auto">
          <a:xfrm>
            <a:off x="3852287" y="1298991"/>
            <a:ext cx="45719" cy="55163"/>
          </a:xfrm>
          <a:prstGeom prst="ellipse">
            <a:avLst/>
          </a:prstGeom>
          <a:solidFill>
            <a:srgbClr val="00AEB4"/>
          </a:solidFill>
          <a:ln w="9525" cap="flat" cmpd="sng" algn="ctr">
            <a:solidFill>
              <a:srgbClr val="00AEB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Z" sz="2400" b="1">
              <a:solidFill>
                <a:srgbClr val="F8F86A"/>
              </a:solidFill>
              <a:latin typeface="Arial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30556D-518D-E613-E79A-9F9B9FB6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4038" y="6566837"/>
            <a:ext cx="2228850" cy="365125"/>
          </a:xfrm>
        </p:spPr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E99E357-7F42-CAF8-72D0-0F403732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9113" y="6566837"/>
            <a:ext cx="2228850" cy="365125"/>
          </a:xfrm>
        </p:spPr>
        <p:txBody>
          <a:bodyPr/>
          <a:lstStyle/>
          <a:p>
            <a:pPr>
              <a:defRPr/>
            </a:pPr>
            <a:fld id="{4F5DB671-98D6-8241-A071-A96E970BB26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A8F2FDF-FB25-6A8D-8D93-F6BAFCB5DE76}"/>
              </a:ext>
            </a:extLst>
          </p:cNvPr>
          <p:cNvSpPr txBox="1"/>
          <p:nvPr/>
        </p:nvSpPr>
        <p:spPr>
          <a:xfrm>
            <a:off x="1270225" y="5542126"/>
            <a:ext cx="4367128" cy="110799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buSzPct val="150000"/>
            </a:pPr>
            <a:r>
              <a:rPr lang="cs-CZ" sz="1100" dirty="0">
                <a:solidFill>
                  <a:srgbClr val="CB1B11"/>
                </a:solidFill>
              </a:rPr>
              <a:t>Země CEE - CZ, AT, SK, HU byly fyzicky téměř 100% závislé na ruském plynu a mají aktuálně pouze dvě dovozní trasy:</a:t>
            </a:r>
            <a:endParaRPr lang="en-GB" sz="1100" dirty="0">
              <a:solidFill>
                <a:srgbClr val="CB1B11"/>
              </a:solidFill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 sz="1100" b="1" dirty="0">
                <a:solidFill>
                  <a:srgbClr val="021674"/>
                </a:solidFill>
              </a:rPr>
              <a:t>Ukrajinská trasa</a:t>
            </a:r>
            <a:r>
              <a:rPr lang="cs-CZ" sz="1100" dirty="0">
                <a:solidFill>
                  <a:srgbClr val="021674"/>
                </a:solidFill>
              </a:rPr>
              <a:t> </a:t>
            </a:r>
            <a:r>
              <a:rPr lang="cs-CZ" sz="1100" dirty="0">
                <a:solidFill>
                  <a:srgbClr val="CB1B11"/>
                </a:solidFill>
              </a:rPr>
              <a:t>(pouze ruský plyn).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cs-CZ" sz="1100" b="1" dirty="0">
                <a:solidFill>
                  <a:srgbClr val="021674"/>
                </a:solidFill>
              </a:rPr>
              <a:t>Německá trasa</a:t>
            </a:r>
          </a:p>
          <a:p>
            <a:pPr algn="just"/>
            <a:r>
              <a:rPr lang="cs-CZ" sz="1100" dirty="0">
                <a:solidFill>
                  <a:srgbClr val="021674"/>
                </a:solidFill>
              </a:rPr>
              <a:t>Německá trasa umožňuje dodávky plynu, pokud zbude dostatečný objem </a:t>
            </a:r>
          </a:p>
          <a:p>
            <a:pPr algn="just"/>
            <a:r>
              <a:rPr lang="cs-CZ" sz="1100" dirty="0">
                <a:solidFill>
                  <a:srgbClr val="021674"/>
                </a:solidFill>
              </a:rPr>
              <a:t>poté, co Německo pokryje vlastní poptávku - </a:t>
            </a:r>
            <a:r>
              <a:rPr lang="cs-CZ" sz="1100" b="1" dirty="0">
                <a:solidFill>
                  <a:srgbClr val="021674"/>
                </a:solidFill>
              </a:rPr>
              <a:t>solidarita </a:t>
            </a:r>
            <a:endParaRPr lang="cs-CZ" sz="1200" b="1" dirty="0">
              <a:solidFill>
                <a:srgbClr val="021674"/>
              </a:solidFill>
            </a:endParaRPr>
          </a:p>
        </p:txBody>
      </p:sp>
      <p:graphicFrame>
        <p:nvGraphicFramePr>
          <p:cNvPr id="47" name="Graf 23">
            <a:extLst>
              <a:ext uri="{FF2B5EF4-FFF2-40B4-BE49-F238E27FC236}">
                <a16:creationId xmlns:a16="http://schemas.microsoft.com/office/drawing/2014/main" id="{1089E735-B4FF-BA37-43ED-2104FEE23E79}"/>
              </a:ext>
            </a:extLst>
          </p:cNvPr>
          <p:cNvGraphicFramePr>
            <a:graphicFrameLocks/>
          </p:cNvGraphicFramePr>
          <p:nvPr/>
        </p:nvGraphicFramePr>
        <p:xfrm>
          <a:off x="5580946" y="1123460"/>
          <a:ext cx="1792931" cy="4131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Graf 25">
            <a:extLst>
              <a:ext uri="{FF2B5EF4-FFF2-40B4-BE49-F238E27FC236}">
                <a16:creationId xmlns:a16="http://schemas.microsoft.com/office/drawing/2014/main" id="{D2B9E873-9604-3791-736B-669082B5843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916438" y="1135153"/>
          <a:ext cx="4132563" cy="453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" name="Obdĺžnik 18">
            <a:extLst>
              <a:ext uri="{FF2B5EF4-FFF2-40B4-BE49-F238E27FC236}">
                <a16:creationId xmlns:a16="http://schemas.microsoft.com/office/drawing/2014/main" id="{1DF196F6-77EF-7544-FC70-98DE9627A209}"/>
              </a:ext>
            </a:extLst>
          </p:cNvPr>
          <p:cNvSpPr/>
          <p:nvPr/>
        </p:nvSpPr>
        <p:spPr>
          <a:xfrm rot="10800000">
            <a:off x="9184174" y="3020388"/>
            <a:ext cx="1317431" cy="230832"/>
          </a:xfrm>
          <a:prstGeom prst="rect">
            <a:avLst/>
          </a:prstGeom>
          <a:solidFill>
            <a:srgbClr val="00AEB4">
              <a:alpha val="60000"/>
            </a:srgbClr>
          </a:solidFill>
          <a:ln>
            <a:solidFill>
              <a:srgbClr val="00A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8E8C051-C585-7725-EBDE-712450B3E3E5}"/>
              </a:ext>
            </a:extLst>
          </p:cNvPr>
          <p:cNvSpPr txBox="1"/>
          <p:nvPr/>
        </p:nvSpPr>
        <p:spPr>
          <a:xfrm>
            <a:off x="9102535" y="3213130"/>
            <a:ext cx="1457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solidFill>
                  <a:srgbClr val="00AEB4"/>
                </a:solidFill>
              </a:rPr>
              <a:t>New eff. </a:t>
            </a:r>
            <a:r>
              <a:rPr lang="en-US" sz="800" i="1" dirty="0" err="1">
                <a:solidFill>
                  <a:srgbClr val="00AEB4"/>
                </a:solidFill>
              </a:rPr>
              <a:t>lique</a:t>
            </a:r>
            <a:r>
              <a:rPr lang="en-US" sz="800" i="1" dirty="0">
                <a:solidFill>
                  <a:srgbClr val="00AEB4"/>
                </a:solidFill>
              </a:rPr>
              <a:t>. </a:t>
            </a:r>
          </a:p>
          <a:p>
            <a:pPr algn="ctr"/>
            <a:r>
              <a:rPr lang="en-US" sz="800" i="1" dirty="0">
                <a:solidFill>
                  <a:srgbClr val="00AEB4"/>
                </a:solidFill>
              </a:rPr>
              <a:t>coming online </a:t>
            </a:r>
          </a:p>
          <a:p>
            <a:pPr algn="ctr"/>
            <a:r>
              <a:rPr lang="en-US" sz="800" i="1" dirty="0">
                <a:solidFill>
                  <a:srgbClr val="00AEB4"/>
                </a:solidFill>
              </a:rPr>
              <a:t>2022-23 = +16 </a:t>
            </a:r>
            <a:r>
              <a:rPr lang="en-US" sz="800" i="1" dirty="0" err="1">
                <a:solidFill>
                  <a:srgbClr val="00AEB4"/>
                </a:solidFill>
              </a:rPr>
              <a:t>bcm</a:t>
            </a:r>
            <a:endParaRPr lang="cs-CZ" sz="800" i="1" dirty="0">
              <a:solidFill>
                <a:srgbClr val="00AEB4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60ABCD-CA5F-CE97-A1A7-DC8A341BA112}"/>
              </a:ext>
            </a:extLst>
          </p:cNvPr>
          <p:cNvSpPr txBox="1"/>
          <p:nvPr/>
        </p:nvSpPr>
        <p:spPr>
          <a:xfrm>
            <a:off x="8924575" y="3827493"/>
            <a:ext cx="22231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i="1" u="sng" dirty="0" err="1">
                <a:solidFill>
                  <a:srgbClr val="00AEB4"/>
                </a:solidFill>
              </a:rPr>
              <a:t>Cumm</a:t>
            </a:r>
            <a:r>
              <a:rPr lang="en-US" sz="800" b="1" i="1" u="sng" dirty="0">
                <a:solidFill>
                  <a:srgbClr val="00AEB4"/>
                </a:solidFill>
              </a:rPr>
              <a:t>. Eff. </a:t>
            </a:r>
            <a:r>
              <a:rPr lang="en-US" sz="800" b="1" i="1" u="sng" dirty="0" err="1">
                <a:solidFill>
                  <a:srgbClr val="00AEB4"/>
                </a:solidFill>
              </a:rPr>
              <a:t>Lique</a:t>
            </a:r>
            <a:r>
              <a:rPr lang="en-US" sz="800" b="1" i="1" u="sng" dirty="0">
                <a:solidFill>
                  <a:srgbClr val="00AEB4"/>
                </a:solidFill>
              </a:rPr>
              <a:t>. Cap. up to 2026 = 176 </a:t>
            </a:r>
            <a:r>
              <a:rPr lang="en-US" sz="800" b="1" i="1" u="sng" dirty="0" err="1">
                <a:solidFill>
                  <a:srgbClr val="00AEB4"/>
                </a:solidFill>
              </a:rPr>
              <a:t>bcm</a:t>
            </a:r>
            <a:endParaRPr lang="cs-CZ" sz="800" b="1" i="1" u="sng" dirty="0">
              <a:solidFill>
                <a:srgbClr val="00AEB4"/>
              </a:solidFill>
            </a:endParaRPr>
          </a:p>
        </p:txBody>
      </p:sp>
      <p:sp>
        <p:nvSpPr>
          <p:cNvPr id="56" name="Obdĺžnik 24">
            <a:extLst>
              <a:ext uri="{FF2B5EF4-FFF2-40B4-BE49-F238E27FC236}">
                <a16:creationId xmlns:a16="http://schemas.microsoft.com/office/drawing/2014/main" id="{97070602-1FFC-582D-9754-4358D5865786}"/>
              </a:ext>
            </a:extLst>
          </p:cNvPr>
          <p:cNvSpPr/>
          <p:nvPr/>
        </p:nvSpPr>
        <p:spPr>
          <a:xfrm rot="10800000">
            <a:off x="10587793" y="2055260"/>
            <a:ext cx="100425" cy="497878"/>
          </a:xfrm>
          <a:prstGeom prst="rect">
            <a:avLst/>
          </a:prstGeom>
          <a:solidFill>
            <a:srgbClr val="00AEB4">
              <a:alpha val="60000"/>
            </a:srgbClr>
          </a:solidFill>
          <a:ln>
            <a:solidFill>
              <a:srgbClr val="00A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ĺžnik 27">
            <a:extLst>
              <a:ext uri="{FF2B5EF4-FFF2-40B4-BE49-F238E27FC236}">
                <a16:creationId xmlns:a16="http://schemas.microsoft.com/office/drawing/2014/main" id="{748D9D47-05C5-9C0F-C7BB-81245A501AD0}"/>
              </a:ext>
            </a:extLst>
          </p:cNvPr>
          <p:cNvSpPr/>
          <p:nvPr/>
        </p:nvSpPr>
        <p:spPr>
          <a:xfrm rot="10800000">
            <a:off x="10696804" y="1086800"/>
            <a:ext cx="112710" cy="965359"/>
          </a:xfrm>
          <a:prstGeom prst="rect">
            <a:avLst/>
          </a:prstGeom>
          <a:solidFill>
            <a:srgbClr val="00AEB4">
              <a:alpha val="60000"/>
            </a:srgbClr>
          </a:solidFill>
          <a:ln>
            <a:solidFill>
              <a:srgbClr val="00A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9A3AA0-88CF-FD5A-A3C9-544765F7E7AE}"/>
              </a:ext>
            </a:extLst>
          </p:cNvPr>
          <p:cNvSpPr txBox="1"/>
          <p:nvPr/>
        </p:nvSpPr>
        <p:spPr>
          <a:xfrm>
            <a:off x="10250181" y="3206732"/>
            <a:ext cx="890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solidFill>
                  <a:srgbClr val="00AEB4"/>
                </a:solidFill>
              </a:rPr>
              <a:t>New eff. </a:t>
            </a:r>
            <a:r>
              <a:rPr lang="en-US" sz="800" i="1" dirty="0" err="1">
                <a:solidFill>
                  <a:srgbClr val="00AEB4"/>
                </a:solidFill>
              </a:rPr>
              <a:t>lique</a:t>
            </a:r>
            <a:r>
              <a:rPr lang="en-US" sz="800" i="1" dirty="0">
                <a:solidFill>
                  <a:srgbClr val="00AEB4"/>
                </a:solidFill>
              </a:rPr>
              <a:t>. </a:t>
            </a:r>
          </a:p>
          <a:p>
            <a:pPr algn="ctr"/>
            <a:r>
              <a:rPr lang="en-US" sz="800" i="1" dirty="0">
                <a:solidFill>
                  <a:srgbClr val="00AEB4"/>
                </a:solidFill>
              </a:rPr>
              <a:t>coming online </a:t>
            </a:r>
          </a:p>
          <a:p>
            <a:pPr algn="ctr"/>
            <a:r>
              <a:rPr lang="en-US" sz="800" i="1" dirty="0">
                <a:solidFill>
                  <a:srgbClr val="00AEB4"/>
                </a:solidFill>
              </a:rPr>
              <a:t>2024 = +36 </a:t>
            </a:r>
            <a:r>
              <a:rPr lang="en-US" sz="800" i="1" dirty="0" err="1">
                <a:solidFill>
                  <a:srgbClr val="00AEB4"/>
                </a:solidFill>
              </a:rPr>
              <a:t>bcm</a:t>
            </a:r>
            <a:endParaRPr lang="en-US" sz="800" i="1" dirty="0">
              <a:solidFill>
                <a:srgbClr val="00AEB4"/>
              </a:solidFill>
            </a:endParaRPr>
          </a:p>
          <a:p>
            <a:pPr algn="ctr"/>
            <a:r>
              <a:rPr lang="en-US" sz="800" i="1" dirty="0">
                <a:solidFill>
                  <a:srgbClr val="00AEB4"/>
                </a:solidFill>
              </a:rPr>
              <a:t>2025 = +44 </a:t>
            </a:r>
            <a:r>
              <a:rPr lang="en-US" sz="800" i="1" dirty="0" err="1">
                <a:solidFill>
                  <a:srgbClr val="00AEB4"/>
                </a:solidFill>
              </a:rPr>
              <a:t>bcm</a:t>
            </a:r>
            <a:endParaRPr lang="en-US" sz="800" i="1" dirty="0">
              <a:solidFill>
                <a:srgbClr val="00AEB4"/>
              </a:solidFill>
            </a:endParaRPr>
          </a:p>
          <a:p>
            <a:pPr algn="ctr"/>
            <a:r>
              <a:rPr lang="en-US" sz="800" i="1" dirty="0">
                <a:solidFill>
                  <a:srgbClr val="00AEB4"/>
                </a:solidFill>
              </a:rPr>
              <a:t>2026 = + 80 </a:t>
            </a:r>
            <a:r>
              <a:rPr lang="en-US" sz="800" i="1" dirty="0" err="1">
                <a:solidFill>
                  <a:srgbClr val="00AEB4"/>
                </a:solidFill>
              </a:rPr>
              <a:t>bcm</a:t>
            </a:r>
            <a:endParaRPr lang="en-CZ" sz="8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FCD5215-78BB-BA8E-0623-9F2BEDFD4925}"/>
              </a:ext>
            </a:extLst>
          </p:cNvPr>
          <p:cNvCxnSpPr>
            <a:cxnSpLocks/>
          </p:cNvCxnSpPr>
          <p:nvPr/>
        </p:nvCxnSpPr>
        <p:spPr>
          <a:xfrm flipH="1">
            <a:off x="9842889" y="2267332"/>
            <a:ext cx="1945" cy="753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F357175-B277-3015-2678-EC8B99BF430C}"/>
              </a:ext>
            </a:extLst>
          </p:cNvPr>
          <p:cNvSpPr txBox="1"/>
          <p:nvPr/>
        </p:nvSpPr>
        <p:spPr>
          <a:xfrm>
            <a:off x="8641064" y="1858730"/>
            <a:ext cx="12773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 dirty="0"/>
              <a:t>5y avg. Consumption</a:t>
            </a:r>
            <a:endParaRPr lang="cs-CZ" sz="800" i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57602C9-F155-1BA1-DBBD-DE5FBC3D87EC}"/>
              </a:ext>
            </a:extLst>
          </p:cNvPr>
          <p:cNvSpPr txBox="1"/>
          <p:nvPr/>
        </p:nvSpPr>
        <p:spPr>
          <a:xfrm>
            <a:off x="8738122" y="2612566"/>
            <a:ext cx="1133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800" i="1" dirty="0">
                <a:solidFill>
                  <a:srgbClr val="008FCC"/>
                </a:solidFill>
              </a:rPr>
              <a:t>Reduced Consumption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867EAFB-680E-7FD5-A1D4-6D17BEACCB27}"/>
              </a:ext>
            </a:extLst>
          </p:cNvPr>
          <p:cNvSpPr txBox="1"/>
          <p:nvPr/>
        </p:nvSpPr>
        <p:spPr>
          <a:xfrm>
            <a:off x="5954187" y="5533049"/>
            <a:ext cx="4957969" cy="110799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CZ" sz="1100" b="1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blízké budoucnosti bude uspokojení evropské poptávky bez dodávek ruského </a:t>
            </a:r>
          </a:p>
          <a:p>
            <a:pPr algn="just"/>
            <a:r>
              <a:rPr lang="en-CZ" sz="1100" b="1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plynu možné pouze za předpokladu, že: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Nové kapacity pro zpětné zplynování</a:t>
            </a:r>
            <a:r>
              <a:rPr lang="cs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budou</a:t>
            </a: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uvedeny do provozu podle plánu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Nové globální zkapalňovací kapacity </a:t>
            </a:r>
            <a:r>
              <a:rPr lang="cs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budou</a:t>
            </a: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plně </a:t>
            </a:r>
            <a:r>
              <a:rPr lang="cs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směřovány do Evropy</a:t>
            </a:r>
            <a:endParaRPr lang="en-CZ" sz="11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Nutné snížení poptávky, alespoň -15 %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Vyšší ceny v EU </a:t>
            </a:r>
            <a:r>
              <a:rPr lang="cs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budou </a:t>
            </a: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nadále </a:t>
            </a:r>
            <a:r>
              <a:rPr lang="cs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přetahovat </a:t>
            </a:r>
            <a:r>
              <a:rPr lang="en-CZ" sz="11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část asijských objemů LNG  </a:t>
            </a:r>
            <a:endParaRPr lang="en-CZ" sz="800" dirty="0">
              <a:solidFill>
                <a:srgbClr val="CB1B1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D1B320-E906-FCE8-4351-182D04B8FC3D}"/>
              </a:ext>
            </a:extLst>
          </p:cNvPr>
          <p:cNvSpPr txBox="1"/>
          <p:nvPr/>
        </p:nvSpPr>
        <p:spPr>
          <a:xfrm>
            <a:off x="6088075" y="87383"/>
            <a:ext cx="4402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21674"/>
                </a:solidFill>
              </a:rPr>
              <a:t>Projekce spotřeby zemního </a:t>
            </a:r>
          </a:p>
          <a:p>
            <a:r>
              <a:rPr lang="cs-CZ" sz="2800" b="1" dirty="0">
                <a:solidFill>
                  <a:srgbClr val="021674"/>
                </a:solidFill>
              </a:rPr>
              <a:t>plynu v Evropě </a:t>
            </a:r>
            <a:r>
              <a:rPr lang="cs-CZ" sz="2800" b="1" dirty="0">
                <a:solidFill>
                  <a:srgbClr val="CB1B11"/>
                </a:solidFill>
              </a:rPr>
              <a:t>bez RU plynu </a:t>
            </a:r>
          </a:p>
        </p:txBody>
      </p:sp>
      <p:sp>
        <p:nvSpPr>
          <p:cNvPr id="71" name="Obdĺžnik 22">
            <a:extLst>
              <a:ext uri="{FF2B5EF4-FFF2-40B4-BE49-F238E27FC236}">
                <a16:creationId xmlns:a16="http://schemas.microsoft.com/office/drawing/2014/main" id="{0F449001-3592-74D0-EBE1-F15C2A84B781}"/>
              </a:ext>
            </a:extLst>
          </p:cNvPr>
          <p:cNvSpPr/>
          <p:nvPr/>
        </p:nvSpPr>
        <p:spPr>
          <a:xfrm rot="10800000">
            <a:off x="10494234" y="2540745"/>
            <a:ext cx="104925" cy="470210"/>
          </a:xfrm>
          <a:prstGeom prst="rect">
            <a:avLst/>
          </a:prstGeom>
          <a:solidFill>
            <a:srgbClr val="00AEB4">
              <a:alpha val="60000"/>
            </a:srgbClr>
          </a:solidFill>
          <a:ln>
            <a:solidFill>
              <a:srgbClr val="00AE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BC3A7-EEB3-9500-DFCA-0C4313A2B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10963F0-6031-0B52-8303-6AE0119E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57686"/>
            <a:ext cx="4114800" cy="365125"/>
          </a:xfrm>
        </p:spPr>
        <p:txBody>
          <a:bodyPr/>
          <a:lstStyle/>
          <a:p>
            <a:r>
              <a:rPr lang="en-US" dirty="0"/>
              <a:t>XXVIII. </a:t>
            </a:r>
            <a:r>
              <a:rPr lang="en-US" dirty="0" err="1"/>
              <a:t>Exportní</a:t>
            </a:r>
            <a:r>
              <a:rPr lang="en-US" dirty="0"/>
              <a:t> </a:t>
            </a:r>
            <a:r>
              <a:rPr lang="en-US" dirty="0" err="1"/>
              <a:t>fórum</a:t>
            </a:r>
            <a:r>
              <a:rPr lang="en-US" dirty="0"/>
              <a:t> - LH </a:t>
            </a:r>
            <a:r>
              <a:rPr lang="en-US" dirty="0" err="1"/>
              <a:t>Parkhotel</a:t>
            </a:r>
            <a:r>
              <a:rPr lang="en-US" dirty="0"/>
              <a:t>, </a:t>
            </a:r>
            <a:r>
              <a:rPr lang="en-US" dirty="0" err="1"/>
              <a:t>Hluboká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Vltavou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9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dir="u"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9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000"/>
                            </p:stCondLst>
                            <p:childTnLst>
                              <p:par>
                                <p:cTn id="97" presetID="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2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2" presetClass="entr" presetSubtype="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4000"/>
                            </p:stCondLst>
                            <p:childTnLst>
                              <p:par>
                                <p:cTn id="129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1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000"/>
                            </p:stCondLst>
                            <p:childTnLst>
                              <p:par>
                                <p:cTn id="160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0000"/>
                            </p:stCondLst>
                            <p:childTnLst>
                              <p:par>
                                <p:cTn id="165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70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78000"/>
                            </p:stCondLst>
                            <p:childTnLst>
                              <p:par>
                                <p:cTn id="179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 fill="hold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000" fill="hold"/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3" grpId="0"/>
      <p:bldP spid="25" grpId="0"/>
      <p:bldP spid="27" grpId="0"/>
      <p:bldP spid="28" grpId="0" animBg="1"/>
      <p:bldP spid="45" grpId="0" uiExpand="1" build="allAtOnce" animBg="1"/>
      <p:bldGraphic spid="47" grpId="0">
        <p:bldAsOne/>
      </p:bldGraphic>
      <p:bldGraphic spid="49" grpId="0">
        <p:bldAsOne/>
      </p:bldGraphic>
      <p:bldP spid="51" grpId="0" animBg="1"/>
      <p:bldP spid="53" grpId="0"/>
      <p:bldP spid="55" grpId="0"/>
      <p:bldP spid="56" grpId="0" animBg="1"/>
      <p:bldP spid="57" grpId="0" animBg="1"/>
      <p:bldP spid="59" grpId="0"/>
      <p:bldP spid="65" grpId="0"/>
      <p:bldP spid="66" grpId="0"/>
      <p:bldP spid="67" grpId="0" uiExpand="1" build="allAtOnce" animBg="1"/>
      <p:bldP spid="69" grpId="0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934D-99C8-1701-6022-1B7FDAB7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442" y="39366"/>
            <a:ext cx="4873456" cy="1325563"/>
          </a:xfrm>
        </p:spPr>
        <p:txBody>
          <a:bodyPr>
            <a:normAutofit/>
          </a:bodyPr>
          <a:lstStyle/>
          <a:p>
            <a:r>
              <a:rPr lang="en-CZ" sz="3600" b="1" dirty="0">
                <a:solidFill>
                  <a:srgbClr val="021674"/>
                </a:solidFill>
                <a:latin typeface="+mn-lt"/>
              </a:rPr>
              <a:t>Hrozba? Ne. Příležitost!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94383E-ACCD-4F73-E8F0-3C7CD577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1C8F3-FEF1-FE1E-E1AB-3E1F076A0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47653-0FC4-CB4C-A9F8-BE5C6AF8ED0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A2B80521-673A-B051-DD3E-4F43608266B2}"/>
              </a:ext>
            </a:extLst>
          </p:cNvPr>
          <p:cNvGraphicFramePr/>
          <p:nvPr/>
        </p:nvGraphicFramePr>
        <p:xfrm>
          <a:off x="1243584" y="585217"/>
          <a:ext cx="9729216" cy="637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F1B0F6A-402F-B637-7436-84A8645C89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4AA03D-91D0-44A2-3B2C-93FAD672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63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B2A114A6-80F8-7C4C-B725-454051184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>
                                            <p:graphicEl>
                                              <a:dgm id="{B2A114A6-80F8-7C4C-B725-454051184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graphicEl>
                                              <a:dgm id="{B2A114A6-80F8-7C4C-B725-4540511846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>
                                            <p:graphicEl>
                                              <a:dgm id="{B2A114A6-80F8-7C4C-B725-4540511846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E13D303A-720F-3840-A1EB-EEC0868C0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>
                                            <p:graphicEl>
                                              <a:dgm id="{E13D303A-720F-3840-A1EB-EEC0868C0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graphicEl>
                                              <a:dgm id="{E13D303A-720F-3840-A1EB-EEC0868C0A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>
                                            <p:graphicEl>
                                              <a:dgm id="{E13D303A-720F-3840-A1EB-EEC0868C0A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392E49F0-1259-A149-B12B-61CBB2477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>
                                            <p:graphicEl>
                                              <a:dgm id="{392E49F0-1259-A149-B12B-61CBB2477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>
                                            <p:graphicEl>
                                              <a:dgm id="{392E49F0-1259-A149-B12B-61CBB2477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>
                                            <p:graphicEl>
                                              <a:dgm id="{392E49F0-1259-A149-B12B-61CBB2477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1B78C93E-D6E0-FC4E-81C8-A0692BBD9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>
                                            <p:graphicEl>
                                              <a:dgm id="{1B78C93E-D6E0-FC4E-81C8-A0692BBD9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>
                                            <p:graphicEl>
                                              <a:dgm id="{1B78C93E-D6E0-FC4E-81C8-A0692BBD9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>
                                            <p:graphicEl>
                                              <a:dgm id="{1B78C93E-D6E0-FC4E-81C8-A0692BBD9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10260645-A587-D046-89C7-75929DC82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graphicEl>
                                              <a:dgm id="{10260645-A587-D046-89C7-75929DC82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graphicEl>
                                              <a:dgm id="{10260645-A587-D046-89C7-75929DC82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>
                                            <p:graphicEl>
                                              <a:dgm id="{10260645-A587-D046-89C7-75929DC82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11AC98F4-1486-8943-AC2C-918E94264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graphicEl>
                                              <a:dgm id="{11AC98F4-1486-8943-AC2C-918E94264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graphicEl>
                                              <a:dgm id="{11AC98F4-1486-8943-AC2C-918E942643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graphicEl>
                                              <a:dgm id="{11AC98F4-1486-8943-AC2C-918E942643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EE2E71F1-9AC5-3445-837D-DBCFC1567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>
                                            <p:graphicEl>
                                              <a:dgm id="{EE2E71F1-9AC5-3445-837D-DBCFC1567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>
                                            <p:graphicEl>
                                              <a:dgm id="{EE2E71F1-9AC5-3445-837D-DBCFC1567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>
                                            <p:graphicEl>
                                              <a:dgm id="{EE2E71F1-9AC5-3445-837D-DBCFC1567C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8DE6E3D4-CB68-694F-BD25-4034274AE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>
                                            <p:graphicEl>
                                              <a:dgm id="{8DE6E3D4-CB68-694F-BD25-4034274AE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>
                                            <p:graphicEl>
                                              <a:dgm id="{8DE6E3D4-CB68-694F-BD25-4034274AE2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>
                                            <p:graphicEl>
                                              <a:dgm id="{8DE6E3D4-CB68-694F-BD25-4034274AE2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C4A320D4-FE88-8542-9ABE-359F26E9A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>
                                            <p:graphicEl>
                                              <a:dgm id="{C4A320D4-FE88-8542-9ABE-359F26E9A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>
                                            <p:graphicEl>
                                              <a:dgm id="{C4A320D4-FE88-8542-9ABE-359F26E9A6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>
                                            <p:graphicEl>
                                              <a:dgm id="{C4A320D4-FE88-8542-9ABE-359F26E9A6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876C78C2-8AEE-7441-8D7A-E187F4AE6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>
                                            <p:graphicEl>
                                              <a:dgm id="{876C78C2-8AEE-7441-8D7A-E187F4AE6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>
                                            <p:graphicEl>
                                              <a:dgm id="{876C78C2-8AEE-7441-8D7A-E187F4AE6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>
                                            <p:graphicEl>
                                              <a:dgm id="{876C78C2-8AEE-7441-8D7A-E187F4AE6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BCA492B7-C52A-F94B-A93C-2D406856D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>
                                            <p:graphicEl>
                                              <a:dgm id="{BCA492B7-C52A-F94B-A93C-2D406856D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>
                                            <p:graphicEl>
                                              <a:dgm id="{BCA492B7-C52A-F94B-A93C-2D406856DA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>
                                            <p:graphicEl>
                                              <a:dgm id="{BCA492B7-C52A-F94B-A93C-2D406856DA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D03454AA-09D4-1C44-842C-64EEA19701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>
                                            <p:graphicEl>
                                              <a:dgm id="{D03454AA-09D4-1C44-842C-64EEA19701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>
                                            <p:graphicEl>
                                              <a:dgm id="{D03454AA-09D4-1C44-842C-64EEA19701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>
                                            <p:graphicEl>
                                              <a:dgm id="{D03454AA-09D4-1C44-842C-64EEA19701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14EEA92E-636E-9B46-B640-ABC32C47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>
                                            <p:graphicEl>
                                              <a:dgm id="{14EEA92E-636E-9B46-B640-ABC32C47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>
                                            <p:graphicEl>
                                              <a:dgm id="{14EEA92E-636E-9B46-B640-ABC32C47AF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>
                                            <p:graphicEl>
                                              <a:dgm id="{14EEA92E-636E-9B46-B640-ABC32C47AF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D58736E8-8F61-BD49-A04D-3B67E4F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>
                                            <p:graphicEl>
                                              <a:dgm id="{D58736E8-8F61-BD49-A04D-3B67E4F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>
                                            <p:graphicEl>
                                              <a:dgm id="{D58736E8-8F61-BD49-A04D-3B67E4F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>
                                            <p:graphicEl>
                                              <a:dgm id="{D58736E8-8F61-BD49-A04D-3B67E4F80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C0CDFB89-45F3-FB42-B4CC-C7EB627AE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>
                                            <p:graphicEl>
                                              <a:dgm id="{C0CDFB89-45F3-FB42-B4CC-C7EB627AE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>
                                            <p:graphicEl>
                                              <a:dgm id="{C0CDFB89-45F3-FB42-B4CC-C7EB627AE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>
                                            <p:graphicEl>
                                              <a:dgm id="{C0CDFB89-45F3-FB42-B4CC-C7EB627AE8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EB734700-2ADD-474B-AD32-1622A8BAB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>
                                            <p:graphicEl>
                                              <a:dgm id="{EB734700-2ADD-474B-AD32-1622A8BAB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>
                                            <p:graphicEl>
                                              <a:dgm id="{EB734700-2ADD-474B-AD32-1622A8BABF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>
                                            <p:graphicEl>
                                              <a:dgm id="{EB734700-2ADD-474B-AD32-1622A8BABF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5A1EC245-3FF9-9F41-B592-937D7BE48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>
                                            <p:graphicEl>
                                              <a:dgm id="{5A1EC245-3FF9-9F41-B592-937D7BE48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>
                                            <p:graphicEl>
                                              <a:dgm id="{5A1EC245-3FF9-9F41-B592-937D7BE480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graphicEl>
                                              <a:dgm id="{5A1EC245-3FF9-9F41-B592-937D7BE480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C39B48A3-3377-214D-8211-F16DC1C5A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">
                                            <p:graphicEl>
                                              <a:dgm id="{C39B48A3-3377-214D-8211-F16DC1C5A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>
                                            <p:graphicEl>
                                              <a:dgm id="{C39B48A3-3377-214D-8211-F16DC1C5A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>
                                            <p:graphicEl>
                                              <a:dgm id="{C39B48A3-3377-214D-8211-F16DC1C5A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E5363918-A660-B04A-B391-F2E9858B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0">
                                            <p:graphicEl>
                                              <a:dgm id="{E5363918-A660-B04A-B391-F2E9858B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0">
                                            <p:graphicEl>
                                              <a:dgm id="{E5363918-A660-B04A-B391-F2E9858B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>
                                            <p:graphicEl>
                                              <a:dgm id="{E5363918-A660-B04A-B391-F2E9858B2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9D1C4C29-7D37-234E-AC1F-27C7DB19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">
                                            <p:graphicEl>
                                              <a:dgm id="{9D1C4C29-7D37-234E-AC1F-27C7DB19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0">
                                            <p:graphicEl>
                                              <a:dgm id="{9D1C4C29-7D37-234E-AC1F-27C7DB196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>
                                            <p:graphicEl>
                                              <a:dgm id="{9D1C4C29-7D37-234E-AC1F-27C7DB1963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1AC89E-BDCF-1F97-B0D6-C84057541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F6878-DB71-B950-600F-42CA1C31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XXVIII. Exportní fórum - LH Parkhotel, Hluboká nad Vltavou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186AA-2908-E13C-1F39-6009E28D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76C3A-3D92-3749-ADDB-5AA8CF1D6B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1850C-B4F6-2428-5A9A-11479C606CC6}"/>
              </a:ext>
            </a:extLst>
          </p:cNvPr>
          <p:cNvSpPr txBox="1"/>
          <p:nvPr/>
        </p:nvSpPr>
        <p:spPr>
          <a:xfrm>
            <a:off x="2745431" y="1320805"/>
            <a:ext cx="396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B1B11"/>
                </a:solidFill>
              </a:rPr>
              <a:t>If you're going through hell, keep going.</a:t>
            </a:r>
          </a:p>
          <a:p>
            <a:r>
              <a:rPr lang="en-US" b="1" dirty="0">
                <a:solidFill>
                  <a:srgbClr val="1B5992"/>
                </a:solidFill>
              </a:rPr>
              <a:t>Never let good crisis go to waste.</a:t>
            </a:r>
            <a:endParaRPr lang="en-CZ" dirty="0">
              <a:solidFill>
                <a:srgbClr val="1B5992"/>
              </a:solidFill>
            </a:endParaRPr>
          </a:p>
        </p:txBody>
      </p:sp>
      <p:pic>
        <p:nvPicPr>
          <p:cNvPr id="8" name="Picture 3" descr="C:\Users\hajek\Documents\Vyjádření TS\churchill-13090-content-portrait-mobile-tiny.jpg">
            <a:extLst>
              <a:ext uri="{FF2B5EF4-FFF2-40B4-BE49-F238E27FC236}">
                <a16:creationId xmlns:a16="http://schemas.microsoft.com/office/drawing/2014/main" id="{E4B8E03F-18B7-591D-0BEB-49E379F7E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46" y="628963"/>
            <a:ext cx="968662" cy="1355560"/>
          </a:xfrm>
          <a:prstGeom prst="rect">
            <a:avLst/>
          </a:prstGeom>
          <a:solidFill>
            <a:srgbClr val="1B5992"/>
          </a:solidFill>
          <a:ln w="76200">
            <a:solidFill>
              <a:srgbClr val="1B599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B9C8C0-E0D7-9FAE-5BCC-92E5BDBD2B69}"/>
              </a:ext>
            </a:extLst>
          </p:cNvPr>
          <p:cNvSpPr txBox="1"/>
          <p:nvPr/>
        </p:nvSpPr>
        <p:spPr>
          <a:xfrm>
            <a:off x="6477194" y="199738"/>
            <a:ext cx="1655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B5992"/>
                </a:solidFill>
              </a:rPr>
              <a:t>Winston Churchill</a:t>
            </a:r>
            <a:endParaRPr lang="en-CZ" sz="1600" dirty="0">
              <a:solidFill>
                <a:srgbClr val="1B599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4725D-3DEE-E46C-89BB-1AD066CBC3E0}"/>
              </a:ext>
            </a:extLst>
          </p:cNvPr>
          <p:cNvSpPr txBox="1"/>
          <p:nvPr/>
        </p:nvSpPr>
        <p:spPr>
          <a:xfrm>
            <a:off x="1196010" y="2678548"/>
            <a:ext cx="369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B5992"/>
                </a:solidFill>
              </a:rPr>
              <a:t>There's no such thing as a free lunch.</a:t>
            </a:r>
            <a:r>
              <a:rPr lang="cs-CZ" b="1" dirty="0">
                <a:solidFill>
                  <a:srgbClr val="1B5992"/>
                </a:solidFill>
                <a:ea typeface="Times New Roman" panose="02020603050405020304" pitchFamily="18" charset="0"/>
              </a:rPr>
              <a:t> </a:t>
            </a:r>
            <a:endParaRPr lang="en-CZ" b="1" dirty="0">
              <a:solidFill>
                <a:srgbClr val="1B599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E4AB6-5E58-8CB3-85C4-87DF21339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949" y="2484103"/>
            <a:ext cx="1224054" cy="1401740"/>
          </a:xfrm>
          <a:prstGeom prst="rect">
            <a:avLst/>
          </a:prstGeom>
          <a:solidFill>
            <a:srgbClr val="00B050"/>
          </a:solidFill>
          <a:ln w="76200">
            <a:solidFill>
              <a:srgbClr val="1B599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638A32-8B9B-1E75-48F4-E6EFB9919FD4}"/>
              </a:ext>
            </a:extLst>
          </p:cNvPr>
          <p:cNvSpPr txBox="1"/>
          <p:nvPr/>
        </p:nvSpPr>
        <p:spPr>
          <a:xfrm>
            <a:off x="4786010" y="3940420"/>
            <a:ext cx="1574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600" dirty="0">
                <a:solidFill>
                  <a:srgbClr val="1B5992"/>
                </a:solidFill>
              </a:rPr>
              <a:t>Milton Friedman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0D3DCD-2390-992D-BE11-8AD778E28351}"/>
              </a:ext>
            </a:extLst>
          </p:cNvPr>
          <p:cNvSpPr txBox="1"/>
          <p:nvPr/>
        </p:nvSpPr>
        <p:spPr>
          <a:xfrm>
            <a:off x="3156520" y="4482457"/>
            <a:ext cx="495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b="1" dirty="0">
                <a:solidFill>
                  <a:srgbClr val="CB1B11"/>
                </a:solidFill>
              </a:rPr>
              <a:t>Мы хотели как лучше, а получилось как всегда.</a:t>
            </a:r>
            <a:endParaRPr lang="en-CZ" b="1" dirty="0">
              <a:solidFill>
                <a:srgbClr val="CB1B1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5869BF-A48F-2202-A070-A48BDB253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638" y="3980832"/>
            <a:ext cx="1150780" cy="1457036"/>
          </a:xfrm>
          <a:prstGeom prst="rect">
            <a:avLst/>
          </a:prstGeom>
          <a:ln w="76200">
            <a:solidFill>
              <a:srgbClr val="1B5992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F0A1404-3FA4-E8DC-75DF-5B772F5CF4EA}"/>
              </a:ext>
            </a:extLst>
          </p:cNvPr>
          <p:cNvSpPr txBox="1"/>
          <p:nvPr/>
        </p:nvSpPr>
        <p:spPr>
          <a:xfrm>
            <a:off x="3141349" y="5281197"/>
            <a:ext cx="1818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600" dirty="0">
                <a:solidFill>
                  <a:srgbClr val="1B5992"/>
                </a:solidFill>
              </a:rPr>
              <a:t>Viktor Černomyrdin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0130DC-8D23-FF65-5EF9-59B1C0F2260D}"/>
              </a:ext>
            </a:extLst>
          </p:cNvPr>
          <p:cNvSpPr txBox="1"/>
          <p:nvPr/>
        </p:nvSpPr>
        <p:spPr>
          <a:xfrm>
            <a:off x="2306182" y="5900741"/>
            <a:ext cx="6110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1B5992"/>
                </a:solidFill>
                <a:ea typeface="Calibri" panose="020F0502020204030204" pitchFamily="34" charset="0"/>
              </a:rPr>
              <a:t>Na</a:t>
            </a:r>
            <a:r>
              <a:rPr lang="cs-CZ" b="1" dirty="0">
                <a:solidFill>
                  <a:srgbClr val="1B5992"/>
                </a:solidFill>
                <a:ea typeface="Times New Roman" panose="02020603050405020304" pitchFamily="18" charset="0"/>
              </a:rPr>
              <a:t> zimu jsme byli připraveni, ale se sněhem jsme nepočítali.</a:t>
            </a:r>
            <a:r>
              <a:rPr lang="en-CZ" b="1" dirty="0">
                <a:solidFill>
                  <a:srgbClr val="1B5992"/>
                </a:solidFill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16339F-01DC-7181-05AA-E041CF3F7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046" y="4839766"/>
            <a:ext cx="1204227" cy="1449155"/>
          </a:xfrm>
          <a:prstGeom prst="rect">
            <a:avLst/>
          </a:prstGeom>
          <a:ln w="76200">
            <a:solidFill>
              <a:srgbClr val="1B5992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A529CD-075F-73E9-26B8-2920BCD4D48B}"/>
              </a:ext>
            </a:extLst>
          </p:cNvPr>
          <p:cNvSpPr txBox="1"/>
          <p:nvPr/>
        </p:nvSpPr>
        <p:spPr>
          <a:xfrm>
            <a:off x="9565967" y="6114085"/>
            <a:ext cx="1511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1600" dirty="0">
                <a:solidFill>
                  <a:srgbClr val="1B5992"/>
                </a:solidFill>
              </a:rPr>
              <a:t>Neznámí cestáři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06AD02-45D8-A1C0-9E3D-7DC21E595E58}"/>
              </a:ext>
            </a:extLst>
          </p:cNvPr>
          <p:cNvSpPr txBox="1"/>
          <p:nvPr/>
        </p:nvSpPr>
        <p:spPr>
          <a:xfrm>
            <a:off x="7885546" y="3075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A4D1D-BC74-9B6E-9541-89B8664FA226}"/>
              </a:ext>
            </a:extLst>
          </p:cNvPr>
          <p:cNvSpPr txBox="1"/>
          <p:nvPr/>
        </p:nvSpPr>
        <p:spPr>
          <a:xfrm>
            <a:off x="8172354" y="457771"/>
            <a:ext cx="19870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>
                <a:solidFill>
                  <a:srgbClr val="1B5992"/>
                </a:solidFill>
              </a:rPr>
              <a:t>On no one quality, on no one process, on no one country, on no one route,  </a:t>
            </a:r>
            <a:endParaRPr lang="en-CZ" dirty="0">
              <a:solidFill>
                <a:srgbClr val="1B5992"/>
              </a:solidFill>
            </a:endParaRPr>
          </a:p>
          <a:p>
            <a:pPr algn="just"/>
            <a:r>
              <a:rPr lang="en-US" b="1" i="1" dirty="0">
                <a:solidFill>
                  <a:srgbClr val="1B5992"/>
                </a:solidFill>
              </a:rPr>
              <a:t>and on no one field must we be dependent. Safety and certainty in oil </a:t>
            </a:r>
            <a:r>
              <a:rPr lang="en-US" b="1" i="1" dirty="0">
                <a:solidFill>
                  <a:srgbClr val="CB1B11"/>
                </a:solidFill>
              </a:rPr>
              <a:t>(and   gas)* </a:t>
            </a:r>
            <a:r>
              <a:rPr lang="en-US" b="1" i="1" dirty="0">
                <a:solidFill>
                  <a:srgbClr val="1B5992"/>
                </a:solidFill>
              </a:rPr>
              <a:t>lie in variety and variety alone”</a:t>
            </a:r>
            <a:endParaRPr lang="en-CZ" dirty="0">
              <a:solidFill>
                <a:srgbClr val="1B599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7886DF-C9DC-BBB9-F970-2166D95AE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/>
      <p:bldP spid="10" grpId="0"/>
      <p:bldP spid="13" grpId="0"/>
      <p:bldP spid="14" grpId="0"/>
      <p:bldP spid="19" grpId="0"/>
      <p:bldP spid="20" grpId="0"/>
      <p:bldP spid="23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783080" y="377093"/>
            <a:ext cx="8487316" cy="1252538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000" b="1" dirty="0">
                <a:solidFill>
                  <a:srgbClr val="021674"/>
                </a:solidFill>
                <a:latin typeface="+mn-lt"/>
              </a:rPr>
              <a:t>Těžký </a:t>
            </a:r>
            <a:r>
              <a:rPr lang="cs-CZ" sz="4000" b="1" dirty="0">
                <a:solidFill>
                  <a:srgbClr val="00B050"/>
                </a:solidFill>
                <a:latin typeface="+mn-lt"/>
              </a:rPr>
              <a:t>Zelený úděl </a:t>
            </a:r>
            <a:r>
              <a:rPr lang="cs-CZ" sz="4000" b="1" dirty="0">
                <a:solidFill>
                  <a:srgbClr val="021674"/>
                </a:solidFill>
                <a:latin typeface="+mn-lt"/>
              </a:rPr>
              <a:t>začarovaného kruhu</a:t>
            </a:r>
          </a:p>
        </p:txBody>
      </p:sp>
      <p:sp>
        <p:nvSpPr>
          <p:cNvPr id="20481" name="Zástupný symbol pro obsah 2"/>
          <p:cNvSpPr>
            <a:spLocks noGrp="1"/>
          </p:cNvSpPr>
          <p:nvPr>
            <p:ph idx="1"/>
          </p:nvPr>
        </p:nvSpPr>
        <p:spPr>
          <a:xfrm>
            <a:off x="1919288" y="2674939"/>
            <a:ext cx="8026400" cy="3451225"/>
          </a:xfrm>
        </p:spPr>
        <p:txBody>
          <a:bodyPr/>
          <a:lstStyle/>
          <a:p>
            <a:pPr marL="0" indent="0">
              <a:buNone/>
            </a:pPr>
            <a:endParaRPr lang="cs-CZ" dirty="0">
              <a:latin typeface="Arial" charset="0"/>
            </a:endParaRPr>
          </a:p>
          <a:p>
            <a:pPr marL="0" indent="0">
              <a:buNone/>
            </a:pPr>
            <a:r>
              <a:rPr lang="cs-CZ" dirty="0">
                <a:latin typeface="Arial" charset="0"/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16135393"/>
              </p:ext>
            </p:extLst>
          </p:nvPr>
        </p:nvGraphicFramePr>
        <p:xfrm>
          <a:off x="1271464" y="2000606"/>
          <a:ext cx="5990149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 flipV="1">
            <a:off x="7751764" y="3913188"/>
            <a:ext cx="3297237" cy="8679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4320" indent="-274320" algn="just">
              <a:lnSpc>
                <a:spcPct val="60000"/>
              </a:lnSpc>
              <a:defRPr/>
            </a:pPr>
            <a:endParaRPr lang="cs-CZ" dirty="0">
              <a:solidFill>
                <a:schemeClr val="accent1"/>
              </a:solidFill>
              <a:cs typeface="Calibri"/>
            </a:endParaRPr>
          </a:p>
          <a:p>
            <a:pPr marL="274320" indent="-274320" algn="just">
              <a:lnSpc>
                <a:spcPct val="60000"/>
              </a:lnSpc>
              <a:defRPr/>
            </a:pPr>
            <a:r>
              <a:rPr lang="cs-CZ" dirty="0">
                <a:solidFill>
                  <a:schemeClr val="accent1"/>
                </a:solidFill>
                <a:cs typeface="Calibri"/>
              </a:rPr>
              <a:t> </a:t>
            </a:r>
            <a:endParaRPr lang="en-US" dirty="0">
              <a:solidFill>
                <a:schemeClr val="accent1"/>
              </a:solidFill>
              <a:cs typeface="Calibri"/>
            </a:endParaRPr>
          </a:p>
          <a:p>
            <a:pPr marL="274320" indent="-274320" algn="just">
              <a:lnSpc>
                <a:spcPct val="60000"/>
              </a:lnSpc>
              <a:defRPr/>
            </a:pPr>
            <a:r>
              <a:rPr lang="en-US" dirty="0">
                <a:solidFill>
                  <a:schemeClr val="accent1"/>
                </a:solidFill>
                <a:cs typeface="Calibri"/>
              </a:rPr>
              <a:t>                                                   </a:t>
            </a:r>
            <a:endParaRPr lang="en-US" dirty="0">
              <a:solidFill>
                <a:srgbClr val="FF0000"/>
              </a:solidFill>
              <a:cs typeface="Calibri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0515186">
            <a:off x="7343140" y="4707323"/>
            <a:ext cx="3875837" cy="9233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CB1B1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CB1B11"/>
                </a:solidFill>
              </a:rPr>
              <a:t>Vyfukováním tabákového kouře do umyvadla zlato nevzniká.</a:t>
            </a:r>
            <a:endParaRPr lang="en-US" sz="1600" dirty="0">
              <a:solidFill>
                <a:srgbClr val="CB1B11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B1B11"/>
                </a:solidFill>
              </a:rPr>
              <a:t>                         </a:t>
            </a:r>
            <a:r>
              <a:rPr lang="en-US" sz="1600" dirty="0" err="1">
                <a:solidFill>
                  <a:srgbClr val="CB1B11"/>
                </a:solidFill>
              </a:rPr>
              <a:t>Jára</a:t>
            </a:r>
            <a:r>
              <a:rPr lang="en-US" sz="1600" dirty="0">
                <a:solidFill>
                  <a:srgbClr val="CB1B11"/>
                </a:solidFill>
              </a:rPr>
              <a:t> </a:t>
            </a:r>
            <a:r>
              <a:rPr lang="en-US" sz="1600" dirty="0" err="1">
                <a:solidFill>
                  <a:srgbClr val="CB1B11"/>
                </a:solidFill>
              </a:rPr>
              <a:t>Cimrman</a:t>
            </a:r>
            <a:endParaRPr lang="en-US" sz="1600" dirty="0">
              <a:solidFill>
                <a:srgbClr val="CB1B1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81C31C-E884-3D50-E787-13E58C945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9D495D-A27F-48FD-5041-BF22A358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DB671-98D6-8241-A071-A96E970BB26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1BA53-ACA2-EC5A-02D1-FFCA5575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122FE0-C577-B8D2-8D57-C241950FD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F13A2F-D9FE-09CC-6704-07C29BDB7FFB}"/>
              </a:ext>
            </a:extLst>
          </p:cNvPr>
          <p:cNvSpPr txBox="1"/>
          <p:nvPr/>
        </p:nvSpPr>
        <p:spPr>
          <a:xfrm rot="683401">
            <a:off x="7380408" y="2822323"/>
            <a:ext cx="3727431" cy="923330"/>
          </a:xfrm>
          <a:prstGeom prst="rect">
            <a:avLst/>
          </a:prstGeom>
          <a:noFill/>
          <a:ln w="28575">
            <a:solidFill>
              <a:srgbClr val="1B5992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rgbClr val="1B5992"/>
                </a:solidFill>
              </a:rPr>
              <a:t>Pokud</a:t>
            </a:r>
            <a:r>
              <a:rPr lang="cs-CZ" sz="1800" b="1" dirty="0">
                <a:solidFill>
                  <a:srgbClr val="1B5992"/>
                </a:solidFill>
              </a:rPr>
              <a:t> se to hýbe, zdaňte to. </a:t>
            </a:r>
          </a:p>
          <a:p>
            <a:pPr>
              <a:defRPr/>
            </a:pPr>
            <a:r>
              <a:rPr lang="cs-CZ" b="1" dirty="0">
                <a:solidFill>
                  <a:srgbClr val="1B5992"/>
                </a:solidFill>
              </a:rPr>
              <a:t>Pokud</a:t>
            </a:r>
            <a:r>
              <a:rPr lang="cs-CZ" sz="1800" b="1" dirty="0">
                <a:solidFill>
                  <a:srgbClr val="1B5992"/>
                </a:solidFill>
              </a:rPr>
              <a:t> se to hýbe dál, regulujte to. </a:t>
            </a:r>
          </a:p>
          <a:p>
            <a:pPr>
              <a:defRPr/>
            </a:pPr>
            <a:r>
              <a:rPr lang="cs-CZ" sz="1800" b="1" dirty="0">
                <a:solidFill>
                  <a:srgbClr val="1B5992"/>
                </a:solidFill>
              </a:rPr>
              <a:t>A pokud se to dál nehýbe, dotujte to.</a:t>
            </a:r>
          </a:p>
        </p:txBody>
      </p:sp>
      <p:pic>
        <p:nvPicPr>
          <p:cNvPr id="11" name="Picture 2" descr="President Ronald Reagan">
            <a:extLst>
              <a:ext uri="{FF2B5EF4-FFF2-40B4-BE49-F238E27FC236}">
                <a16:creationId xmlns:a16="http://schemas.microsoft.com/office/drawing/2014/main" id="{49866588-5AE1-27EA-7E36-F8D8A57C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r="4505"/>
          <a:stretch>
            <a:fillRect/>
          </a:stretch>
        </p:blipFill>
        <p:spPr bwMode="auto">
          <a:xfrm rot="718854">
            <a:off x="8706196" y="1683334"/>
            <a:ext cx="1389037" cy="113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6D0C7-6085-EF2B-44D8-33F3A4B3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557" y="316487"/>
            <a:ext cx="5363531" cy="636823"/>
          </a:xfrm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Hlavní výzvy současnosti        </a:t>
            </a:r>
            <a:endParaRPr lang="en-CZ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92893-4170-238A-0E91-B1885EF9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957"/>
            <a:ext cx="10515599" cy="501937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cs-CZ" sz="2600" b="1" u="sng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Krátko/střednědobé:</a:t>
            </a:r>
            <a:endParaRPr lang="en-CZ" sz="26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Ceny a dostupnost energií 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Dodávky vstupů do výroby</a:t>
            </a:r>
            <a:endParaRPr lang="en-CZ" sz="2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Nepředvídatelná poptávka a její omezení v souvislosti se zpomalením  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ekonomiky </a:t>
            </a:r>
            <a:endParaRPr lang="en-CZ" sz="2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Nedostatek a cena pracovní síly</a:t>
            </a:r>
          </a:p>
          <a:p>
            <a:pPr marL="0" indent="0" algn="just">
              <a:buNone/>
            </a:pPr>
            <a:r>
              <a:rPr lang="cs-CZ" sz="2600" b="1" u="sng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Dlouhodobé/strukturální</a:t>
            </a:r>
            <a:endParaRPr lang="en-CZ" sz="26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Ekonomická transformace</a:t>
            </a:r>
          </a:p>
          <a:p>
            <a:pPr lvl="0" algn="just">
              <a:lnSpc>
                <a:spcPct val="107000"/>
              </a:lnSpc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Energetická/zelená tranzice</a:t>
            </a:r>
            <a:endParaRPr lang="en-CZ" sz="2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Proměna globalizace </a:t>
            </a:r>
          </a:p>
          <a:p>
            <a:pPr lvl="0" algn="just">
              <a:lnSpc>
                <a:spcPct val="107000"/>
              </a:lnSpc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Politicko-bezpečnostní tenze mezi Čínou, Tchaj-wanem a USA</a:t>
            </a:r>
            <a:endParaRPr lang="en-CZ" sz="2600" b="1" dirty="0">
              <a:solidFill>
                <a:srgbClr val="00206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FF37A-429D-447C-D9B6-E8DF1084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974CE-8CFF-8530-BD4A-EFB667EF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DB671-98D6-8241-A071-A96E970BB26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43141-E14B-48CE-92FF-19A89E63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045EE5-8284-B35F-8142-B917F47B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8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dir="u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A463-F18C-143A-5C37-35F9064B5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103" y="238425"/>
            <a:ext cx="8543925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021674"/>
                </a:solidFill>
                <a:latin typeface="+mn-lt"/>
                <a:ea typeface="Calibri" panose="020F0502020204030204" pitchFamily="34" charset="0"/>
              </a:rPr>
              <a:t>Podmínky a omezující faktory pro budoucnost českého průmyslu</a:t>
            </a:r>
            <a:r>
              <a:rPr lang="en-CZ" sz="4000" dirty="0">
                <a:solidFill>
                  <a:srgbClr val="021674"/>
                </a:solidFill>
                <a:latin typeface="+mn-lt"/>
              </a:rPr>
              <a:t> </a:t>
            </a:r>
            <a:endParaRPr lang="en-CZ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F0A43-BF26-A497-8513-4475C66FE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8916" y="1825625"/>
            <a:ext cx="4745173" cy="4351338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8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Proinvestovat se k budoucnosti? 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Obchodní závislosti – import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Bankovní sektor s mimořádně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vysokým podílem zahraničního 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kapitálu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Nízká produktivita práce 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Vysoká energetická náročnost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Dopravní infrastruktura</a:t>
            </a: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Zhoršující se logistický index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CB1B11"/>
              </a:buClr>
              <a:buFont typeface="Wingdings" pitchFamily="2" charset="2"/>
              <a:buChar char="q"/>
            </a:pPr>
            <a:endParaRPr lang="en-CZ" sz="18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B2901-8165-D52D-647E-7AB412E2E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913" y="1890941"/>
            <a:ext cx="4745173" cy="435133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8F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Podprůměrná efektivita státní  </a:t>
            </a:r>
          </a:p>
          <a:p>
            <a:pPr marL="0" indent="0"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správy a vynutitelnosti zákonů a  </a:t>
            </a:r>
          </a:p>
          <a:p>
            <a:pPr marL="0" indent="0"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pravidel </a:t>
            </a:r>
          </a:p>
          <a:p>
            <a:pPr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Podprůměrná </a:t>
            </a:r>
            <a:r>
              <a:rPr lang="cs-CZ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konkurenceschop</a:t>
            </a: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 </a:t>
            </a:r>
          </a:p>
          <a:p>
            <a:pPr marL="0" indent="0"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cs-CZ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nost</a:t>
            </a: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(a tím i atraktivita pro </a:t>
            </a:r>
            <a:r>
              <a:rPr lang="cs-CZ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inve</a:t>
            </a: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</a:t>
            </a:r>
          </a:p>
          <a:p>
            <a:pPr marL="0" indent="0"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story)</a:t>
            </a:r>
            <a:r>
              <a:rPr lang="en-CZ" sz="2400" dirty="0">
                <a:solidFill>
                  <a:srgbClr val="002060"/>
                </a:solidFill>
              </a:rPr>
              <a:t> </a:t>
            </a:r>
          </a:p>
          <a:p>
            <a:pPr>
              <a:spcBef>
                <a:spcPts val="6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Podprůměrný inovační index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Průměrné či nadprůměrné investice  </a:t>
            </a:r>
          </a:p>
          <a:p>
            <a:pPr marL="0" indent="0"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do výzkumu a inovací</a:t>
            </a:r>
            <a:r>
              <a:rPr lang="cs-CZ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Mimořádně podprůměrné investice </a:t>
            </a:r>
          </a:p>
          <a:p>
            <a:pPr marL="0" indent="0"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do terciárního vzdělání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Clr>
                <a:srgbClr val="CB1B11"/>
              </a:buClr>
              <a:buFont typeface="Wingdings" pitchFamily="2" charset="2"/>
              <a:buChar char="q"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Nadprůměrně vysoký podíl exportu </a:t>
            </a:r>
          </a:p>
          <a:p>
            <a:pPr marL="0" indent="0">
              <a:spcBef>
                <a:spcPts val="0"/>
              </a:spcBef>
              <a:buClr>
                <a:srgbClr val="CB1B11"/>
              </a:buClr>
              <a:buNone/>
            </a:pP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cs-CZ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hi</a:t>
            </a:r>
            <a:r>
              <a:rPr lang="cs-CZ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-tech výrobků</a:t>
            </a:r>
            <a:r>
              <a:rPr lang="en-CZ" sz="2400" dirty="0">
                <a:solidFill>
                  <a:srgbClr val="002060"/>
                </a:solidFill>
              </a:rPr>
              <a:t> </a:t>
            </a:r>
            <a:endParaRPr lang="en-CZ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EFA68-BCE2-E827-6B61-353B7D405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839C9-127A-39C5-BAA9-639639CC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79EB30-26F7-8848-AF42-FE54812FBC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94D42E-C9E3-D966-6421-F4F5E352F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F66CCFC-B56D-3951-0A5E-5577F09C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57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d"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79CB-F968-A79F-F3CC-47831904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365125"/>
            <a:ext cx="11150600" cy="1325563"/>
          </a:xfrm>
        </p:spPr>
        <p:txBody>
          <a:bodyPr>
            <a:normAutofit fontScale="90000"/>
          </a:bodyPr>
          <a:lstStyle/>
          <a:p>
            <a:br>
              <a:rPr lang="cs-CZ" sz="4000" dirty="0">
                <a:solidFill>
                  <a:srgbClr val="1B599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cs-CZ" sz="4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Podíl výdajů na                     Výdaje na studenta </a:t>
            </a:r>
            <a:br>
              <a:rPr lang="cs-CZ" sz="4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terciární vzdělání</a:t>
            </a:r>
            <a:r>
              <a:rPr lang="cs-CZ" sz="18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cs-CZ" sz="40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 terciárním vzdělání </a:t>
            </a:r>
            <a:br>
              <a:rPr lang="en-CZ" sz="4000" dirty="0">
                <a:solidFill>
                  <a:srgbClr val="1B599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82C8E-B3D3-0E64-3678-68F8C13C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CFFEED-1018-9364-F3A2-6BE9B56C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CCAB5-69D2-33AA-C742-5C9688D6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image123.png">
            <a:extLst>
              <a:ext uri="{FF2B5EF4-FFF2-40B4-BE49-F238E27FC236}">
                <a16:creationId xmlns:a16="http://schemas.microsoft.com/office/drawing/2014/main" id="{610C3FC2-C78E-C89E-2ED7-171AB09CA11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  <a:ln/>
        </p:spPr>
      </p:pic>
      <p:pic>
        <p:nvPicPr>
          <p:cNvPr id="9" name="image133.png">
            <a:extLst>
              <a:ext uri="{FF2B5EF4-FFF2-40B4-BE49-F238E27FC236}">
                <a16:creationId xmlns:a16="http://schemas.microsoft.com/office/drawing/2014/main" id="{20343557-5F6B-3FF0-FBD3-21FA3210110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2369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06BD71-EC1C-3D9C-CD61-99B08D356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0FE0C-7A89-5F50-A00D-EDB8E82C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E76C3A-3D92-3749-ADDB-5AA8CF1D6B4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AD881-5D0A-CB90-607E-7CAEF9B2A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793" y="51439"/>
            <a:ext cx="2505234" cy="2498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5CC73-C9C4-1CBA-B4D0-49DB98D6A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98" y="35123"/>
            <a:ext cx="2160307" cy="256929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078680-F4D3-FFD1-6774-580EBA879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027" y="32729"/>
            <a:ext cx="2408279" cy="2498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F8CE2E-AE8E-8640-8E90-DE4B7D080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2056" y="78637"/>
            <a:ext cx="2555946" cy="2431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AB725-3CC6-7E60-A07C-BC921CD9EC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117" y="2716940"/>
            <a:ext cx="2280847" cy="2204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3F2F0-BA27-0109-17B8-D53B08448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2749" y="2703534"/>
            <a:ext cx="2408278" cy="2285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9AD52-521D-CB95-1F31-F0D80AD6CA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8110" y="2703534"/>
            <a:ext cx="2310616" cy="2207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A0F80-7149-B3BF-33EC-E7532CC7E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9488" y="2702874"/>
            <a:ext cx="2312633" cy="2207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B69390-B2D5-5EA8-EA80-08E015D4FC41}"/>
              </a:ext>
            </a:extLst>
          </p:cNvPr>
          <p:cNvSpPr txBox="1"/>
          <p:nvPr/>
        </p:nvSpPr>
        <p:spPr>
          <a:xfrm>
            <a:off x="148590" y="5120462"/>
            <a:ext cx="1183005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jsme nebyli schopni strukturálně proměnit ekonomiku za uplynulých dvacet let a přetavit ji na ekonomiku s vyšší přidanou hodnotou na obou stranách pomyslné křivky (mezi výzkumem vývojem, s výrobou uprostřed až po služby pro zákazníky), kdy k tomu globálně byly nejlepší podmínky, těžko můžeme doufat, že se tak stane nyní v horizontu pěti let, které budou zcela klíčové. Není možné slepě věřit, že </a:t>
            </a:r>
            <a:r>
              <a:rPr lang="cs-CZ" sz="1200" i="1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právě nyní</a:t>
            </a:r>
            <a:r>
              <a:rPr lang="cs-CZ" sz="1200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konečně najdeme ten správný recept na reformu vzdělání, výzkumu a vývoje (jeho spolupráce s byznysem a průmyslem), zlepšení právního, státního a byrokratického (regulatorního a legislativního) prostředí, skokové vylepšení dopravní infrastruktury, zvýšíme produktivitu práce atd. </a:t>
            </a:r>
            <a:endParaRPr lang="cs-CZ" sz="1200" dirty="0">
              <a:solidFill>
                <a:srgbClr val="021674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200" b="1" i="1" dirty="0">
                <a:solidFill>
                  <a:srgbClr val="02167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vše činí z ČR zemi průměrnou z hlediska atraktivity investic (více sexy je Estonsko, Polsko) připravenosti státní správy, průmyslu či společnosti na všechny hlavní trendy a rizika. Nejsme na tom nejhůře, ale ve vyhrocující se konkurenci nemáme dobrou startovní pozici a představa, že pouhé nalití prostředků na zmíněné problémy tuto situaci změní, je nebezpečný omyl. </a:t>
            </a:r>
            <a:endParaRPr lang="en-CZ" sz="1200" b="1" dirty="0">
              <a:solidFill>
                <a:srgbClr val="02167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CZ" sz="800" dirty="0"/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D888D6D-4BB0-4DA3-29CD-370D3AD518B4}"/>
              </a:ext>
            </a:extLst>
          </p:cNvPr>
          <p:cNvSpPr/>
          <p:nvPr/>
        </p:nvSpPr>
        <p:spPr>
          <a:xfrm>
            <a:off x="1237892" y="1423366"/>
            <a:ext cx="465826" cy="77639"/>
          </a:xfrm>
          <a:prstGeom prst="frame">
            <a:avLst>
              <a:gd name="adj1" fmla="val 400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E33DAE8A-84A4-854A-A6F6-402DDB4A7C40}"/>
              </a:ext>
            </a:extLst>
          </p:cNvPr>
          <p:cNvSpPr/>
          <p:nvPr/>
        </p:nvSpPr>
        <p:spPr>
          <a:xfrm>
            <a:off x="3411741" y="1394315"/>
            <a:ext cx="448573" cy="72190"/>
          </a:xfrm>
          <a:prstGeom prst="frame">
            <a:avLst>
              <a:gd name="adj1" fmla="val 1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AF01116-AA15-ED14-4985-FF1546899E2A}"/>
              </a:ext>
            </a:extLst>
          </p:cNvPr>
          <p:cNvSpPr/>
          <p:nvPr/>
        </p:nvSpPr>
        <p:spPr>
          <a:xfrm>
            <a:off x="6034165" y="1181823"/>
            <a:ext cx="362310" cy="77638"/>
          </a:xfrm>
          <a:prstGeom prst="frame">
            <a:avLst>
              <a:gd name="adj1" fmla="val 11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2025BB05-B38F-284E-9427-34D5C034C508}"/>
              </a:ext>
            </a:extLst>
          </p:cNvPr>
          <p:cNvSpPr/>
          <p:nvPr/>
        </p:nvSpPr>
        <p:spPr>
          <a:xfrm>
            <a:off x="8578957" y="1242215"/>
            <a:ext cx="362310" cy="77638"/>
          </a:xfrm>
          <a:prstGeom prst="frame">
            <a:avLst>
              <a:gd name="adj1" fmla="val 2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chemeClr val="tx1"/>
              </a:solidFill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0C5DDB6-3E67-3042-FF7E-F06258C0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XXVIII. Exportní fórum - LH Parkhotel, Hluboká nad Vltavou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F45D1049-27C7-6788-3A4A-419924D98AFB}"/>
              </a:ext>
            </a:extLst>
          </p:cNvPr>
          <p:cNvSpPr/>
          <p:nvPr/>
        </p:nvSpPr>
        <p:spPr>
          <a:xfrm>
            <a:off x="3531769" y="4379052"/>
            <a:ext cx="427838" cy="92279"/>
          </a:xfrm>
          <a:prstGeom prst="frame">
            <a:avLst>
              <a:gd name="adj1" fmla="val 573"/>
            </a:avLst>
          </a:prstGeom>
          <a:solidFill>
            <a:srgbClr val="CB1B11"/>
          </a:solidFill>
          <a:ln>
            <a:solidFill>
              <a:srgbClr val="CB1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rgbClr val="CB1B1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78C9F2AA-D31A-8185-0749-1CED720A0FB6}"/>
              </a:ext>
            </a:extLst>
          </p:cNvPr>
          <p:cNvSpPr/>
          <p:nvPr/>
        </p:nvSpPr>
        <p:spPr>
          <a:xfrm>
            <a:off x="6125368" y="4002945"/>
            <a:ext cx="427838" cy="92279"/>
          </a:xfrm>
          <a:prstGeom prst="frame">
            <a:avLst>
              <a:gd name="adj1" fmla="val 573"/>
            </a:avLst>
          </a:prstGeom>
          <a:solidFill>
            <a:srgbClr val="CB1B11"/>
          </a:solidFill>
          <a:ln>
            <a:solidFill>
              <a:srgbClr val="CB1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rgbClr val="CB1B1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06CEDA8C-EC22-22F9-4D3E-FABD00F5CB5B}"/>
              </a:ext>
            </a:extLst>
          </p:cNvPr>
          <p:cNvSpPr/>
          <p:nvPr/>
        </p:nvSpPr>
        <p:spPr>
          <a:xfrm>
            <a:off x="8618299" y="3240944"/>
            <a:ext cx="427838" cy="92279"/>
          </a:xfrm>
          <a:prstGeom prst="frame">
            <a:avLst>
              <a:gd name="adj1" fmla="val 573"/>
            </a:avLst>
          </a:prstGeom>
          <a:solidFill>
            <a:srgbClr val="CB1B11"/>
          </a:solidFill>
          <a:ln>
            <a:solidFill>
              <a:srgbClr val="CB1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rgbClr val="CB1B11"/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7A45D113-C165-A3C3-AF5E-67103BE521CA}"/>
              </a:ext>
            </a:extLst>
          </p:cNvPr>
          <p:cNvSpPr/>
          <p:nvPr/>
        </p:nvSpPr>
        <p:spPr>
          <a:xfrm>
            <a:off x="1171663" y="3889693"/>
            <a:ext cx="427838" cy="92279"/>
          </a:xfrm>
          <a:prstGeom prst="frame">
            <a:avLst>
              <a:gd name="adj1" fmla="val 573"/>
            </a:avLst>
          </a:prstGeom>
          <a:solidFill>
            <a:srgbClr val="CB1B11"/>
          </a:solidFill>
          <a:ln>
            <a:solidFill>
              <a:srgbClr val="CB1B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>
              <a:solidFill>
                <a:srgbClr val="CB1B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72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824F-A07A-6009-E0C2-C1CBE42D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475" y="136525"/>
            <a:ext cx="8727141" cy="648480"/>
          </a:xfrm>
        </p:spPr>
        <p:txBody>
          <a:bodyPr>
            <a:normAutofit fontScale="90000"/>
          </a:bodyPr>
          <a:lstStyle/>
          <a:p>
            <a:r>
              <a:rPr lang="en-CZ" b="1" dirty="0">
                <a:solidFill>
                  <a:srgbClr val="002060"/>
                </a:solidFill>
                <a:latin typeface="+mn-lt"/>
              </a:rPr>
              <a:t>Máme nějakou uvěřitelnou strategii?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FD7A-68AF-A116-8936-D7FC406E1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2151" y="768261"/>
            <a:ext cx="4272397" cy="598683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80000"/>
              </a:lnSpc>
              <a:spcAft>
                <a:spcPts val="480"/>
              </a:spcAft>
              <a:buFont typeface="Wingdings" pitchFamily="2" charset="2"/>
              <a:buChar char="v"/>
              <a:tabLst>
                <a:tab pos="45720" algn="l"/>
                <a:tab pos="228600" algn="l"/>
              </a:tabLst>
            </a:pP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Nejprůmyslovější v Evropě (tj. s největší relativní vahou sektoru průmyslu oproti sektoru služeb a zemědělskému sektoru v EU)</a:t>
            </a:r>
            <a:endParaRPr lang="en-CZ" sz="18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Aft>
                <a:spcPts val="480"/>
              </a:spcAft>
              <a:buFont typeface="Wingdings" pitchFamily="2" charset="2"/>
              <a:buChar char="v"/>
              <a:tabLst>
                <a:tab pos="45720" algn="l"/>
                <a:tab pos="228600" algn="l"/>
              </a:tabLst>
            </a:pPr>
            <a:r>
              <a:rPr lang="cs-CZ" sz="1800" b="1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55 % </a:t>
            </a: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zaměstnaných ve zpracovatelském průmyslu je v </a:t>
            </a:r>
            <a:r>
              <a:rPr lang="cs-CZ" sz="1800" b="1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technologicky nenáročných, avšak energeticky náročných odvětvích</a:t>
            </a:r>
            <a:endParaRPr lang="en-CZ" sz="18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Aft>
                <a:spcPts val="480"/>
              </a:spcAft>
              <a:buFont typeface="Wingdings" pitchFamily="2" charset="2"/>
              <a:buChar char="v"/>
              <a:tabLst>
                <a:tab pos="45720" algn="l"/>
                <a:tab pos="228600" algn="l"/>
              </a:tabLst>
            </a:pP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55 % průmyslu je navázáno na Německo</a:t>
            </a:r>
            <a:endParaRPr lang="en-CZ" sz="18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Aft>
                <a:spcPts val="480"/>
              </a:spcAft>
              <a:buFont typeface="Wingdings" pitchFamily="2" charset="2"/>
              <a:buChar char="v"/>
              <a:tabLst>
                <a:tab pos="45720" algn="l"/>
                <a:tab pos="228600" algn="l"/>
              </a:tabLst>
            </a:pP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Vývoz do EU 80 %, z toho do Německa 33 % (2020)</a:t>
            </a:r>
            <a:endParaRPr lang="en-CZ" sz="18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Aft>
                <a:spcPts val="480"/>
              </a:spcAft>
              <a:buFont typeface="Wingdings" pitchFamily="2" charset="2"/>
              <a:buChar char="v"/>
              <a:tabLst>
                <a:tab pos="45720" algn="l"/>
                <a:tab pos="228600" algn="l"/>
              </a:tabLst>
            </a:pPr>
            <a:r>
              <a:rPr lang="cs-CZ" sz="1800" b="1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roce 2020 podniky</a:t>
            </a: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zahraniční kontrolou vytvořily 42 % přidané hodnoty </a:t>
            </a: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zaměstnávaly více než čtvrtinu všech pracujících osob (28 %)</a:t>
            </a:r>
            <a:endParaRPr lang="en-CZ" sz="18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45720" algn="l"/>
                <a:tab pos="228600" algn="l"/>
              </a:tabLst>
            </a:pP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Zájem zahraničních investorů o jednotlivá odvětví se výrazně liší, největší zájem mají o investice do informačních a komunikačních činností (podíl na zaměstnanosti 50,7 %), do zpracovatelského průmyslu zájem klesá (zatím podíl 46,1 %)</a:t>
            </a:r>
          </a:p>
          <a:p>
            <a:pPr algn="just">
              <a:lnSpc>
                <a:spcPct val="80000"/>
              </a:lnSpc>
              <a:spcAft>
                <a:spcPts val="300"/>
              </a:spcAft>
              <a:buFont typeface="Wingdings" pitchFamily="2" charset="2"/>
              <a:buChar char="v"/>
              <a:tabLst>
                <a:tab pos="45720" algn="l"/>
                <a:tab pos="228600" algn="l"/>
              </a:tabLst>
            </a:pPr>
            <a:r>
              <a:rPr lang="cs-CZ" sz="1800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Ekonomika akcelerovaná inovacemi závisí na kvalitě institucí, infrastruktury, makroekonomické stabilitě, … ale zejména </a:t>
            </a:r>
            <a:r>
              <a:rPr lang="cs-CZ" sz="1800" b="1" dirty="0">
                <a:solidFill>
                  <a:srgbClr val="CB1B1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kvalitě vzdělávání, efektivitě trhu práce a podpoře excelence ve výzkumu.</a:t>
            </a:r>
            <a:endParaRPr lang="en-CZ" sz="1800" dirty="0">
              <a:solidFill>
                <a:srgbClr val="CB1B1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4DE70-E6F5-18AD-6587-9D93B8F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25.04.2023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13211-38E6-97AA-C57B-F5C02265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DB671-98D6-8241-A071-A96E970BB26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92C8A6-BE07-B98B-8857-52DFA3D7F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6" y="2246626"/>
            <a:ext cx="6098621" cy="4574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2E8CDF-5F91-155A-474D-E79416775995}"/>
              </a:ext>
            </a:extLst>
          </p:cNvPr>
          <p:cNvSpPr txBox="1"/>
          <p:nvPr/>
        </p:nvSpPr>
        <p:spPr>
          <a:xfrm>
            <a:off x="349625" y="704994"/>
            <a:ext cx="6961266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80"/>
              </a:spcAft>
              <a:tabLst>
                <a:tab pos="45720" algn="l"/>
                <a:tab pos="228600" algn="l"/>
              </a:tabLst>
            </a:pP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budoucna si </a:t>
            </a:r>
            <a:r>
              <a:rPr lang="cs-CZ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zahraniční producenti </a:t>
            </a: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finálních výrobků ve vztahu k českým pobočkám a firmám udrží </a:t>
            </a:r>
            <a:r>
              <a:rPr lang="cs-CZ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roli technologických lídrů. Za nejvyšší technické inovace</a:t>
            </a: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budou inkasovat násobně vyšší zisky, což jim bude dávat daleko větší investiční příležitosti, budou daleko více zaměstnávat vysoce kvalifikované specialisty.</a:t>
            </a:r>
            <a:r>
              <a:rPr lang="cs-CZ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Lídři si ponechají špičkové inovace ve svých mateřských zemích, ale budou přesouvat některé provozy, třebaže jsou na relativně vysoké technologické úrovni, do blízkého zahraničí (nikde není dostatek inženýrů).</a:t>
            </a:r>
            <a:endParaRPr lang="en-CZ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380"/>
              </a:spcAft>
              <a:tabLst>
                <a:tab pos="45720" algn="l"/>
                <a:tab pos="228600" algn="l"/>
              </a:tabLst>
            </a:pP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České firmy si zřejmě udrží </a:t>
            </a:r>
            <a:r>
              <a:rPr lang="cs-CZ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pozici významných subdodavatelů</a:t>
            </a: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navázaných na technologické lídry většinou ze zemí EU, zejména z Německa. Korporace zůstanou tahounem i diktátorem technologií (např. prostřednictvím norem). Možná dojde k návratu některých výrob do mateřských zemí (ČR?) v rámci </a:t>
            </a:r>
            <a:r>
              <a:rPr lang="cs-CZ" sz="12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deglobalizace</a:t>
            </a:r>
            <a:r>
              <a:rPr lang="cs-CZ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Z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0D957-F53B-0754-39F7-3D492110A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B3C77E-A707-D89E-9788-AEB631EF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014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A5455-03C2-C6ED-1486-41F44546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48" y="1055350"/>
            <a:ext cx="5357622" cy="1446295"/>
          </a:xfrm>
          <a:ln w="28575"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br>
              <a:rPr lang="en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b="1" dirty="0">
                <a:solidFill>
                  <a:srgbClr val="CB1B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 můžeme vytvořit kvalitní pracovní místa, získat investice s vysokým inovačním potenciálem? </a:t>
            </a:r>
            <a:br>
              <a:rPr lang="en-CZ" sz="1800" dirty="0">
                <a:solidFill>
                  <a:srgbClr val="CB1B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b="1" dirty="0">
                <a:solidFill>
                  <a:srgbClr val="CB1B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 se můžeme odlišit od ostatních zemí a jakou jedinečnou hodnotu můžeme nabídnout? </a:t>
            </a:r>
            <a:br>
              <a:rPr lang="en-CZ" sz="1800" dirty="0">
                <a:solidFill>
                  <a:srgbClr val="CB1B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b="1" dirty="0">
                <a:solidFill>
                  <a:srgbClr val="CB1B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Jaké vlastnosti, znalosti a dovednosti k tomu musíme v lidech kultivovat, abychom to dokázali?</a:t>
            </a:r>
            <a:endParaRPr lang="en-CZ" dirty="0">
              <a:solidFill>
                <a:srgbClr val="CB1B1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00001-83E2-DC1A-C174-971240155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788" y="2535936"/>
            <a:ext cx="5437632" cy="4084320"/>
          </a:xfrm>
        </p:spPr>
        <p:txBody>
          <a:bodyPr>
            <a:normAutofit/>
          </a:bodyPr>
          <a:lstStyle/>
          <a:p>
            <a:pPr algn="just"/>
            <a:r>
              <a:rPr lang="cs-CZ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Úspěch v ekonomice založené na investicích byl snadný (evropské trhy rostly, teritoriální a kulturní blízkost, dostupnost kvalifikovaných pracovních sil, komparativní nákladová výhoda.) tyto výhody už neplatí (nejsme levná země, nemáme dostupné kvalifikované lidi, ...) a pro přechod na vyšší ekonomický model by ani nestačily.</a:t>
            </a:r>
            <a:endParaRPr lang="en-CZ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Nemůžeme se hnout z místa, </a:t>
            </a:r>
            <a:r>
              <a:rPr lang="cs-CZ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svůj potenciál jsme vyčerpali.</a:t>
            </a:r>
            <a:r>
              <a:rPr lang="cs-CZ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Abychom se dále přiblížili vyspělým ekonomikám, potřebujeme zvednout laťku našeho potenciálu, tj. </a:t>
            </a:r>
            <a:r>
              <a:rPr lang="cs-CZ" sz="2000" b="1" dirty="0">
                <a:solidFill>
                  <a:srgbClr val="CB1B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technický pokrok a lidský potenciál. </a:t>
            </a:r>
            <a:r>
              <a:rPr lang="cs-CZ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Jen tak můžeme přepnout k inovacím a vytvářet vlastní know-how.</a:t>
            </a:r>
            <a:endParaRPr lang="en-CZ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5B305-D556-E12F-2580-80BA530D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25.04.2023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27017-274D-3B79-1092-626C9AC7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XXVIII. Exportní fórum - LH Parkhotel, Hluboká nad Vltavou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959F5-7BF1-E842-F21D-5C9601308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7AF2130-8D06-D282-4E3E-B907D3512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57850" y="1082212"/>
            <a:ext cx="6514906" cy="487942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D6C488-E677-2991-2D84-E63261E5195B}"/>
              </a:ext>
            </a:extLst>
          </p:cNvPr>
          <p:cNvSpPr txBox="1"/>
          <p:nvPr/>
        </p:nvSpPr>
        <p:spPr>
          <a:xfrm>
            <a:off x="2879501" y="275996"/>
            <a:ext cx="6047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Jak můžeme obstát?        </a:t>
            </a:r>
            <a:endParaRPr lang="en-CZ" sz="3600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82FC2-4AE0-9B42-E622-4D3BC75BC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" y="-532"/>
            <a:ext cx="1564544" cy="4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3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2E9CB8"/>
      </a:accent2>
      <a:accent3>
        <a:srgbClr val="E97132"/>
      </a:accent3>
      <a:accent4>
        <a:srgbClr val="196B24"/>
      </a:accent4>
      <a:accent5>
        <a:srgbClr val="4EA72E"/>
      </a:accent5>
      <a:accent6>
        <a:srgbClr val="C80724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4867</TotalTime>
  <Words>2135</Words>
  <Application>Microsoft Macintosh PowerPoint</Application>
  <PresentationFormat>Widescreen</PresentationFormat>
  <Paragraphs>206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Inter</vt:lpstr>
      <vt:lpstr>Times New Roman</vt:lpstr>
      <vt:lpstr>Wingdings</vt:lpstr>
      <vt:lpstr>Office Theme</vt:lpstr>
      <vt:lpstr>SOUČASNÝ STAV ČESKÉHO PRŮMYSLU </vt:lpstr>
      <vt:lpstr>PowerPoint Presentation</vt:lpstr>
      <vt:lpstr>Těžký Zelený úděl začarovaného kruhu</vt:lpstr>
      <vt:lpstr>Hlavní výzvy současnosti        </vt:lpstr>
      <vt:lpstr>Podmínky a omezující faktory pro budoucnost českého průmyslu </vt:lpstr>
      <vt:lpstr>              Podíl výdajů na                     Výdaje na studenta             terciární vzdělání                                          v terciárním vzdělání   </vt:lpstr>
      <vt:lpstr>PowerPoint Presentation</vt:lpstr>
      <vt:lpstr>Máme nějakou uvěřitelnou strategii?</vt:lpstr>
      <vt:lpstr> Jak můžeme vytvořit kvalitní pracovní místa, získat investice s vysokým inovačním potenciálem?  Jak se můžeme odlišit od ostatních zemí a jakou jedinečnou hodnotu můžeme nabídnout?  Jaké vlastnosti, znalosti a dovednosti k tomu musíme v lidech kultivovat, abychom to dokázali?</vt:lpstr>
      <vt:lpstr>PowerPoint Presentation</vt:lpstr>
      <vt:lpstr>HLAVNÍ PROBLÉMY DNEŠNÍCH EU ETS </vt:lpstr>
      <vt:lpstr>Země CEE a  dovozní trasy</vt:lpstr>
      <vt:lpstr>Hrozba? Ne. Příležitost!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SOUČASNÝ STAV ČESKÉHO PRŮMYSLU </dc:title>
  <dc:creator>Mirek Topolánek</dc:creator>
  <cp:lastModifiedBy>Mirek Topolánek</cp:lastModifiedBy>
  <cp:revision>5</cp:revision>
  <dcterms:created xsi:type="dcterms:W3CDTF">2023-04-21T11:45:57Z</dcterms:created>
  <dcterms:modified xsi:type="dcterms:W3CDTF">2023-04-24T20:53:05Z</dcterms:modified>
</cp:coreProperties>
</file>