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12"/>
  </p:notesMasterIdLst>
  <p:handoutMasterIdLst>
    <p:handoutMasterId r:id="rId13"/>
  </p:handoutMasterIdLst>
  <p:sldIdLst>
    <p:sldId id="491" r:id="rId2"/>
    <p:sldId id="526" r:id="rId3"/>
    <p:sldId id="604" r:id="rId4"/>
    <p:sldId id="529" r:id="rId5"/>
    <p:sldId id="591" r:id="rId6"/>
    <p:sldId id="527" r:id="rId7"/>
    <p:sldId id="595" r:id="rId8"/>
    <p:sldId id="602" r:id="rId9"/>
    <p:sldId id="605" r:id="rId10"/>
    <p:sldId id="596" r:id="rId11"/>
  </p:sldIdLst>
  <p:sldSz cx="9144000" cy="6858000" type="screen4x3"/>
  <p:notesSz cx="6669088" cy="9906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italic r:id="rId2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26" userDrawn="1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2" userDrawn="1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quarda Petr" initials="SP" lastIdx="3" clrIdx="0">
    <p:extLst>
      <p:ext uri="{19B8F6BF-5375-455C-9EA6-DF929625EA0E}">
        <p15:presenceInfo xmlns:p15="http://schemas.microsoft.com/office/powerpoint/2012/main" userId="S-1-5-21-3396637309-1859492494-4292049804-6120" providerId="AD"/>
      </p:ext>
    </p:extLst>
  </p:cmAuthor>
  <p:cmAuthor id="2" name="Kucharcik Milan" initials="KM" lastIdx="0" clrIdx="1">
    <p:extLst>
      <p:ext uri="{19B8F6BF-5375-455C-9EA6-DF929625EA0E}">
        <p15:presenceInfo xmlns:p15="http://schemas.microsoft.com/office/powerpoint/2012/main" userId="S-1-5-21-3396637309-1859492494-4292049804-2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764"/>
    <a:srgbClr val="79E8FF"/>
    <a:srgbClr val="FFFF66"/>
    <a:srgbClr val="AFCB61"/>
    <a:srgbClr val="A1C03E"/>
    <a:srgbClr val="8FAB37"/>
    <a:srgbClr val="EEF4DC"/>
    <a:srgbClr val="D5E3A7"/>
    <a:srgbClr val="D9CC1D"/>
    <a:srgbClr val="D7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3" autoAdjust="0"/>
    <p:restoredTop sz="69825" autoAdjust="0"/>
  </p:normalViewPr>
  <p:slideViewPr>
    <p:cSldViewPr snapToGrid="0">
      <p:cViewPr varScale="1">
        <p:scale>
          <a:sx n="80" d="100"/>
          <a:sy n="80" d="100"/>
        </p:scale>
        <p:origin x="2568" y="84"/>
      </p:cViewPr>
      <p:guideLst>
        <p:guide orient="horz" pos="3226"/>
        <p:guide orient="horz" pos="727"/>
        <p:guide orient="horz" pos="187"/>
        <p:guide orient="horz" pos="766"/>
        <p:guide pos="158"/>
        <p:guide pos="2562"/>
        <p:guide pos="5600"/>
        <p:guide pos="305"/>
        <p:guide pos="5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Objem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72.099999999999994</c:v>
                </c:pt>
                <c:pt idx="1">
                  <c:v>63.4</c:v>
                </c:pt>
                <c:pt idx="2">
                  <c:v>47.2</c:v>
                </c:pt>
                <c:pt idx="3">
                  <c:v>40.5</c:v>
                </c:pt>
                <c:pt idx="4">
                  <c:v>31.9</c:v>
                </c:pt>
                <c:pt idx="5">
                  <c:v>42.8</c:v>
                </c:pt>
                <c:pt idx="6">
                  <c:v>35.799999999999997</c:v>
                </c:pt>
                <c:pt idx="7">
                  <c:v>40.200000000000003</c:v>
                </c:pt>
                <c:pt idx="8">
                  <c:v>35</c:v>
                </c:pt>
                <c:pt idx="9">
                  <c:v>34.1</c:v>
                </c:pt>
                <c:pt idx="10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4D28-9AD3-38D698960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6384"/>
        <c:axId val="45057920"/>
      </c:barChart>
      <c:catAx>
        <c:axId val="450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057920"/>
        <c:crosses val="autoZero"/>
        <c:auto val="1"/>
        <c:lblAlgn val="ctr"/>
        <c:lblOffset val="100"/>
        <c:noMultiLvlLbl val="0"/>
      </c:catAx>
      <c:valAx>
        <c:axId val="450579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 mld. Kč</a:t>
                </a:r>
              </a:p>
            </c:rich>
          </c:tx>
          <c:layout>
            <c:manualLayout>
              <c:xMode val="edge"/>
              <c:yMode val="edge"/>
              <c:x val="7.9127824458348241E-3"/>
              <c:y val="0.34256846626710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05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solidFill>
            <a:schemeClr val="tx1">
              <a:lumMod val="50000"/>
            </a:schemeClr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3160113584417"/>
          <c:y val="0.10333875999963127"/>
          <c:w val="0.66533686711332474"/>
          <c:h val="0.624353133658093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Aktuální rozložení pojistné angažovanosti dle zemí, do kterých směřoval vývoz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9-4852-BE52-FB704B3D74E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9-4852-BE52-FB704B3D74E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9-4852-BE52-FB704B3D74E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9-4852-BE52-FB704B3D74E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C9-4852-BE52-FB704B3D74E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C9-4852-BE52-FB704B3D74E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C9-4852-BE52-FB704B3D74E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AC9-4852-BE52-FB704B3D74E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AC9-4852-BE52-FB704B3D74E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AC9-4852-BE52-FB704B3D74E2}"/>
              </c:ext>
            </c:extLst>
          </c:dPt>
          <c:dLbls>
            <c:dLbl>
              <c:idx val="0"/>
              <c:layout>
                <c:manualLayout>
                  <c:x val="1.9847127828486081E-2"/>
                  <c:y val="-1.1208053913386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C9-4852-BE52-FB704B3D74E2}"/>
                </c:ext>
              </c:extLst>
            </c:dLbl>
            <c:dLbl>
              <c:idx val="1"/>
              <c:layout>
                <c:manualLayout>
                  <c:x val="3.6640851375666819E-2"/>
                  <c:y val="-1.68120808700803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9-4852-BE52-FB704B3D74E2}"/>
                </c:ext>
              </c:extLst>
            </c:dLbl>
            <c:dLbl>
              <c:idx val="2"/>
              <c:layout>
                <c:manualLayout>
                  <c:x val="2.90073406724029E-2"/>
                  <c:y val="1.1208053913386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9-4852-BE52-FB704B3D74E2}"/>
                </c:ext>
              </c:extLst>
            </c:dLbl>
            <c:dLbl>
              <c:idx val="3"/>
              <c:layout>
                <c:manualLayout>
                  <c:x val="3.0534042813055572E-2"/>
                  <c:y val="5.32382560885876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65139740128848E-2"/>
                      <c:h val="5.9963088436619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C9-4852-BE52-FB704B3D74E2}"/>
                </c:ext>
              </c:extLst>
            </c:dLbl>
            <c:dLbl>
              <c:idx val="4"/>
              <c:layout>
                <c:manualLayout>
                  <c:x val="9.1602128439166493E-3"/>
                  <c:y val="3.36241617401607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C9-4852-BE52-FB704B3D74E2}"/>
                </c:ext>
              </c:extLst>
            </c:dLbl>
            <c:dLbl>
              <c:idx val="5"/>
              <c:layout>
                <c:manualLayout>
                  <c:x val="-6.1068085626111365E-3"/>
                  <c:y val="3.08221482618139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C9-4852-BE52-FB704B3D74E2}"/>
                </c:ext>
              </c:extLst>
            </c:dLbl>
            <c:dLbl>
              <c:idx val="6"/>
              <c:layout>
                <c:manualLayout>
                  <c:x val="-1.9847127828486223E-2"/>
                  <c:y val="2.80201347834672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C9-4852-BE52-FB704B3D74E2}"/>
                </c:ext>
              </c:extLst>
            </c:dLbl>
            <c:dLbl>
              <c:idx val="7"/>
              <c:layout>
                <c:manualLayout>
                  <c:x val="-3.0534042813055683E-2"/>
                  <c:y val="3.64261752185074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C9-4852-BE52-FB704B3D74E2}"/>
                </c:ext>
              </c:extLst>
            </c:dLbl>
            <c:dLbl>
              <c:idx val="8"/>
              <c:layout>
                <c:manualLayout>
                  <c:x val="-3.9694255656972391E-2"/>
                  <c:y val="1.96140943484269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C9-4852-BE52-FB704B3D74E2}"/>
                </c:ext>
              </c:extLst>
            </c:dLbl>
            <c:dLbl>
              <c:idx val="9"/>
              <c:layout>
                <c:manualLayout>
                  <c:x val="-3.2060744953708468E-2"/>
                  <c:y val="-5.8842283045281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C9-4852-BE52-FB704B3D74E2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List1!$A$2:$A$11</c:f>
              <c:strCache>
                <c:ptCount val="10"/>
                <c:pt idx="0">
                  <c:v>RUSKO</c:v>
                </c:pt>
                <c:pt idx="1">
                  <c:v>AZERBAJDŽÁN</c:v>
                </c:pt>
                <c:pt idx="2">
                  <c:v>TURECKO</c:v>
                </c:pt>
                <c:pt idx="3">
                  <c:v>SLOVENSKO</c:v>
                </c:pt>
                <c:pt idx="4">
                  <c:v>GRUZIE</c:v>
                </c:pt>
                <c:pt idx="5">
                  <c:v>SRBSKO</c:v>
                </c:pt>
                <c:pt idx="6">
                  <c:v>BĚLORUSKO</c:v>
                </c:pt>
                <c:pt idx="7">
                  <c:v>BULHARSKO</c:v>
                </c:pt>
                <c:pt idx="8">
                  <c:v>UKRAJINA</c:v>
                </c:pt>
                <c:pt idx="9">
                  <c:v>OSTATNÍ</c:v>
                </c:pt>
              </c:strCache>
            </c:strRef>
          </c:cat>
          <c:val>
            <c:numRef>
              <c:f>List1!$B$2:$B$11</c:f>
              <c:numCache>
                <c:formatCode>#\ ##0.000000</c:formatCode>
                <c:ptCount val="10"/>
                <c:pt idx="0">
                  <c:v>0.3</c:v>
                </c:pt>
                <c:pt idx="1">
                  <c:v>0.16</c:v>
                </c:pt>
                <c:pt idx="2">
                  <c:v>0.12</c:v>
                </c:pt>
                <c:pt idx="3">
                  <c:v>0.09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0.02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AC9-4852-BE52-FB704B3D74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7.15506592055416E-2"/>
          <c:y val="0.83529794241588351"/>
          <c:w val="0.91166875748117071"/>
          <c:h val="0.1589913550305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3160113584417"/>
          <c:y val="0.10333875999963127"/>
          <c:w val="0.66533686711332474"/>
          <c:h val="0.624353133658093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Aktuální rozložení pojistné angažovanosti dle zemí, do kterých směřoval vývoz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7-48B3-AC18-86ABC2421C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7-48B3-AC18-86ABC2421C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77-48B3-AC18-86ABC2421CC4}"/>
              </c:ext>
            </c:extLst>
          </c:dPt>
          <c:dPt>
            <c:idx val="3"/>
            <c:bubble3D val="0"/>
            <c:spPr>
              <a:solidFill>
                <a:srgbClr val="79E8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77-48B3-AC18-86ABC2421CC4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77-48B3-AC18-86ABC2421CC4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77-48B3-AC18-86ABC2421CC4}"/>
              </c:ext>
            </c:extLst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77-48B3-AC18-86ABC2421CC4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B77-48B3-AC18-86ABC2421CC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B77-48B3-AC18-86ABC2421CC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B77-48B3-AC18-86ABC2421CC4}"/>
              </c:ext>
            </c:extLst>
          </c:dPt>
          <c:dLbls>
            <c:dLbl>
              <c:idx val="0"/>
              <c:layout>
                <c:manualLayout>
                  <c:x val="1.9847127828486081E-2"/>
                  <c:y val="-1.1208053913386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7-48B3-AC18-86ABC2421CC4}"/>
                </c:ext>
              </c:extLst>
            </c:dLbl>
            <c:dLbl>
              <c:idx val="1"/>
              <c:layout>
                <c:manualLayout>
                  <c:x val="3.6640851375666819E-2"/>
                  <c:y val="-1.68120808700803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7-48B3-AC18-86ABC2421CC4}"/>
                </c:ext>
              </c:extLst>
            </c:dLbl>
            <c:dLbl>
              <c:idx val="2"/>
              <c:layout>
                <c:manualLayout>
                  <c:x val="2.90073406724029E-2"/>
                  <c:y val="1.1208053913386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7-48B3-AC18-86ABC2421CC4}"/>
                </c:ext>
              </c:extLst>
            </c:dLbl>
            <c:dLbl>
              <c:idx val="3"/>
              <c:layout>
                <c:manualLayout>
                  <c:x val="3.0534042813055572E-2"/>
                  <c:y val="5.32382560885876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465139740128848E-2"/>
                      <c:h val="5.9963088436619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77-48B3-AC18-86ABC2421CC4}"/>
                </c:ext>
              </c:extLst>
            </c:dLbl>
            <c:dLbl>
              <c:idx val="4"/>
              <c:layout>
                <c:manualLayout>
                  <c:x val="9.1602128439166493E-3"/>
                  <c:y val="3.36241617401607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77-48B3-AC18-86ABC2421CC4}"/>
                </c:ext>
              </c:extLst>
            </c:dLbl>
            <c:dLbl>
              <c:idx val="5"/>
              <c:layout>
                <c:manualLayout>
                  <c:x val="-6.1068085626111365E-3"/>
                  <c:y val="3.08221482618139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77-48B3-AC18-86ABC2421CC4}"/>
                </c:ext>
              </c:extLst>
            </c:dLbl>
            <c:dLbl>
              <c:idx val="6"/>
              <c:layout>
                <c:manualLayout>
                  <c:x val="-1.9847127828486223E-2"/>
                  <c:y val="2.80201347834672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77-48B3-AC18-86ABC2421CC4}"/>
                </c:ext>
              </c:extLst>
            </c:dLbl>
            <c:dLbl>
              <c:idx val="7"/>
              <c:layout>
                <c:manualLayout>
                  <c:x val="-3.0534042813055683E-2"/>
                  <c:y val="3.64261752185074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77-48B3-AC18-86ABC2421CC4}"/>
                </c:ext>
              </c:extLst>
            </c:dLbl>
            <c:dLbl>
              <c:idx val="8"/>
              <c:layout>
                <c:manualLayout>
                  <c:x val="-3.9694255656972391E-2"/>
                  <c:y val="1.96140943484269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77-48B3-AC18-86ABC2421CC4}"/>
                </c:ext>
              </c:extLst>
            </c:dLbl>
            <c:dLbl>
              <c:idx val="9"/>
              <c:layout>
                <c:manualLayout>
                  <c:x val="-3.2060744953708468E-2"/>
                  <c:y val="-5.88422830452812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77-48B3-AC18-86ABC2421CC4}"/>
                </c:ext>
              </c:extLst>
            </c:dLbl>
            <c:spPr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List1!$A$2:$A$11</c:f>
              <c:strCache>
                <c:ptCount val="10"/>
                <c:pt idx="0">
                  <c:v>ČR</c:v>
                </c:pt>
                <c:pt idx="1">
                  <c:v>SLOVENSKO</c:v>
                </c:pt>
                <c:pt idx="2">
                  <c:v>TURECKO</c:v>
                </c:pt>
                <c:pt idx="3">
                  <c:v>ČÍNA</c:v>
                </c:pt>
                <c:pt idx="4">
                  <c:v>AZERBAJDŽÁN</c:v>
                </c:pt>
                <c:pt idx="5">
                  <c:v>RUSKO</c:v>
                </c:pt>
                <c:pt idx="6">
                  <c:v>INDIE</c:v>
                </c:pt>
                <c:pt idx="7">
                  <c:v>GRUZIE</c:v>
                </c:pt>
                <c:pt idx="8">
                  <c:v>GHANA</c:v>
                </c:pt>
                <c:pt idx="9">
                  <c:v>OSTATNÍ</c:v>
                </c:pt>
              </c:strCache>
            </c:strRef>
          </c:cat>
          <c:val>
            <c:numRef>
              <c:f>List1!$B$2:$B$11</c:f>
              <c:numCache>
                <c:formatCode>#,##0</c:formatCode>
                <c:ptCount val="10"/>
                <c:pt idx="0">
                  <c:v>0.14000000000000001</c:v>
                </c:pt>
                <c:pt idx="1">
                  <c:v>0.11</c:v>
                </c:pt>
                <c:pt idx="2">
                  <c:v>0.1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0.05</c:v>
                </c:pt>
                <c:pt idx="8">
                  <c:v>0.04</c:v>
                </c:pt>
                <c:pt idx="9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B77-48B3-AC18-86ABC2421CC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7.15506592055416E-2"/>
          <c:y val="0.83529794241588351"/>
          <c:w val="0.91166875748117071"/>
          <c:h val="0.15899135503055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Pohledávky vymožené po výplatě pojistného plnění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1654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E-4A1B-8300-3C130B90ADD0}"/>
                </c:ext>
              </c:extLst>
            </c:dLbl>
            <c:numFmt formatCode="#,##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List1!$B$2:$B$11</c:f>
              <c:numCache>
                <c:formatCode>0</c:formatCode>
                <c:ptCount val="10"/>
                <c:pt idx="0">
                  <c:v>801.73071400000003</c:v>
                </c:pt>
                <c:pt idx="1">
                  <c:v>363.89976000000001</c:v>
                </c:pt>
                <c:pt idx="2">
                  <c:v>1517</c:v>
                </c:pt>
                <c:pt idx="3">
                  <c:v>1852</c:v>
                </c:pt>
                <c:pt idx="4">
                  <c:v>1834</c:v>
                </c:pt>
                <c:pt idx="5">
                  <c:v>1654</c:v>
                </c:pt>
                <c:pt idx="6">
                  <c:v>546</c:v>
                </c:pt>
                <c:pt idx="7">
                  <c:v>416</c:v>
                </c:pt>
                <c:pt idx="8">
                  <c:v>693.09563641</c:v>
                </c:pt>
                <c:pt idx="9" formatCode="General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1-4858-B4CE-99A9302DD6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642944"/>
        <c:axId val="54648832"/>
      </c:barChart>
      <c:catAx>
        <c:axId val="5464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648832"/>
        <c:crosses val="autoZero"/>
        <c:auto val="1"/>
        <c:lblAlgn val="ctr"/>
        <c:lblOffset val="100"/>
        <c:noMultiLvlLbl val="0"/>
      </c:catAx>
      <c:valAx>
        <c:axId val="546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dirty="0"/>
                  <a:t>V mil. Kč</a:t>
                </a:r>
              </a:p>
            </c:rich>
          </c:tx>
          <c:layout>
            <c:manualLayout>
              <c:xMode val="edge"/>
              <c:yMode val="edge"/>
              <c:x val="3.3126293995859213E-3"/>
              <c:y val="0.28760078569948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64294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baseline="0">
          <a:solidFill>
            <a:schemeClr val="tx1">
              <a:lumMod val="50000"/>
            </a:schemeClr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2128264334286"/>
          <c:y val="4.2466678364313587E-2"/>
          <c:w val="0.74722871928812373"/>
          <c:h val="0.778393450681525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Objem podpořeného vývozu</c:v>
                </c:pt>
              </c:strCache>
            </c:strRef>
          </c:tx>
          <c:spPr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9.4953389350017885E-3"/>
                  <c:y val="7.0519042362510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13-469B-BB45-686B35D5C505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120</c:v>
                </c:pt>
                <c:pt idx="1">
                  <c:v>139</c:v>
                </c:pt>
                <c:pt idx="2">
                  <c:v>297</c:v>
                </c:pt>
                <c:pt idx="3">
                  <c:v>660</c:v>
                </c:pt>
                <c:pt idx="4">
                  <c:v>426</c:v>
                </c:pt>
                <c:pt idx="5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3-469B-BB45-686B35D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6384"/>
        <c:axId val="45057920"/>
      </c:barChart>
      <c:lineChart>
        <c:grouping val="standard"/>
        <c:varyColors val="0"/>
        <c:ser>
          <c:idx val="2"/>
          <c:order val="1"/>
          <c:tx>
            <c:strRef>
              <c:f>List1!$C$1</c:f>
              <c:strCache>
                <c:ptCount val="1"/>
                <c:pt idx="0">
                  <c:v>Počet uzavřených smluv</c:v>
                </c:pt>
              </c:strCache>
            </c:strRef>
          </c:tx>
          <c:spPr>
            <a:ln w="53975">
              <a:solidFill>
                <a:srgbClr val="D9CC1D"/>
              </a:solidFill>
            </a:ln>
          </c:spPr>
          <c:marker>
            <c:symbol val="circle"/>
            <c:size val="11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D9CC1D"/>
                </a:solidFill>
              </a:ln>
            </c:spPr>
          </c:marker>
          <c:cat>
            <c:numRef>
              <c:f>List1!$A$2:$A$7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  <c:pt idx="0">
                  <c:v>3</c:v>
                </c:pt>
                <c:pt idx="1">
                  <c:v>12</c:v>
                </c:pt>
                <c:pt idx="2">
                  <c:v>17</c:v>
                </c:pt>
                <c:pt idx="3">
                  <c:v>35</c:v>
                </c:pt>
                <c:pt idx="4">
                  <c:v>41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13-469B-BB45-686B35D5C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158384"/>
        <c:axId val="752157728"/>
      </c:lineChart>
      <c:catAx>
        <c:axId val="4505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45057920"/>
        <c:crosses val="autoZero"/>
        <c:auto val="1"/>
        <c:lblAlgn val="ctr"/>
        <c:lblOffset val="100"/>
        <c:noMultiLvlLbl val="0"/>
      </c:catAx>
      <c:valAx>
        <c:axId val="45057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V mil. Kč</a:t>
                </a:r>
              </a:p>
            </c:rich>
          </c:tx>
          <c:layout>
            <c:manualLayout>
              <c:xMode val="edge"/>
              <c:yMode val="edge"/>
              <c:x val="7.9127824458348241E-3"/>
              <c:y val="0.342568466267100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056384"/>
        <c:crosses val="autoZero"/>
        <c:crossBetween val="between"/>
      </c:valAx>
      <c:valAx>
        <c:axId val="7521577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V ks</a:t>
                </a:r>
              </a:p>
            </c:rich>
          </c:tx>
          <c:layout>
            <c:manualLayout>
              <c:xMode val="edge"/>
              <c:yMode val="edge"/>
              <c:x val="0.94777563585749014"/>
              <c:y val="0.403304289112526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2158384"/>
        <c:crosses val="max"/>
        <c:crossBetween val="between"/>
      </c:valAx>
      <c:catAx>
        <c:axId val="75215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21577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tx1">
          <a:lumMod val="50000"/>
        </a:schemeClr>
      </a:solidFill>
    </a:ln>
  </c:spPr>
  <c:txPr>
    <a:bodyPr/>
    <a:lstStyle/>
    <a:p>
      <a:pPr>
        <a:defRPr sz="1800" b="1">
          <a:solidFill>
            <a:schemeClr val="tx1">
              <a:lumMod val="50000"/>
            </a:schemeClr>
          </a:solidFill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4/24/2023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09113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776663" y="9409113"/>
            <a:ext cx="289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4/24/2023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750" y="4705350"/>
            <a:ext cx="53355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890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663" y="9409113"/>
            <a:ext cx="2890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470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Prezentace</a:t>
            </a:r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V Praze 4. 10. 2017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9CC1D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/>
              <a:t>Ilustrační nadpis </a:t>
            </a:r>
          </a:p>
          <a:p>
            <a:pPr lvl="0"/>
            <a:r>
              <a:rPr lang="cs-CZ" dirty="0"/>
              <a:t>prezentace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/>
              <a:t>Ilustrační 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/>
              <a:t>Ilustrační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36" r:id="rId6"/>
    <p:sldLayoutId id="2147485329" r:id="rId7"/>
    <p:sldLayoutId id="2147485332" r:id="rId8"/>
    <p:sldLayoutId id="2147485333" r:id="rId9"/>
    <p:sldLayoutId id="214748532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3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avlicek@egap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2284286"/>
            <a:ext cx="9144000" cy="655508"/>
          </a:xfrm>
        </p:spPr>
        <p:txBody>
          <a:bodyPr>
            <a:normAutofit fontScale="90000"/>
          </a:bodyPr>
          <a:lstStyle/>
          <a:p>
            <a:br>
              <a:rPr lang="cs-CZ" sz="4000" dirty="0"/>
            </a:br>
            <a:br>
              <a:rPr lang="cs-CZ" sz="2200" dirty="0"/>
            </a:br>
            <a:r>
              <a:rPr lang="cs-CZ" sz="4900" dirty="0">
                <a:solidFill>
                  <a:srgbClr val="C72764"/>
                </a:solidFill>
              </a:rPr>
              <a:t>EGAP</a:t>
            </a:r>
            <a:br>
              <a:rPr lang="cs-CZ" sz="4000" dirty="0">
                <a:solidFill>
                  <a:srgbClr val="C72764"/>
                </a:solidFill>
              </a:rPr>
            </a:br>
            <a:br>
              <a:rPr lang="cs-CZ" sz="2700" dirty="0">
                <a:solidFill>
                  <a:srgbClr val="C72764"/>
                </a:solidFill>
              </a:rPr>
            </a:br>
            <a:r>
              <a:rPr lang="cs-CZ" sz="2700" dirty="0">
                <a:solidFill>
                  <a:srgbClr val="C72764"/>
                </a:solidFill>
              </a:rPr>
              <a:t>Konkurenceschopnost českého exportu</a:t>
            </a:r>
            <a:endParaRPr lang="cs-CZ" sz="2900" i="1" dirty="0">
              <a:solidFill>
                <a:srgbClr val="C72764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720000" y="3984146"/>
            <a:ext cx="7704000" cy="252000"/>
          </a:xfrm>
        </p:spPr>
        <p:txBody>
          <a:bodyPr/>
          <a:lstStyle/>
          <a:p>
            <a:r>
              <a:rPr lang="cs-CZ" b="1" dirty="0"/>
              <a:t>Ing. David Havlíček, Ph.D., </a:t>
            </a:r>
            <a:r>
              <a:rPr lang="cs-CZ" b="1" dirty="0" err="1"/>
              <a:t>cfa</a:t>
            </a:r>
            <a:endParaRPr lang="cs-CZ" b="1" dirty="0"/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5D29ACF3-C28C-4A04-802A-BC2A1608C0C8}"/>
              </a:ext>
            </a:extLst>
          </p:cNvPr>
          <p:cNvSpPr txBox="1">
            <a:spLocks/>
          </p:cNvSpPr>
          <p:nvPr/>
        </p:nvSpPr>
        <p:spPr>
          <a:xfrm>
            <a:off x="720000" y="4367463"/>
            <a:ext cx="7704000" cy="71025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SzPct val="100000"/>
              <a:buFontTx/>
              <a:buNone/>
              <a:defRPr sz="1800" b="0" kern="1200" cap="all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60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64800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4042"/>
              </a:buClr>
              <a:buFontTx/>
              <a:buBlip>
                <a:blip r:embed="rId3"/>
              </a:buBlip>
              <a:defRPr sz="22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41404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–"/>
              <a:defRPr sz="1000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1400" b="1" dirty="0"/>
              <a:t>25. 4. 2023</a:t>
            </a:r>
          </a:p>
          <a:p>
            <a:pPr fontAlgn="auto">
              <a:spcAft>
                <a:spcPts val="0"/>
              </a:spcAft>
            </a:pPr>
            <a:r>
              <a:rPr lang="cs-CZ" sz="1400" b="1" dirty="0"/>
              <a:t>Exportní fórum asociace exportérů, hluboká nad Vltavou</a:t>
            </a:r>
          </a:p>
        </p:txBody>
      </p:sp>
    </p:spTree>
    <p:extLst>
      <p:ext uri="{BB962C8B-B14F-4D97-AF65-F5344CB8AC3E}">
        <p14:creationId xmlns:p14="http://schemas.microsoft.com/office/powerpoint/2010/main" val="20614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9A6E487-3C3D-4F4E-BCDE-9B9FD3AEAB16}"/>
              </a:ext>
            </a:extLst>
          </p:cNvPr>
          <p:cNvSpPr txBox="1">
            <a:spLocks/>
          </p:cNvSpPr>
          <p:nvPr/>
        </p:nvSpPr>
        <p:spPr>
          <a:xfrm>
            <a:off x="1156466" y="200561"/>
            <a:ext cx="7668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200" baseline="0">
                <a:solidFill>
                  <a:srgbClr val="41404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Historie podpory vývozu </a:t>
            </a:r>
            <a:br>
              <a:rPr lang="cs-CZ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na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ukrajinu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7B1C940-C511-44F7-891F-DC7DB9038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722525"/>
              </p:ext>
            </p:extLst>
          </p:nvPr>
        </p:nvGraphicFramePr>
        <p:xfrm>
          <a:off x="742385" y="1193074"/>
          <a:ext cx="8024990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4880" y="305417"/>
            <a:ext cx="7668000" cy="900000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chemeClr val="tx1">
                    <a:lumMod val="50000"/>
                  </a:schemeClr>
                </a:solidFill>
              </a:rPr>
              <a:t>Objem pojištěného vývozu </a:t>
            </a:r>
            <a:br>
              <a:rPr lang="cs-CZ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3200" dirty="0">
                <a:solidFill>
                  <a:schemeClr val="tx1">
                    <a:lumMod val="50000"/>
                  </a:schemeClr>
                </a:solidFill>
              </a:rPr>
              <a:t>v letech 2012 - 2022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037499562"/>
              </p:ext>
            </p:extLst>
          </p:nvPr>
        </p:nvGraphicFramePr>
        <p:xfrm>
          <a:off x="634097" y="1521601"/>
          <a:ext cx="8024990" cy="450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6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183" y="305680"/>
            <a:ext cx="8351519" cy="900000"/>
          </a:xfrm>
        </p:spPr>
        <p:txBody>
          <a:bodyPr/>
          <a:lstStyle/>
          <a:p>
            <a:r>
              <a:rPr lang="cs-CZ" sz="2550" dirty="0">
                <a:solidFill>
                  <a:schemeClr val="tx1">
                    <a:lumMod val="50000"/>
                  </a:schemeClr>
                </a:solidFill>
              </a:rPr>
              <a:t>Diverzifikace v teritoriálním </a:t>
            </a:r>
            <a:br>
              <a:rPr lang="cs-CZ" sz="255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2550" dirty="0">
                <a:solidFill>
                  <a:schemeClr val="tx1">
                    <a:lumMod val="50000"/>
                  </a:schemeClr>
                </a:solidFill>
              </a:rPr>
              <a:t>rozložení angažovanosti (2012 vs 2022)*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9016D61-7676-4FB9-AA5C-DF221E48E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47322"/>
              </p:ext>
            </p:extLst>
          </p:nvPr>
        </p:nvGraphicFramePr>
        <p:xfrm>
          <a:off x="695196" y="1318792"/>
          <a:ext cx="4173812" cy="444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CCD8B18-2003-406A-A796-C6C5A8E6A5C4}"/>
              </a:ext>
            </a:extLst>
          </p:cNvPr>
          <p:cNvSpPr txBox="1"/>
          <p:nvPr/>
        </p:nvSpPr>
        <p:spPr>
          <a:xfrm>
            <a:off x="4970188" y="6112045"/>
            <a:ext cx="4173811" cy="283505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100" i="1" dirty="0"/>
              <a:t>* Pozn.: Včetně Záruk COVID Plus a EGAP Plus.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0775EE9-A2B9-43F0-AD49-8450B22F9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487424"/>
              </p:ext>
            </p:extLst>
          </p:nvPr>
        </p:nvGraphicFramePr>
        <p:xfrm>
          <a:off x="4653241" y="1318791"/>
          <a:ext cx="4173812" cy="444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F4714CE-D7D5-41A0-8C8C-23E791EEAF3D}"/>
              </a:ext>
            </a:extLst>
          </p:cNvPr>
          <p:cNvSpPr txBox="1"/>
          <p:nvPr/>
        </p:nvSpPr>
        <p:spPr>
          <a:xfrm>
            <a:off x="2473234" y="1205680"/>
            <a:ext cx="670560" cy="293243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cs-CZ" sz="2000" b="1" u="sng" dirty="0">
                <a:solidFill>
                  <a:schemeClr val="tx1">
                    <a:lumMod val="50000"/>
                  </a:schemeClr>
                </a:solidFill>
              </a:rPr>
              <a:t>2012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4DD41D-BC26-463A-B6F0-37314C3A7221}"/>
              </a:ext>
            </a:extLst>
          </p:cNvPr>
          <p:cNvSpPr txBox="1"/>
          <p:nvPr/>
        </p:nvSpPr>
        <p:spPr>
          <a:xfrm>
            <a:off x="6378455" y="1205679"/>
            <a:ext cx="670560" cy="293243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cs-CZ" sz="2000" b="1" u="sng" dirty="0">
                <a:solidFill>
                  <a:schemeClr val="tx1">
                    <a:lumMod val="50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0329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5473" y="248624"/>
            <a:ext cx="8278811" cy="900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Objem vymožených pohledávek v letech 2013 - 2022</a:t>
            </a:r>
          </a:p>
        </p:txBody>
      </p:sp>
      <p:graphicFrame>
        <p:nvGraphicFramePr>
          <p:cNvPr id="6" name="Zástupný symbol pro obsah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072282"/>
              </p:ext>
            </p:extLst>
          </p:nvPr>
        </p:nvGraphicFramePr>
        <p:xfrm>
          <a:off x="432594" y="1546295"/>
          <a:ext cx="8278812" cy="437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9543450-1CB9-4984-B4A8-24CE5AB5FD5D}"/>
              </a:ext>
            </a:extLst>
          </p:cNvPr>
          <p:cNvSpPr txBox="1"/>
          <p:nvPr/>
        </p:nvSpPr>
        <p:spPr>
          <a:xfrm>
            <a:off x="6766322" y="6062416"/>
            <a:ext cx="914400" cy="213656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100" i="1" dirty="0"/>
              <a:t>* Pozn.: </a:t>
            </a:r>
            <a:r>
              <a:rPr lang="cs-CZ" sz="1100" i="1" dirty="0" err="1"/>
              <a:t>Akruálně</a:t>
            </a:r>
            <a:r>
              <a:rPr lang="cs-CZ" sz="1100" i="1" dirty="0"/>
              <a:t> vyjádřený výnos.</a:t>
            </a:r>
          </a:p>
        </p:txBody>
      </p:sp>
    </p:spTree>
    <p:extLst>
      <p:ext uri="{BB962C8B-B14F-4D97-AF65-F5344CB8AC3E}">
        <p14:creationId xmlns:p14="http://schemas.microsoft.com/office/powerpoint/2010/main" val="33695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Nové produkty </a:t>
            </a:r>
            <a:br>
              <a:rPr lang="cs-CZ" dirty="0"/>
            </a:br>
            <a:r>
              <a:rPr lang="cs-CZ" dirty="0"/>
              <a:t>na podporu českého exportu</a:t>
            </a:r>
          </a:p>
        </p:txBody>
      </p:sp>
    </p:spTree>
    <p:extLst>
      <p:ext uri="{BB962C8B-B14F-4D97-AF65-F5344CB8AC3E}">
        <p14:creationId xmlns:p14="http://schemas.microsoft.com/office/powerpoint/2010/main" val="39197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20" y="305417"/>
            <a:ext cx="7668000" cy="900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Záruka EGAP plus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06DDAC-6E24-4763-9B09-041F63B2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920" y="1385417"/>
            <a:ext cx="7668000" cy="450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>
                <a:solidFill>
                  <a:schemeClr val="accent2"/>
                </a:solidFill>
              </a:rPr>
              <a:t>Obdobná struktura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jako COVID Plus;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Státní podpora v reakci na hospodářský dopad </a:t>
            </a:r>
            <a:r>
              <a:rPr lang="cs-CZ" b="1" dirty="0">
                <a:solidFill>
                  <a:schemeClr val="accent2"/>
                </a:solidFill>
              </a:rPr>
              <a:t>válečné agrese Ruska vůči Ukrajině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Počáteční vklad 500 mil. Kč ze státního rozpočtu do Fondu Záruk;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Spuštěno v prosinci 2022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24. 4. 2023 přijato </a:t>
            </a:r>
            <a:r>
              <a:rPr lang="cs-CZ" b="1" dirty="0">
                <a:solidFill>
                  <a:schemeClr val="accent2"/>
                </a:solidFill>
              </a:rPr>
              <a:t>43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žádostí o záruku v celkovém objemu </a:t>
            </a:r>
            <a:r>
              <a:rPr lang="cs-CZ" b="1" dirty="0">
                <a:solidFill>
                  <a:schemeClr val="accent2"/>
                </a:solidFill>
              </a:rPr>
              <a:t>3,3 mld. Kč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; zatím poskytnuto </a:t>
            </a:r>
            <a:r>
              <a:rPr lang="cs-CZ" b="1" dirty="0">
                <a:solidFill>
                  <a:schemeClr val="accent2"/>
                </a:solidFill>
              </a:rPr>
              <a:t>11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záruk v objemu téměř </a:t>
            </a:r>
            <a:r>
              <a:rPr lang="cs-CZ" b="1" dirty="0">
                <a:solidFill>
                  <a:schemeClr val="accent2"/>
                </a:solidFill>
              </a:rPr>
              <a:t>802 mil. Kč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0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24A9-73F0-4C5D-A201-20C00099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20" y="305417"/>
            <a:ext cx="7668000" cy="900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Záruka EGAP plus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06DDAC-6E24-4763-9B09-041F63B2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40" y="1205417"/>
            <a:ext cx="7803360" cy="4500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3200" b="1" dirty="0">
                <a:solidFill>
                  <a:schemeClr val="tx1">
                    <a:lumMod val="50000"/>
                  </a:schemeClr>
                </a:solidFill>
              </a:rPr>
              <a:t>Parametry podpory:</a:t>
            </a:r>
            <a:endParaRPr lang="cs-CZ" sz="32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Podíl vývozu na ročních tržbách podniku </a:t>
            </a:r>
            <a:r>
              <a:rPr lang="cs-CZ" sz="2800" b="1" dirty="0">
                <a:solidFill>
                  <a:schemeClr val="accent2"/>
                </a:solidFill>
              </a:rPr>
              <a:t>alespoň 25 %;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Podnik má více než </a:t>
            </a:r>
            <a:r>
              <a:rPr lang="cs-CZ" sz="2800" b="1" dirty="0">
                <a:solidFill>
                  <a:schemeClr val="accent2"/>
                </a:solidFill>
              </a:rPr>
              <a:t>100 zaměstnanců</a:t>
            </a: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Úvěr do výše </a:t>
            </a:r>
            <a:r>
              <a:rPr lang="cs-CZ" sz="2800" b="1" dirty="0">
                <a:solidFill>
                  <a:schemeClr val="accent2"/>
                </a:solidFill>
              </a:rPr>
              <a:t>až 15 % </a:t>
            </a: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z celkových ročních tržeb;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V rozpětí 5 mil. Kč až 1 200 mil. Kč;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Žadatel s minimálním ratingem </a:t>
            </a:r>
            <a:r>
              <a:rPr lang="cs-CZ" sz="2800" b="1" dirty="0">
                <a:solidFill>
                  <a:schemeClr val="accent2"/>
                </a:solidFill>
              </a:rPr>
              <a:t>B-</a:t>
            </a: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Délka záruky </a:t>
            </a:r>
            <a:r>
              <a:rPr lang="cs-CZ" sz="2800" b="1" dirty="0">
                <a:solidFill>
                  <a:schemeClr val="accent2"/>
                </a:solidFill>
              </a:rPr>
              <a:t>max. 6 let</a:t>
            </a:r>
            <a:r>
              <a:rPr lang="cs-CZ" sz="2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3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5CA8-B514-40B3-A0BA-D45E5187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" y="322834"/>
            <a:ext cx="8247017" cy="900000"/>
          </a:xfrm>
        </p:spPr>
        <p:txBody>
          <a:bodyPr/>
          <a:lstStyle/>
          <a:p>
            <a:r>
              <a:rPr lang="cs-CZ" sz="3000" dirty="0">
                <a:solidFill>
                  <a:schemeClr val="tx1">
                    <a:lumMod val="50000"/>
                  </a:schemeClr>
                </a:solidFill>
              </a:rPr>
              <a:t>Exportně orientovaný podnik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5318C9-B08A-498C-9466-21ACB285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82" y="1359291"/>
            <a:ext cx="7737189" cy="45000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Pojem zavedený v rámci </a:t>
            </a:r>
            <a:r>
              <a:rPr lang="cs-CZ" b="1" dirty="0">
                <a:solidFill>
                  <a:schemeClr val="accent2"/>
                </a:solidFill>
              </a:rPr>
              <a:t>novely zákona 58/1995 Sb.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Takový podnik, jehož tržby </a:t>
            </a:r>
            <a:r>
              <a:rPr lang="cs-CZ" b="1" dirty="0">
                <a:solidFill>
                  <a:schemeClr val="accent2"/>
                </a:solidFill>
              </a:rPr>
              <a:t>alespoň z 25 % tvoří export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do zahraničí;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>
                <a:solidFill>
                  <a:schemeClr val="accent2"/>
                </a:solidFill>
              </a:rPr>
              <a:t>Jednodušší přístup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k produktům ČEB a EGAP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Usnadnění možnosti </a:t>
            </a:r>
            <a:r>
              <a:rPr lang="cs-CZ" b="1" dirty="0">
                <a:solidFill>
                  <a:schemeClr val="accent2"/>
                </a:solidFill>
              </a:rPr>
              <a:t>získat finanční prostředky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na exportní projekty;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Odpadnutí povinnosti prokazovat rozjednané obchodní případy v zahraničí a </a:t>
            </a:r>
            <a:r>
              <a:rPr lang="cs-CZ" b="1" dirty="0">
                <a:solidFill>
                  <a:schemeClr val="accent2"/>
                </a:solidFill>
              </a:rPr>
              <a:t>omezení administrativní zátěže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636AF-2CFA-40AE-A90C-7063B175F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019926"/>
            <a:ext cx="7704000" cy="517358"/>
          </a:xfrm>
        </p:spPr>
        <p:txBody>
          <a:bodyPr>
            <a:normAutofit/>
          </a:bodyPr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139806-F94D-4D1B-9A6A-ED35A8E68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3838074"/>
            <a:ext cx="7704000" cy="769926"/>
          </a:xfrm>
        </p:spPr>
        <p:txBody>
          <a:bodyPr/>
          <a:lstStyle/>
          <a:p>
            <a:r>
              <a:rPr lang="cs-CZ" cap="none" dirty="0"/>
              <a:t>Ing. David Havlíček, Ph.D., CFA</a:t>
            </a:r>
          </a:p>
          <a:p>
            <a:r>
              <a:rPr lang="cs-CZ" cap="none" dirty="0">
                <a:hlinkClick r:id="rId2"/>
              </a:rPr>
              <a:t>havlicek@egap.cz</a:t>
            </a:r>
            <a:r>
              <a:rPr lang="cs-CZ" cap="non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22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</TotalTime>
  <Words>333</Words>
  <Application>Microsoft Office PowerPoint</Application>
  <PresentationFormat>Předvádění na obrazovce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Azo Sans</vt:lpstr>
      <vt:lpstr>Open Sans</vt:lpstr>
      <vt:lpstr>Arial</vt:lpstr>
      <vt:lpstr>Calibri</vt:lpstr>
      <vt:lpstr>Open Sans Light</vt:lpstr>
      <vt:lpstr>Vlastní návrh</vt:lpstr>
      <vt:lpstr>  EGAP  Konkurenceschopnost českého exportu</vt:lpstr>
      <vt:lpstr>Objem pojištěného vývozu  v letech 2012 - 2022 </vt:lpstr>
      <vt:lpstr>Diverzifikace v teritoriálním  rozložení angažovanosti (2012 vs 2022)*</vt:lpstr>
      <vt:lpstr>Objem vymožených pohledávek v letech 2013 - 2022</vt:lpstr>
      <vt:lpstr>Prezentace aplikace PowerPoint</vt:lpstr>
      <vt:lpstr>Záruka EGAP plus</vt:lpstr>
      <vt:lpstr>Záruka EGAP plus</vt:lpstr>
      <vt:lpstr>Exportně orientovaný podnik</vt:lpstr>
      <vt:lpstr>Děkuji Vám za pozornost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Tochackova Jana</cp:lastModifiedBy>
  <cp:revision>1738</cp:revision>
  <cp:lastPrinted>2014-07-04T08:26:35Z</cp:lastPrinted>
  <dcterms:created xsi:type="dcterms:W3CDTF">2013-04-23T12:07:07Z</dcterms:created>
  <dcterms:modified xsi:type="dcterms:W3CDTF">2023-04-24T09:23:55Z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