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32" r:id="rId1"/>
  </p:sldMasterIdLst>
  <p:notesMasterIdLst>
    <p:notesMasterId r:id="rId7"/>
  </p:notesMasterIdLst>
  <p:handoutMasterIdLst>
    <p:handoutMasterId r:id="rId8"/>
  </p:handoutMasterIdLst>
  <p:sldIdLst>
    <p:sldId id="256" r:id="rId2"/>
    <p:sldId id="385" r:id="rId3"/>
    <p:sldId id="386" r:id="rId4"/>
    <p:sldId id="275" r:id="rId5"/>
    <p:sldId id="258" r:id="rId6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552" autoAdjust="0"/>
  </p:normalViewPr>
  <p:slideViewPr>
    <p:cSldViewPr>
      <p:cViewPr varScale="1">
        <p:scale>
          <a:sx n="79" d="100"/>
          <a:sy n="79" d="100"/>
        </p:scale>
        <p:origin x="850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0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cel%20-%20data\CZ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Koruna</a:t>
            </a:r>
            <a:r>
              <a:rPr lang="cs-CZ" b="1" baseline="0"/>
              <a:t> při poklesu HDP většinou oslabuje</a:t>
            </a:r>
            <a:endParaRPr lang="cs-CZ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'HDP vs CZK'!$E$4</c:f>
              <c:strCache>
                <c:ptCount val="1"/>
                <c:pt idx="0">
                  <c:v>EURCZK (q/q, 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'HDP vs CZK'!$C$5:$C$73</c:f>
              <c:numCache>
                <c:formatCode>m/d/yyyy</c:formatCode>
                <c:ptCount val="69"/>
                <c:pt idx="0">
                  <c:v>39082</c:v>
                </c:pt>
                <c:pt idx="1">
                  <c:v>39172</c:v>
                </c:pt>
                <c:pt idx="2">
                  <c:v>39263</c:v>
                </c:pt>
                <c:pt idx="3">
                  <c:v>39355</c:v>
                </c:pt>
                <c:pt idx="4">
                  <c:v>39447</c:v>
                </c:pt>
                <c:pt idx="5">
                  <c:v>39538</c:v>
                </c:pt>
                <c:pt idx="6">
                  <c:v>39629</c:v>
                </c:pt>
                <c:pt idx="7">
                  <c:v>39721</c:v>
                </c:pt>
                <c:pt idx="8">
                  <c:v>39813</c:v>
                </c:pt>
                <c:pt idx="9">
                  <c:v>39903</c:v>
                </c:pt>
                <c:pt idx="10">
                  <c:v>39994</c:v>
                </c:pt>
                <c:pt idx="11">
                  <c:v>40086</c:v>
                </c:pt>
                <c:pt idx="12">
                  <c:v>40178</c:v>
                </c:pt>
                <c:pt idx="13">
                  <c:v>40268</c:v>
                </c:pt>
                <c:pt idx="14">
                  <c:v>40359</c:v>
                </c:pt>
                <c:pt idx="15">
                  <c:v>40451</c:v>
                </c:pt>
                <c:pt idx="16">
                  <c:v>40543</c:v>
                </c:pt>
                <c:pt idx="17">
                  <c:v>40633</c:v>
                </c:pt>
                <c:pt idx="18">
                  <c:v>40724</c:v>
                </c:pt>
                <c:pt idx="19">
                  <c:v>40816</c:v>
                </c:pt>
                <c:pt idx="20">
                  <c:v>40908</c:v>
                </c:pt>
                <c:pt idx="21">
                  <c:v>40999</c:v>
                </c:pt>
                <c:pt idx="22">
                  <c:v>41090</c:v>
                </c:pt>
                <c:pt idx="23">
                  <c:v>41182</c:v>
                </c:pt>
                <c:pt idx="24">
                  <c:v>41274</c:v>
                </c:pt>
                <c:pt idx="25">
                  <c:v>41364</c:v>
                </c:pt>
                <c:pt idx="26">
                  <c:v>41455</c:v>
                </c:pt>
                <c:pt idx="27">
                  <c:v>41547</c:v>
                </c:pt>
                <c:pt idx="28">
                  <c:v>41639</c:v>
                </c:pt>
                <c:pt idx="29">
                  <c:v>41729</c:v>
                </c:pt>
                <c:pt idx="30">
                  <c:v>41820</c:v>
                </c:pt>
                <c:pt idx="31">
                  <c:v>41912</c:v>
                </c:pt>
                <c:pt idx="32">
                  <c:v>42004</c:v>
                </c:pt>
                <c:pt idx="33">
                  <c:v>42094</c:v>
                </c:pt>
                <c:pt idx="34">
                  <c:v>42185</c:v>
                </c:pt>
                <c:pt idx="35">
                  <c:v>42277</c:v>
                </c:pt>
                <c:pt idx="36">
                  <c:v>42369</c:v>
                </c:pt>
                <c:pt idx="37">
                  <c:v>42460</c:v>
                </c:pt>
                <c:pt idx="38">
                  <c:v>42551</c:v>
                </c:pt>
                <c:pt idx="39">
                  <c:v>42643</c:v>
                </c:pt>
                <c:pt idx="40">
                  <c:v>42735</c:v>
                </c:pt>
                <c:pt idx="41">
                  <c:v>42825</c:v>
                </c:pt>
                <c:pt idx="42">
                  <c:v>42916</c:v>
                </c:pt>
                <c:pt idx="43">
                  <c:v>43008</c:v>
                </c:pt>
                <c:pt idx="44">
                  <c:v>43100</c:v>
                </c:pt>
                <c:pt idx="45">
                  <c:v>43190</c:v>
                </c:pt>
                <c:pt idx="46">
                  <c:v>43281</c:v>
                </c:pt>
                <c:pt idx="47">
                  <c:v>43373</c:v>
                </c:pt>
                <c:pt idx="48">
                  <c:v>43465</c:v>
                </c:pt>
                <c:pt idx="49">
                  <c:v>43555</c:v>
                </c:pt>
                <c:pt idx="50">
                  <c:v>43646</c:v>
                </c:pt>
                <c:pt idx="51">
                  <c:v>43738</c:v>
                </c:pt>
                <c:pt idx="52">
                  <c:v>43830</c:v>
                </c:pt>
                <c:pt idx="53">
                  <c:v>43921</c:v>
                </c:pt>
                <c:pt idx="54">
                  <c:v>44012</c:v>
                </c:pt>
                <c:pt idx="55">
                  <c:v>44104</c:v>
                </c:pt>
                <c:pt idx="56">
                  <c:v>44196</c:v>
                </c:pt>
                <c:pt idx="57">
                  <c:v>44286</c:v>
                </c:pt>
                <c:pt idx="58">
                  <c:v>44377</c:v>
                </c:pt>
                <c:pt idx="59">
                  <c:v>44469</c:v>
                </c:pt>
                <c:pt idx="60">
                  <c:v>44561</c:v>
                </c:pt>
                <c:pt idx="61">
                  <c:v>44651</c:v>
                </c:pt>
                <c:pt idx="62">
                  <c:v>44742</c:v>
                </c:pt>
                <c:pt idx="63">
                  <c:v>44834</c:v>
                </c:pt>
                <c:pt idx="64">
                  <c:v>44926</c:v>
                </c:pt>
                <c:pt idx="65">
                  <c:v>45016</c:v>
                </c:pt>
                <c:pt idx="66">
                  <c:v>45107</c:v>
                </c:pt>
                <c:pt idx="67">
                  <c:v>45199</c:v>
                </c:pt>
                <c:pt idx="68">
                  <c:v>45291</c:v>
                </c:pt>
              </c:numCache>
            </c:numRef>
          </c:cat>
          <c:val>
            <c:numRef>
              <c:f>'HDP vs CZK'!$E$5:$E$73</c:f>
              <c:numCache>
                <c:formatCode>General</c:formatCode>
                <c:ptCount val="69"/>
                <c:pt idx="1">
                  <c:v>2.8525583883054484E-4</c:v>
                </c:pt>
                <c:pt idx="2">
                  <c:v>-8.167778292969885E-3</c:v>
                </c:pt>
                <c:pt idx="3">
                  <c:v>1.2134720158494261E-2</c:v>
                </c:pt>
                <c:pt idx="4">
                  <c:v>3.9179171292482828E-2</c:v>
                </c:pt>
                <c:pt idx="5">
                  <c:v>4.7225017704722427E-2</c:v>
                </c:pt>
                <c:pt idx="6">
                  <c:v>2.8792739222283092E-2</c:v>
                </c:pt>
                <c:pt idx="7">
                  <c:v>2.9565777813582605E-2</c:v>
                </c:pt>
                <c:pt idx="8">
                  <c:v>-5.188444296862027E-2</c:v>
                </c:pt>
                <c:pt idx="9">
                  <c:v>-8.9061636808460243E-2</c:v>
                </c:pt>
                <c:pt idx="10">
                  <c:v>3.3407007500271813E-2</c:v>
                </c:pt>
                <c:pt idx="11">
                  <c:v>4.0446826854593887E-2</c:v>
                </c:pt>
                <c:pt idx="12">
                  <c:v>-1.238377998281126E-2</c:v>
                </c:pt>
                <c:pt idx="13">
                  <c:v>1.8136214547559426E-3</c:v>
                </c:pt>
                <c:pt idx="14">
                  <c:v>1.0785526519251576E-2</c:v>
                </c:pt>
                <c:pt idx="15">
                  <c:v>2.6417601313064143E-2</c:v>
                </c:pt>
                <c:pt idx="16">
                  <c:v>5.0977401356721019E-3</c:v>
                </c:pt>
                <c:pt idx="17">
                  <c:v>1.6581941418542745E-2</c:v>
                </c:pt>
                <c:pt idx="18">
                  <c:v>2.215384615384508E-3</c:v>
                </c:pt>
                <c:pt idx="19">
                  <c:v>-2.7548209366390353E-3</c:v>
                </c:pt>
                <c:pt idx="20">
                  <c:v>-3.6534361161226769E-2</c:v>
                </c:pt>
                <c:pt idx="21">
                  <c:v>7.753471260730338E-3</c:v>
                </c:pt>
                <c:pt idx="22">
                  <c:v>-7.0964398197983503E-3</c:v>
                </c:pt>
                <c:pt idx="23">
                  <c:v>7.7589960809151259E-3</c:v>
                </c:pt>
                <c:pt idx="24">
                  <c:v>-4.0694195092758623E-3</c:v>
                </c:pt>
                <c:pt idx="25">
                  <c:v>-1.5933563793857131E-2</c:v>
                </c:pt>
                <c:pt idx="26">
                  <c:v>-1.0286295369211551E-2</c:v>
                </c:pt>
                <c:pt idx="27">
                  <c:v>-8.1297665595614355E-4</c:v>
                </c:pt>
                <c:pt idx="28">
                  <c:v>-3.1138790035587283E-2</c:v>
                </c:pt>
                <c:pt idx="29">
                  <c:v>-2.9410661364744684E-2</c:v>
                </c:pt>
                <c:pt idx="30">
                  <c:v>-2.1865092380024542E-4</c:v>
                </c:pt>
                <c:pt idx="31">
                  <c:v>-6.2301890917040303E-3</c:v>
                </c:pt>
                <c:pt idx="32">
                  <c:v>-2.172496198131757E-4</c:v>
                </c:pt>
                <c:pt idx="33">
                  <c:v>0</c:v>
                </c:pt>
                <c:pt idx="34">
                  <c:v>8.8328989284679471E-3</c:v>
                </c:pt>
                <c:pt idx="35">
                  <c:v>1.1249086924762564E-2</c:v>
                </c:pt>
                <c:pt idx="36">
                  <c:v>5.5407801418438929E-4</c:v>
                </c:pt>
                <c:pt idx="37">
                  <c:v>6.6526222419327485E-4</c:v>
                </c:pt>
                <c:pt idx="38">
                  <c:v>0</c:v>
                </c:pt>
                <c:pt idx="39">
                  <c:v>4.0681977883805231E-4</c:v>
                </c:pt>
                <c:pt idx="40">
                  <c:v>0</c:v>
                </c:pt>
                <c:pt idx="41">
                  <c:v>2.9598934438357372E-4</c:v>
                </c:pt>
                <c:pt idx="42">
                  <c:v>1.8060695780902969E-2</c:v>
                </c:pt>
                <c:pt idx="43">
                  <c:v>1.6885270616613934E-2</c:v>
                </c:pt>
                <c:pt idx="44">
                  <c:v>1.6600214690998261E-2</c:v>
                </c:pt>
                <c:pt idx="45">
                  <c:v>9.7072238899067465E-3</c:v>
                </c:pt>
                <c:pt idx="46">
                  <c:v>-7.7552948586725456E-3</c:v>
                </c:pt>
                <c:pt idx="47">
                  <c:v>-4.3751709051134124E-3</c:v>
                </c:pt>
                <c:pt idx="48">
                  <c:v>-5.8729726576174368E-3</c:v>
                </c:pt>
                <c:pt idx="49">
                  <c:v>6.9600185600494635E-3</c:v>
                </c:pt>
                <c:pt idx="50">
                  <c:v>-1.1681333229507374E-4</c:v>
                </c:pt>
                <c:pt idx="51">
                  <c:v>-2.0634611641034972E-3</c:v>
                </c:pt>
                <c:pt idx="52">
                  <c:v>6.1387831222318168E-3</c:v>
                </c:pt>
                <c:pt idx="53">
                  <c:v>-1.9937451133698048E-3</c:v>
                </c:pt>
                <c:pt idx="54">
                  <c:v>-5.551870781475543E-2</c:v>
                </c:pt>
                <c:pt idx="55">
                  <c:v>2.17712722702742E-2</c:v>
                </c:pt>
                <c:pt idx="56">
                  <c:v>-7.4815794445495243E-3</c:v>
                </c:pt>
                <c:pt idx="57">
                  <c:v>2.2240558076735528E-2</c:v>
                </c:pt>
                <c:pt idx="58">
                  <c:v>1.6570771001150675E-2</c:v>
                </c:pt>
                <c:pt idx="59">
                  <c:v>5.5386535611203769E-3</c:v>
                </c:pt>
                <c:pt idx="60">
                  <c:v>4.6673988076560979E-3</c:v>
                </c:pt>
                <c:pt idx="61">
                  <c:v>2.8529771052527853E-2</c:v>
                </c:pt>
                <c:pt idx="62">
                  <c:v>3.6506713178929839E-4</c:v>
                </c:pt>
                <c:pt idx="63">
                  <c:v>2.8810258074987161E-3</c:v>
                </c:pt>
                <c:pt idx="64">
                  <c:v>7.5692833597851283E-3</c:v>
                </c:pt>
                <c:pt idx="65">
                  <c:v>2.4685283142657943E-2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'HDP vs CZK'!$F$4</c:f>
              <c:strCache>
                <c:ptCount val="1"/>
                <c:pt idx="0">
                  <c:v>HDP (q/q, 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'HDP vs CZK'!$C$5:$C$73</c:f>
              <c:numCache>
                <c:formatCode>m/d/yyyy</c:formatCode>
                <c:ptCount val="69"/>
                <c:pt idx="0">
                  <c:v>39082</c:v>
                </c:pt>
                <c:pt idx="1">
                  <c:v>39172</c:v>
                </c:pt>
                <c:pt idx="2">
                  <c:v>39263</c:v>
                </c:pt>
                <c:pt idx="3">
                  <c:v>39355</c:v>
                </c:pt>
                <c:pt idx="4">
                  <c:v>39447</c:v>
                </c:pt>
                <c:pt idx="5">
                  <c:v>39538</c:v>
                </c:pt>
                <c:pt idx="6">
                  <c:v>39629</c:v>
                </c:pt>
                <c:pt idx="7">
                  <c:v>39721</c:v>
                </c:pt>
                <c:pt idx="8">
                  <c:v>39813</c:v>
                </c:pt>
                <c:pt idx="9">
                  <c:v>39903</c:v>
                </c:pt>
                <c:pt idx="10">
                  <c:v>39994</c:v>
                </c:pt>
                <c:pt idx="11">
                  <c:v>40086</c:v>
                </c:pt>
                <c:pt idx="12">
                  <c:v>40178</c:v>
                </c:pt>
                <c:pt idx="13">
                  <c:v>40268</c:v>
                </c:pt>
                <c:pt idx="14">
                  <c:v>40359</c:v>
                </c:pt>
                <c:pt idx="15">
                  <c:v>40451</c:v>
                </c:pt>
                <c:pt idx="16">
                  <c:v>40543</c:v>
                </c:pt>
                <c:pt idx="17">
                  <c:v>40633</c:v>
                </c:pt>
                <c:pt idx="18">
                  <c:v>40724</c:v>
                </c:pt>
                <c:pt idx="19">
                  <c:v>40816</c:v>
                </c:pt>
                <c:pt idx="20">
                  <c:v>40908</c:v>
                </c:pt>
                <c:pt idx="21">
                  <c:v>40999</c:v>
                </c:pt>
                <c:pt idx="22">
                  <c:v>41090</c:v>
                </c:pt>
                <c:pt idx="23">
                  <c:v>41182</c:v>
                </c:pt>
                <c:pt idx="24">
                  <c:v>41274</c:v>
                </c:pt>
                <c:pt idx="25">
                  <c:v>41364</c:v>
                </c:pt>
                <c:pt idx="26">
                  <c:v>41455</c:v>
                </c:pt>
                <c:pt idx="27">
                  <c:v>41547</c:v>
                </c:pt>
                <c:pt idx="28">
                  <c:v>41639</c:v>
                </c:pt>
                <c:pt idx="29">
                  <c:v>41729</c:v>
                </c:pt>
                <c:pt idx="30">
                  <c:v>41820</c:v>
                </c:pt>
                <c:pt idx="31">
                  <c:v>41912</c:v>
                </c:pt>
                <c:pt idx="32">
                  <c:v>42004</c:v>
                </c:pt>
                <c:pt idx="33">
                  <c:v>42094</c:v>
                </c:pt>
                <c:pt idx="34">
                  <c:v>42185</c:v>
                </c:pt>
                <c:pt idx="35">
                  <c:v>42277</c:v>
                </c:pt>
                <c:pt idx="36">
                  <c:v>42369</c:v>
                </c:pt>
                <c:pt idx="37">
                  <c:v>42460</c:v>
                </c:pt>
                <c:pt idx="38">
                  <c:v>42551</c:v>
                </c:pt>
                <c:pt idx="39">
                  <c:v>42643</c:v>
                </c:pt>
                <c:pt idx="40">
                  <c:v>42735</c:v>
                </c:pt>
                <c:pt idx="41">
                  <c:v>42825</c:v>
                </c:pt>
                <c:pt idx="42">
                  <c:v>42916</c:v>
                </c:pt>
                <c:pt idx="43">
                  <c:v>43008</c:v>
                </c:pt>
                <c:pt idx="44">
                  <c:v>43100</c:v>
                </c:pt>
                <c:pt idx="45">
                  <c:v>43190</c:v>
                </c:pt>
                <c:pt idx="46">
                  <c:v>43281</c:v>
                </c:pt>
                <c:pt idx="47">
                  <c:v>43373</c:v>
                </c:pt>
                <c:pt idx="48">
                  <c:v>43465</c:v>
                </c:pt>
                <c:pt idx="49">
                  <c:v>43555</c:v>
                </c:pt>
                <c:pt idx="50">
                  <c:v>43646</c:v>
                </c:pt>
                <c:pt idx="51">
                  <c:v>43738</c:v>
                </c:pt>
                <c:pt idx="52">
                  <c:v>43830</c:v>
                </c:pt>
                <c:pt idx="53">
                  <c:v>43921</c:v>
                </c:pt>
                <c:pt idx="54">
                  <c:v>44012</c:v>
                </c:pt>
                <c:pt idx="55">
                  <c:v>44104</c:v>
                </c:pt>
                <c:pt idx="56">
                  <c:v>44196</c:v>
                </c:pt>
                <c:pt idx="57">
                  <c:v>44286</c:v>
                </c:pt>
                <c:pt idx="58">
                  <c:v>44377</c:v>
                </c:pt>
                <c:pt idx="59">
                  <c:v>44469</c:v>
                </c:pt>
                <c:pt idx="60">
                  <c:v>44561</c:v>
                </c:pt>
                <c:pt idx="61">
                  <c:v>44651</c:v>
                </c:pt>
                <c:pt idx="62">
                  <c:v>44742</c:v>
                </c:pt>
                <c:pt idx="63">
                  <c:v>44834</c:v>
                </c:pt>
                <c:pt idx="64">
                  <c:v>44926</c:v>
                </c:pt>
                <c:pt idx="65">
                  <c:v>45016</c:v>
                </c:pt>
                <c:pt idx="66">
                  <c:v>45107</c:v>
                </c:pt>
                <c:pt idx="67">
                  <c:v>45199</c:v>
                </c:pt>
                <c:pt idx="68">
                  <c:v>45291</c:v>
                </c:pt>
              </c:numCache>
            </c:numRef>
          </c:cat>
          <c:val>
            <c:numRef>
              <c:f>'HDP vs CZK'!$F$5:$F$73</c:f>
              <c:numCache>
                <c:formatCode>General</c:formatCode>
                <c:ptCount val="69"/>
                <c:pt idx="1">
                  <c:v>1.7112158068750327E-2</c:v>
                </c:pt>
                <c:pt idx="2">
                  <c:v>8.1155343299204041E-3</c:v>
                </c:pt>
                <c:pt idx="3">
                  <c:v>1.4058381544777898E-2</c:v>
                </c:pt>
                <c:pt idx="4">
                  <c:v>1.3040079098009638E-2</c:v>
                </c:pt>
                <c:pt idx="5">
                  <c:v>4.7031433835540426E-3</c:v>
                </c:pt>
                <c:pt idx="6">
                  <c:v>7.2080788779607108E-3</c:v>
                </c:pt>
                <c:pt idx="7">
                  <c:v>2.4769388452339225E-3</c:v>
                </c:pt>
                <c:pt idx="8">
                  <c:v>-1.9756526620190562E-2</c:v>
                </c:pt>
                <c:pt idx="9">
                  <c:v>-3.3490100216507224E-2</c:v>
                </c:pt>
                <c:pt idx="10">
                  <c:v>-3.8162239293833E-3</c:v>
                </c:pt>
                <c:pt idx="11">
                  <c:v>4.7854311364279312E-3</c:v>
                </c:pt>
                <c:pt idx="12">
                  <c:v>6.8792535595485482E-4</c:v>
                </c:pt>
                <c:pt idx="13">
                  <c:v>6.8759714957673523E-3</c:v>
                </c:pt>
                <c:pt idx="14">
                  <c:v>1.2204252845336994E-2</c:v>
                </c:pt>
                <c:pt idx="15">
                  <c:v>7.3307118504428725E-3</c:v>
                </c:pt>
                <c:pt idx="16">
                  <c:v>4.4826121832679533E-3</c:v>
                </c:pt>
                <c:pt idx="17">
                  <c:v>5.7309472789290883E-3</c:v>
                </c:pt>
                <c:pt idx="18">
                  <c:v>3.187391787604632E-3</c:v>
                </c:pt>
                <c:pt idx="19">
                  <c:v>-1.8538143410841146E-3</c:v>
                </c:pt>
                <c:pt idx="20">
                  <c:v>1.0341098522377301E-3</c:v>
                </c:pt>
                <c:pt idx="21">
                  <c:v>-1.6967104406575562E-3</c:v>
                </c:pt>
                <c:pt idx="22">
                  <c:v>-5.3612848929962542E-3</c:v>
                </c:pt>
                <c:pt idx="23">
                  <c:v>-3.6106490340024333E-3</c:v>
                </c:pt>
                <c:pt idx="24">
                  <c:v>-1.2245032051122484E-3</c:v>
                </c:pt>
                <c:pt idx="25">
                  <c:v>-4.2482600265116854E-3</c:v>
                </c:pt>
                <c:pt idx="26">
                  <c:v>3.6715515438079382E-3</c:v>
                </c:pt>
                <c:pt idx="27">
                  <c:v>4.2961534188827866E-3</c:v>
                </c:pt>
                <c:pt idx="28">
                  <c:v>1.2077618620167874E-2</c:v>
                </c:pt>
                <c:pt idx="29">
                  <c:v>-5.4778196511631183E-3</c:v>
                </c:pt>
                <c:pt idx="30">
                  <c:v>9.3479105601741441E-3</c:v>
                </c:pt>
                <c:pt idx="31">
                  <c:v>1.1887742298537729E-2</c:v>
                </c:pt>
                <c:pt idx="32">
                  <c:v>1.1466265356773198E-2</c:v>
                </c:pt>
                <c:pt idx="33">
                  <c:v>1.8941765185746418E-2</c:v>
                </c:pt>
                <c:pt idx="34">
                  <c:v>1.3581142081280806E-2</c:v>
                </c:pt>
                <c:pt idx="35">
                  <c:v>1.2103434128072355E-2</c:v>
                </c:pt>
                <c:pt idx="36">
                  <c:v>5.9343042805641844E-3</c:v>
                </c:pt>
                <c:pt idx="37">
                  <c:v>1.5745332359460296E-3</c:v>
                </c:pt>
                <c:pt idx="38">
                  <c:v>3.3140206996473687E-3</c:v>
                </c:pt>
                <c:pt idx="39">
                  <c:v>8.9640327202042958E-3</c:v>
                </c:pt>
                <c:pt idx="40">
                  <c:v>7.7138224836943436E-3</c:v>
                </c:pt>
                <c:pt idx="41">
                  <c:v>1.6501768420245755E-2</c:v>
                </c:pt>
                <c:pt idx="42">
                  <c:v>2.4798258472657153E-2</c:v>
                </c:pt>
                <c:pt idx="43">
                  <c:v>8.3559458693114319E-3</c:v>
                </c:pt>
                <c:pt idx="44">
                  <c:v>8.1343215586227036E-3</c:v>
                </c:pt>
                <c:pt idx="45">
                  <c:v>5.4160105647851342E-3</c:v>
                </c:pt>
                <c:pt idx="46">
                  <c:v>6.0167090858045391E-3</c:v>
                </c:pt>
                <c:pt idx="47">
                  <c:v>7.1259214422481065E-3</c:v>
                </c:pt>
                <c:pt idx="48">
                  <c:v>7.3865794240386418E-3</c:v>
                </c:pt>
                <c:pt idx="49">
                  <c:v>9.1207969856712534E-3</c:v>
                </c:pt>
                <c:pt idx="50">
                  <c:v>6.7331582335634632E-3</c:v>
                </c:pt>
                <c:pt idx="51">
                  <c:v>6.7154597277419015E-3</c:v>
                </c:pt>
                <c:pt idx="52">
                  <c:v>4.833658554360909E-3</c:v>
                </c:pt>
                <c:pt idx="53">
                  <c:v>-3.2425707440500995E-2</c:v>
                </c:pt>
                <c:pt idx="54">
                  <c:v>-8.8487042688318529E-2</c:v>
                </c:pt>
                <c:pt idx="55">
                  <c:v>6.9532258277307912E-2</c:v>
                </c:pt>
                <c:pt idx="56">
                  <c:v>1.1405152853573908E-2</c:v>
                </c:pt>
                <c:pt idx="57">
                  <c:v>-4.9517222231260094E-3</c:v>
                </c:pt>
                <c:pt idx="58">
                  <c:v>1.3898756783505606E-2</c:v>
                </c:pt>
                <c:pt idx="59">
                  <c:v>1.6977481966623076E-2</c:v>
                </c:pt>
                <c:pt idx="60">
                  <c:v>8.4991835957712869E-3</c:v>
                </c:pt>
                <c:pt idx="61">
                  <c:v>6.1496138015793012E-3</c:v>
                </c:pt>
                <c:pt idx="62">
                  <c:v>3.025831768100895E-3</c:v>
                </c:pt>
                <c:pt idx="63">
                  <c:v>-2.7100000000000002E-3</c:v>
                </c:pt>
                <c:pt idx="64">
                  <c:v>-3.5200000000000001E-3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02368"/>
        <c:axId val="1105235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'HDP vs CZK'!$D$4</c15:sqref>
                        </c15:formulaRef>
                      </c:ext>
                    </c:extLst>
                    <c:strCache>
                      <c:ptCount val="1"/>
                      <c:pt idx="0">
                        <c:v>EURCZK (mezikvartální průměr)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'HDP vs CZK'!$C$5:$C$73</c15:sqref>
                        </c15:formulaRef>
                      </c:ext>
                    </c:extLst>
                    <c:numCache>
                      <c:formatCode>m/d/yyyy</c:formatCode>
                      <c:ptCount val="69"/>
                      <c:pt idx="0">
                        <c:v>39082</c:v>
                      </c:pt>
                      <c:pt idx="1">
                        <c:v>39172</c:v>
                      </c:pt>
                      <c:pt idx="2">
                        <c:v>39263</c:v>
                      </c:pt>
                      <c:pt idx="3">
                        <c:v>39355</c:v>
                      </c:pt>
                      <c:pt idx="4">
                        <c:v>39447</c:v>
                      </c:pt>
                      <c:pt idx="5">
                        <c:v>39538</c:v>
                      </c:pt>
                      <c:pt idx="6">
                        <c:v>39629</c:v>
                      </c:pt>
                      <c:pt idx="7">
                        <c:v>39721</c:v>
                      </c:pt>
                      <c:pt idx="8">
                        <c:v>39813</c:v>
                      </c:pt>
                      <c:pt idx="9">
                        <c:v>39903</c:v>
                      </c:pt>
                      <c:pt idx="10">
                        <c:v>39994</c:v>
                      </c:pt>
                      <c:pt idx="11">
                        <c:v>40086</c:v>
                      </c:pt>
                      <c:pt idx="12">
                        <c:v>40178</c:v>
                      </c:pt>
                      <c:pt idx="13">
                        <c:v>40268</c:v>
                      </c:pt>
                      <c:pt idx="14">
                        <c:v>40359</c:v>
                      </c:pt>
                      <c:pt idx="15">
                        <c:v>40451</c:v>
                      </c:pt>
                      <c:pt idx="16">
                        <c:v>40543</c:v>
                      </c:pt>
                      <c:pt idx="17">
                        <c:v>40633</c:v>
                      </c:pt>
                      <c:pt idx="18">
                        <c:v>40724</c:v>
                      </c:pt>
                      <c:pt idx="19">
                        <c:v>40816</c:v>
                      </c:pt>
                      <c:pt idx="20">
                        <c:v>40908</c:v>
                      </c:pt>
                      <c:pt idx="21">
                        <c:v>40999</c:v>
                      </c:pt>
                      <c:pt idx="22">
                        <c:v>41090</c:v>
                      </c:pt>
                      <c:pt idx="23">
                        <c:v>41182</c:v>
                      </c:pt>
                      <c:pt idx="24">
                        <c:v>41274</c:v>
                      </c:pt>
                      <c:pt idx="25">
                        <c:v>41364</c:v>
                      </c:pt>
                      <c:pt idx="26">
                        <c:v>41455</c:v>
                      </c:pt>
                      <c:pt idx="27">
                        <c:v>41547</c:v>
                      </c:pt>
                      <c:pt idx="28">
                        <c:v>41639</c:v>
                      </c:pt>
                      <c:pt idx="29">
                        <c:v>41729</c:v>
                      </c:pt>
                      <c:pt idx="30">
                        <c:v>41820</c:v>
                      </c:pt>
                      <c:pt idx="31">
                        <c:v>41912</c:v>
                      </c:pt>
                      <c:pt idx="32">
                        <c:v>42004</c:v>
                      </c:pt>
                      <c:pt idx="33">
                        <c:v>42094</c:v>
                      </c:pt>
                      <c:pt idx="34">
                        <c:v>42185</c:v>
                      </c:pt>
                      <c:pt idx="35">
                        <c:v>42277</c:v>
                      </c:pt>
                      <c:pt idx="36">
                        <c:v>42369</c:v>
                      </c:pt>
                      <c:pt idx="37">
                        <c:v>42460</c:v>
                      </c:pt>
                      <c:pt idx="38">
                        <c:v>42551</c:v>
                      </c:pt>
                      <c:pt idx="39">
                        <c:v>42643</c:v>
                      </c:pt>
                      <c:pt idx="40">
                        <c:v>42735</c:v>
                      </c:pt>
                      <c:pt idx="41">
                        <c:v>42825</c:v>
                      </c:pt>
                      <c:pt idx="42">
                        <c:v>42916</c:v>
                      </c:pt>
                      <c:pt idx="43">
                        <c:v>43008</c:v>
                      </c:pt>
                      <c:pt idx="44">
                        <c:v>43100</c:v>
                      </c:pt>
                      <c:pt idx="45">
                        <c:v>43190</c:v>
                      </c:pt>
                      <c:pt idx="46">
                        <c:v>43281</c:v>
                      </c:pt>
                      <c:pt idx="47">
                        <c:v>43373</c:v>
                      </c:pt>
                      <c:pt idx="48">
                        <c:v>43465</c:v>
                      </c:pt>
                      <c:pt idx="49">
                        <c:v>43555</c:v>
                      </c:pt>
                      <c:pt idx="50">
                        <c:v>43646</c:v>
                      </c:pt>
                      <c:pt idx="51">
                        <c:v>43738</c:v>
                      </c:pt>
                      <c:pt idx="52">
                        <c:v>43830</c:v>
                      </c:pt>
                      <c:pt idx="53">
                        <c:v>43921</c:v>
                      </c:pt>
                      <c:pt idx="54">
                        <c:v>44012</c:v>
                      </c:pt>
                      <c:pt idx="55">
                        <c:v>44104</c:v>
                      </c:pt>
                      <c:pt idx="56">
                        <c:v>44196</c:v>
                      </c:pt>
                      <c:pt idx="57">
                        <c:v>44286</c:v>
                      </c:pt>
                      <c:pt idx="58">
                        <c:v>44377</c:v>
                      </c:pt>
                      <c:pt idx="59">
                        <c:v>44469</c:v>
                      </c:pt>
                      <c:pt idx="60">
                        <c:v>44561</c:v>
                      </c:pt>
                      <c:pt idx="61">
                        <c:v>44651</c:v>
                      </c:pt>
                      <c:pt idx="62">
                        <c:v>44742</c:v>
                      </c:pt>
                      <c:pt idx="63">
                        <c:v>44834</c:v>
                      </c:pt>
                      <c:pt idx="64">
                        <c:v>44926</c:v>
                      </c:pt>
                      <c:pt idx="65">
                        <c:v>45016</c:v>
                      </c:pt>
                      <c:pt idx="66">
                        <c:v>45107</c:v>
                      </c:pt>
                      <c:pt idx="67">
                        <c:v>45199</c:v>
                      </c:pt>
                      <c:pt idx="68">
                        <c:v>45291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'HDP vs CZK'!$D$5:$D$73</c15:sqref>
                        </c15:formulaRef>
                      </c:ext>
                    </c:extLst>
                    <c:numCache>
                      <c:formatCode>General</c:formatCode>
                      <c:ptCount val="69"/>
                      <c:pt idx="0">
                        <c:v>28.045000000000002</c:v>
                      </c:pt>
                      <c:pt idx="1">
                        <c:v>28.036999999999999</c:v>
                      </c:pt>
                      <c:pt idx="2">
                        <c:v>28.265999999999998</c:v>
                      </c:pt>
                      <c:pt idx="3">
                        <c:v>27.922999999999998</c:v>
                      </c:pt>
                      <c:pt idx="4">
                        <c:v>26.829000000000001</c:v>
                      </c:pt>
                      <c:pt idx="5">
                        <c:v>25.562000000000001</c:v>
                      </c:pt>
                      <c:pt idx="6">
                        <c:v>24.826000000000001</c:v>
                      </c:pt>
                      <c:pt idx="7">
                        <c:v>24.091999999999999</c:v>
                      </c:pt>
                      <c:pt idx="8">
                        <c:v>25.341999999999999</c:v>
                      </c:pt>
                      <c:pt idx="9">
                        <c:v>27.599</c:v>
                      </c:pt>
                      <c:pt idx="10">
                        <c:v>26.677</c:v>
                      </c:pt>
                      <c:pt idx="11">
                        <c:v>25.597999999999999</c:v>
                      </c:pt>
                      <c:pt idx="12">
                        <c:v>25.914999999999999</c:v>
                      </c:pt>
                      <c:pt idx="13">
                        <c:v>25.867999999999999</c:v>
                      </c:pt>
                      <c:pt idx="14">
                        <c:v>25.588999999999999</c:v>
                      </c:pt>
                      <c:pt idx="15">
                        <c:v>24.913</c:v>
                      </c:pt>
                      <c:pt idx="16">
                        <c:v>24.786000000000001</c:v>
                      </c:pt>
                      <c:pt idx="17">
                        <c:v>24.375</c:v>
                      </c:pt>
                      <c:pt idx="18">
                        <c:v>24.321000000000002</c:v>
                      </c:pt>
                      <c:pt idx="19">
                        <c:v>24.388000000000002</c:v>
                      </c:pt>
                      <c:pt idx="20">
                        <c:v>25.279</c:v>
                      </c:pt>
                      <c:pt idx="21">
                        <c:v>25.082999999999998</c:v>
                      </c:pt>
                      <c:pt idx="22">
                        <c:v>25.260999999999999</c:v>
                      </c:pt>
                      <c:pt idx="23">
                        <c:v>25.065000000000001</c:v>
                      </c:pt>
                      <c:pt idx="24">
                        <c:v>25.167000000000002</c:v>
                      </c:pt>
                      <c:pt idx="25">
                        <c:v>25.568000000000001</c:v>
                      </c:pt>
                      <c:pt idx="26">
                        <c:v>25.831</c:v>
                      </c:pt>
                      <c:pt idx="27">
                        <c:v>25.852</c:v>
                      </c:pt>
                      <c:pt idx="28">
                        <c:v>26.657</c:v>
                      </c:pt>
                      <c:pt idx="29">
                        <c:v>27.440999999999999</c:v>
                      </c:pt>
                      <c:pt idx="30">
                        <c:v>27.446999999999999</c:v>
                      </c:pt>
                      <c:pt idx="31">
                        <c:v>27.617999999999999</c:v>
                      </c:pt>
                      <c:pt idx="32">
                        <c:v>27.623999999999999</c:v>
                      </c:pt>
                      <c:pt idx="33">
                        <c:v>27.623999999999999</c:v>
                      </c:pt>
                      <c:pt idx="34">
                        <c:v>27.38</c:v>
                      </c:pt>
                      <c:pt idx="35">
                        <c:v>27.071999999999999</c:v>
                      </c:pt>
                      <c:pt idx="36">
                        <c:v>27.056999999999999</c:v>
                      </c:pt>
                      <c:pt idx="37">
                        <c:v>27.039000000000001</c:v>
                      </c:pt>
                      <c:pt idx="38">
                        <c:v>27.039000000000001</c:v>
                      </c:pt>
                      <c:pt idx="39">
                        <c:v>27.027999999999999</c:v>
                      </c:pt>
                      <c:pt idx="40">
                        <c:v>27.027999999999999</c:v>
                      </c:pt>
                      <c:pt idx="41">
                        <c:v>27.02</c:v>
                      </c:pt>
                      <c:pt idx="42">
                        <c:v>26.532</c:v>
                      </c:pt>
                      <c:pt idx="43">
                        <c:v>26.084</c:v>
                      </c:pt>
                      <c:pt idx="44">
                        <c:v>25.651</c:v>
                      </c:pt>
                      <c:pt idx="45">
                        <c:v>25.402000000000001</c:v>
                      </c:pt>
                      <c:pt idx="46">
                        <c:v>25.599</c:v>
                      </c:pt>
                      <c:pt idx="47">
                        <c:v>25.710999999999999</c:v>
                      </c:pt>
                      <c:pt idx="48">
                        <c:v>25.861999999999998</c:v>
                      </c:pt>
                      <c:pt idx="49">
                        <c:v>25.681999999999999</c:v>
                      </c:pt>
                      <c:pt idx="50">
                        <c:v>25.684999999999999</c:v>
                      </c:pt>
                      <c:pt idx="51">
                        <c:v>25.738</c:v>
                      </c:pt>
                      <c:pt idx="52">
                        <c:v>25.58</c:v>
                      </c:pt>
                      <c:pt idx="53">
                        <c:v>25.631</c:v>
                      </c:pt>
                      <c:pt idx="54">
                        <c:v>27.053999999999998</c:v>
                      </c:pt>
                      <c:pt idx="55">
                        <c:v>26.465</c:v>
                      </c:pt>
                      <c:pt idx="56">
                        <c:v>26.663</c:v>
                      </c:pt>
                      <c:pt idx="57">
                        <c:v>26.07</c:v>
                      </c:pt>
                      <c:pt idx="58">
                        <c:v>25.638000000000002</c:v>
                      </c:pt>
                      <c:pt idx="59">
                        <c:v>25.495999999999999</c:v>
                      </c:pt>
                      <c:pt idx="60">
                        <c:v>25.376999999999999</c:v>
                      </c:pt>
                      <c:pt idx="61">
                        <c:v>24.652999999999999</c:v>
                      </c:pt>
                      <c:pt idx="62">
                        <c:v>24.643999999999998</c:v>
                      </c:pt>
                      <c:pt idx="63">
                        <c:v>24.573</c:v>
                      </c:pt>
                      <c:pt idx="64">
                        <c:v>24.387</c:v>
                      </c:pt>
                      <c:pt idx="65">
                        <c:v>23.785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110502368"/>
        <c:scaling>
          <c:orientation val="minMax"/>
        </c:scaling>
        <c:delete val="0"/>
        <c:axPos val="b"/>
        <c:numFmt formatCode="m\/yyyy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523584"/>
        <c:crosses val="autoZero"/>
        <c:auto val="1"/>
        <c:lblOffset val="100"/>
        <c:baseTimeUnit val="months"/>
        <c:majorUnit val="12"/>
        <c:majorTimeUnit val="months"/>
      </c:dateAx>
      <c:valAx>
        <c:axId val="11052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50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C7530D2B-23ED-4A6F-85EE-B185FB652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3F0DD67-AAA8-4803-A153-ADE299D8E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18754-7038-4F55-AA2E-B58FC6DEAC49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05EC2AD-56DF-4955-88E5-9BE393CD76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60A0F32-F300-4BEC-BB5E-7AA8CE9B7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0D1781-CE50-4412-BA76-7E5B2FC3A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6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826262-096A-4B33-8FD0-358DA09FD1CA}" type="datetimeFigureOut">
              <a:rPr lang="cs-CZ" smtClean="0"/>
              <a:pPr/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F79A2A-97E6-44AC-B60C-D6950D3244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28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19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4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59563" y="5877272"/>
            <a:ext cx="7872873" cy="432048"/>
          </a:xfrm>
        </p:spPr>
        <p:txBody>
          <a:bodyPr lIns="36000" tIns="72000" rIns="36000" bIns="72000"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59564" y="4725144"/>
            <a:ext cx="7872874" cy="1152128"/>
          </a:xfrm>
        </p:spPr>
        <p:txBody>
          <a:bodyPr lIns="36000" tIns="144000" rIns="36000" bIns="36000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31800" y="1988840"/>
            <a:ext cx="11328400" cy="417646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908050"/>
            <a:ext cx="11713301" cy="2880990"/>
          </a:xfrm>
        </p:spPr>
        <p:txBody>
          <a:bodyPr anchor="ctr" anchorCtr="0">
            <a:normAutofit/>
          </a:bodyPr>
          <a:lstStyle>
            <a:lvl1pPr marL="274320" marR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None/>
              <a:tabLst/>
              <a:defRPr lang="cs-CZ" sz="4000" dirty="0" smtClean="0"/>
            </a:lvl1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None/>
              <a:tabLst/>
              <a:defRPr/>
            </a:pPr>
            <a:r>
              <a:rPr lang="en-US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1919536" y="4797151"/>
            <a:ext cx="5472608" cy="1368425"/>
          </a:xfrm>
        </p:spPr>
        <p:txBody>
          <a:bodyPr anchor="ctr" anchorCtr="0"/>
          <a:lstStyle>
            <a:lvl1pPr>
              <a:spcAft>
                <a:spcPts val="600"/>
              </a:spcAft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Infolinka, Web, E-mail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31371" y="548680"/>
            <a:ext cx="6528725" cy="1152128"/>
          </a:xfrm>
          <a:prstGeom prst="rect">
            <a:avLst/>
          </a:prstGeom>
        </p:spPr>
        <p:txBody>
          <a:bodyPr vert="horz" lIns="0" tIns="36000" rIns="0" bIns="0" anchor="ctr" anchorCtr="0">
            <a:normAutofit/>
          </a:bodyPr>
          <a:lstStyle/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31371" y="1988840"/>
            <a:ext cx="11329259" cy="417646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0" y="6273316"/>
            <a:ext cx="4992555" cy="360040"/>
          </a:xfrm>
          <a:prstGeom prst="rect">
            <a:avLst/>
          </a:prstGeom>
          <a:noFill/>
        </p:spPr>
        <p:txBody>
          <a:bodyPr vert="horz" lIns="0" tIns="0" rIns="0" bIns="54000" anchor="ctr" anchorCtr="0"/>
          <a:lstStyle>
            <a:lvl1pPr algn="r" eaLnBrk="1" latinLnBrk="0" hangingPunct="1">
              <a:defRPr kumimoji="0" sz="1800">
                <a:solidFill>
                  <a:srgbClr val="F67D26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472597" y="6273316"/>
            <a:ext cx="719403" cy="360040"/>
          </a:xfrm>
          <a:prstGeom prst="rect">
            <a:avLst/>
          </a:prstGeom>
        </p:spPr>
        <p:txBody>
          <a:bodyPr vert="horz" lIns="0" tIns="0" rIns="0" bIns="54000" rtlCol="0" anchor="ctr" anchorCtr="0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A9EF4FBD-445B-428A-9DFF-5CA483B147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40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1" kern="1200" cap="all" baseline="0">
          <a:solidFill>
            <a:schemeClr val="bg1"/>
          </a:solidFill>
          <a:latin typeface="Corbel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80000"/>
        <a:buFontTx/>
        <a:buBlip>
          <a:blip r:embed="rId6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80000"/>
        <a:buFontTx/>
        <a:buBlip>
          <a:blip r:embed="rId7"/>
        </a:buBlip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0000"/>
        <a:buFontTx/>
        <a:buBlip>
          <a:blip r:embed="rId8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0000"/>
        <a:buFontTx/>
        <a:buBlip>
          <a:blip r:embed="rId7"/>
        </a:buBlip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8000"/>
        <a:buFontTx/>
        <a:buBlip>
          <a:blip r:embed="rId8"/>
        </a:buBlip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centacz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Duben 2023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Proč chce ČNB silnou korunu a nezvyšuje </a:t>
            </a:r>
            <a:r>
              <a:rPr lang="cs-CZ" sz="2800" dirty="0" smtClean="0"/>
              <a:t>dále úrokové </a:t>
            </a:r>
            <a:r>
              <a:rPr lang="cs-CZ" sz="2800" dirty="0" smtClean="0"/>
              <a:t>sazby?</a:t>
            </a:r>
            <a:endParaRPr lang="cs-CZ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8179" y="573883"/>
            <a:ext cx="5500201" cy="1152128"/>
          </a:xfrm>
        </p:spPr>
        <p:txBody>
          <a:bodyPr/>
          <a:lstStyle/>
          <a:p>
            <a:r>
              <a:rPr lang="cs-CZ" dirty="0" smtClean="0"/>
              <a:t>Transmisní mechanismus měnové politiky ČNB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A64C341-BD53-444F-9124-A5B32C01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797"/>
            <a:ext cx="6096000" cy="6816841"/>
          </a:xfrm>
          <a:prstGeom prst="rect">
            <a:avLst/>
          </a:prstGeom>
        </p:spPr>
      </p:pic>
      <p:pic>
        <p:nvPicPr>
          <p:cNvPr id="16" name="Obrázek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321196"/>
            <a:ext cx="4457700" cy="2438400"/>
          </a:xfrm>
          <a:prstGeom prst="rect">
            <a:avLst/>
          </a:prstGeom>
        </p:spPr>
      </p:pic>
      <p:pic>
        <p:nvPicPr>
          <p:cNvPr id="17" name="Obrázek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824415"/>
            <a:ext cx="4145280" cy="2463165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6168008" y="1340768"/>
            <a:ext cx="1872208" cy="100811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>
            <a:off x="4583832" y="1916374"/>
            <a:ext cx="1584176" cy="72008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9048328" y="3445650"/>
            <a:ext cx="1224136" cy="1008112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5560760" y="4453762"/>
            <a:ext cx="3775600" cy="0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0" y="4604142"/>
            <a:ext cx="1343472" cy="2092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b="1" dirty="0" smtClean="0"/>
              <a:t>Nové úvěry NFP celkem </a:t>
            </a:r>
            <a:r>
              <a:rPr lang="cs-CZ" sz="1300" dirty="0" smtClean="0"/>
              <a:t>2022/2021</a:t>
            </a:r>
          </a:p>
          <a:p>
            <a:r>
              <a:rPr lang="cs-CZ" sz="1300" dirty="0" smtClean="0"/>
              <a:t>= </a:t>
            </a:r>
            <a:r>
              <a:rPr lang="cs-CZ" sz="1300" dirty="0" smtClean="0">
                <a:solidFill>
                  <a:srgbClr val="FF0000"/>
                </a:solidFill>
              </a:rPr>
              <a:t>-12,7 %</a:t>
            </a:r>
          </a:p>
          <a:p>
            <a:r>
              <a:rPr lang="cs-CZ" sz="1300" b="1" dirty="0" smtClean="0"/>
              <a:t>Nové úvěry NFP(CZK) </a:t>
            </a:r>
            <a:r>
              <a:rPr lang="cs-CZ" sz="1300" dirty="0" smtClean="0"/>
              <a:t>22/21 = </a:t>
            </a:r>
            <a:r>
              <a:rPr lang="cs-CZ" sz="1300" dirty="0" smtClean="0">
                <a:solidFill>
                  <a:srgbClr val="FF0000"/>
                </a:solidFill>
              </a:rPr>
              <a:t>-40 %</a:t>
            </a:r>
          </a:p>
          <a:p>
            <a:r>
              <a:rPr lang="cs-CZ" sz="1300" b="1" dirty="0" smtClean="0"/>
              <a:t>Nové úvěry NFP (EUR)</a:t>
            </a:r>
            <a:r>
              <a:rPr lang="cs-CZ" sz="1300" dirty="0" smtClean="0"/>
              <a:t> 22/21       = </a:t>
            </a:r>
            <a:r>
              <a:rPr lang="cs-CZ" sz="1300" dirty="0" smtClean="0">
                <a:solidFill>
                  <a:srgbClr val="00B050"/>
                </a:solidFill>
              </a:rPr>
              <a:t>+70 %</a:t>
            </a:r>
            <a:endParaRPr lang="cs-CZ" sz="1300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260212" y="645789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Zdroje: ČNB, vlastní zpracování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12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ČNB – scénář stabilních úrokových sazeb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4040"/>
            <a:ext cx="5425440" cy="501396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79976" y="592917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Převzato z ČNB – makroekonomická prognóza zima 2023</a:t>
            </a:r>
            <a:endParaRPr lang="cs-CZ" sz="1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18793"/>
              </p:ext>
            </p:extLst>
          </p:nvPr>
        </p:nvGraphicFramePr>
        <p:xfrm>
          <a:off x="6432298" y="1992219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48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0528B5AF-147A-4FB2-A895-A12FD75CC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2A1AABC-3092-4AB5-A759-F6208CF03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DISCLAIMER</a:t>
            </a:r>
          </a:p>
          <a:p>
            <a:pPr marL="0" indent="0" algn="just">
              <a:buNone/>
            </a:pPr>
            <a:r>
              <a:rPr lang="cs-CZ" sz="2400" dirty="0"/>
              <a:t>Výše uvedené informace jsou poskytovány zaměstnanci společnosti AKCENTA CZ a.s. výlučně pro informativní účely jako doplňkový zdroj informací a nelze je považovat za formu reklamy, nabídky nebo doporučení nákupu či prodeje investičních služeb ani za žádný druh poradenství zejména v oblasti finančních nebo investičních služeb.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301CC57-015B-470E-A0F7-47521846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Disclaimer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6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39350" y="908050"/>
            <a:ext cx="11713301" cy="2880990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919536" y="4797151"/>
            <a:ext cx="5472608" cy="1368425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Miroslav </a:t>
            </a:r>
            <a:r>
              <a:rPr lang="cs-CZ" dirty="0"/>
              <a:t>Novák</a:t>
            </a:r>
          </a:p>
          <a:p>
            <a:r>
              <a:rPr lang="cs-CZ" dirty="0"/>
              <a:t>Tel: 605 299 883</a:t>
            </a:r>
          </a:p>
          <a:p>
            <a:r>
              <a:rPr lang="cs-CZ" dirty="0"/>
              <a:t>E-mail: miroslav.novak@akcenta.eu</a:t>
            </a:r>
          </a:p>
          <a:p>
            <a:endParaRPr lang="cs-CZ" dirty="0"/>
          </a:p>
        </p:txBody>
      </p:sp>
      <p:sp>
        <p:nvSpPr>
          <p:cNvPr id="5" name="Obdélník 4">
            <a:hlinkClick r:id="rId3"/>
          </p:cNvPr>
          <p:cNvSpPr/>
          <p:nvPr/>
        </p:nvSpPr>
        <p:spPr>
          <a:xfrm>
            <a:off x="1775520" y="5661248"/>
            <a:ext cx="3312368" cy="50460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B806071-23F2-4FE4-A019-A09C6769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06" y="1412776"/>
            <a:ext cx="1474690" cy="22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_ACZ_CZ_16_9">
  <a:themeElements>
    <a:clrScheme name="AKCENTA">
      <a:dk1>
        <a:srgbClr val="212121"/>
      </a:dk1>
      <a:lt1>
        <a:srgbClr val="FFFFFF"/>
      </a:lt1>
      <a:dk2>
        <a:srgbClr val="0073C6"/>
      </a:dk2>
      <a:lt2>
        <a:srgbClr val="FFFFFF"/>
      </a:lt2>
      <a:accent1>
        <a:srgbClr val="0073C6"/>
      </a:accent1>
      <a:accent2>
        <a:srgbClr val="F67519"/>
      </a:accent2>
      <a:accent3>
        <a:srgbClr val="5B6670"/>
      </a:accent3>
      <a:accent4>
        <a:srgbClr val="2FA6FF"/>
      </a:accent4>
      <a:accent5>
        <a:srgbClr val="FBC49F"/>
      </a:accent5>
      <a:accent6>
        <a:srgbClr val="8F99A3"/>
      </a:accent6>
      <a:hlink>
        <a:srgbClr val="0073C6"/>
      </a:hlink>
      <a:folHlink>
        <a:srgbClr val="0073C6"/>
      </a:folHlink>
    </a:clrScheme>
    <a:fontScheme name="AKCENTA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4793327D-0AD3-491A-A6A2-64176B87C96B}" vid="{6AF55B6C-012F-4A13-ACD8-9D451DF3B99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Prezentace_ACZ_CZ_16_9</Template>
  <TotalTime>11530</TotalTime>
  <Words>142</Words>
  <Application>Microsoft Office PowerPoint</Application>
  <PresentationFormat>Širokoúhlá obrazovka</PresentationFormat>
  <Paragraphs>25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</vt:lpstr>
      <vt:lpstr>Prezentace_ACZ_CZ_16_9</vt:lpstr>
      <vt:lpstr>Proč chce ČNB silnou korunu a nezvyšuje dále úrokové sazby?</vt:lpstr>
      <vt:lpstr>Transmisní mechanismus měnové politiky ČNB</vt:lpstr>
      <vt:lpstr>ČNB – scénář stabilních úrokových sazeb</vt:lpstr>
      <vt:lpstr>Disclaimer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Hepnarová Veronika</dc:creator>
  <cp:lastModifiedBy>Novák Miroslav</cp:lastModifiedBy>
  <cp:revision>859</cp:revision>
  <cp:lastPrinted>2023-01-24T14:00:06Z</cp:lastPrinted>
  <dcterms:created xsi:type="dcterms:W3CDTF">2020-01-16T12:48:04Z</dcterms:created>
  <dcterms:modified xsi:type="dcterms:W3CDTF">2023-04-24T09:37:11Z</dcterms:modified>
</cp:coreProperties>
</file>