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4" r:id="rId2"/>
    <p:sldId id="300" r:id="rId3"/>
    <p:sldId id="299" r:id="rId4"/>
    <p:sldId id="278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8834"/>
    <a:srgbClr val="128834"/>
    <a:srgbClr val="303030"/>
    <a:srgbClr val="9CD1DC"/>
    <a:srgbClr val="990113"/>
    <a:srgbClr val="FFEE00"/>
    <a:srgbClr val="575757"/>
    <a:srgbClr val="C5C5C5"/>
    <a:srgbClr val="EBEBEB"/>
    <a:srgbClr val="909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6417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b.cz\group\Research\Odhady\IAE\IE_DOTAZNIK_TIME_SERIES_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b.cz\group\Research\Odhady\Alco\Confidence_IN_capacity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oleObject" Target="file:///\\rb.cz\group\Research\David\Charts\Maloobchod_krizov&#233;%20obdobi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5.xml"/><Relationship Id="rId4" Type="http://schemas.openxmlformats.org/officeDocument/2006/relationships/oleObject" Target="file:///C:\Users\cza16458\AppData\Local\Packages\Microsoft.MicrosoftEdge_8wekyb3d8bbwe\TempState\Downloads\vzonucr090720_1%20(1)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\\rb.cz\group\Research\V&#237;&#357;a\Grafy,%20data\Dr&#382;itel&#233;%20st&#225;tn&#237;ch%20dluhopis&#367;.xlsx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rb.cz\group\Research\Publikace\AdHocAnal&#253;zy\Post%20Covid\potenc_rust_vs_krize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0.15398598346292205"/>
          <c:w val="0.8531520897587227"/>
          <c:h val="0.4571704811552042"/>
        </c:manualLayout>
      </c:layout>
      <c:lineChart>
        <c:grouping val="standard"/>
        <c:varyColors val="0"/>
        <c:ser>
          <c:idx val="0"/>
          <c:order val="0"/>
          <c:tx>
            <c:v>Aktuální stav (průměr)</c:v>
          </c:tx>
          <c:spPr>
            <a:ln w="31750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31750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214-4611-B821-91DA6B647024}"/>
              </c:ext>
            </c:extLst>
          </c:dPt>
          <c:cat>
            <c:strRef>
              <c:f>Sheet1!$A$4:$A$20</c:f>
              <c:strCache>
                <c:ptCount val="17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  <c:pt idx="12">
                  <c:v>Q2/2019</c:v>
                </c:pt>
                <c:pt idx="13">
                  <c:v>Q3/2019</c:v>
                </c:pt>
                <c:pt idx="14">
                  <c:v>Q4/2019</c:v>
                </c:pt>
                <c:pt idx="15">
                  <c:v>Q1/2020</c:v>
                </c:pt>
                <c:pt idx="16">
                  <c:v>Q2/2020</c:v>
                </c:pt>
              </c:strCache>
            </c:strRef>
          </c:cat>
          <c:val>
            <c:numRef>
              <c:f>Sheet1!$I$4:$I$20</c:f>
              <c:numCache>
                <c:formatCode>0.00</c:formatCode>
                <c:ptCount val="17"/>
                <c:pt idx="0">
                  <c:v>56.13</c:v>
                </c:pt>
                <c:pt idx="1">
                  <c:v>53.23</c:v>
                </c:pt>
                <c:pt idx="2">
                  <c:v>52.756756756756758</c:v>
                </c:pt>
                <c:pt idx="3">
                  <c:v>52.13</c:v>
                </c:pt>
                <c:pt idx="4">
                  <c:v>54.9</c:v>
                </c:pt>
                <c:pt idx="5">
                  <c:v>54.68</c:v>
                </c:pt>
                <c:pt idx="6">
                  <c:v>56.94</c:v>
                </c:pt>
                <c:pt idx="7">
                  <c:v>53.863636363636367</c:v>
                </c:pt>
                <c:pt idx="8">
                  <c:v>52.45</c:v>
                </c:pt>
                <c:pt idx="9">
                  <c:v>50.877551020408163</c:v>
                </c:pt>
                <c:pt idx="10">
                  <c:v>54.75</c:v>
                </c:pt>
                <c:pt idx="11">
                  <c:v>51.142857142857146</c:v>
                </c:pt>
                <c:pt idx="12">
                  <c:v>49.871794871794869</c:v>
                </c:pt>
                <c:pt idx="13">
                  <c:v>47.351351351351354</c:v>
                </c:pt>
                <c:pt idx="14">
                  <c:v>51.857142857142854</c:v>
                </c:pt>
                <c:pt idx="15">
                  <c:v>39.073170731707314</c:v>
                </c:pt>
                <c:pt idx="16">
                  <c:v>42.05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D-B214-4611-B821-91DA6B647024}"/>
            </c:ext>
          </c:extLst>
        </c:ser>
        <c:ser>
          <c:idx val="1"/>
          <c:order val="1"/>
          <c:tx>
            <c:strRef>
              <c:f>Sheet1!$J$1</c:f>
              <c:strCache>
                <c:ptCount val="1"/>
                <c:pt idx="0">
                  <c:v>Výhled +3M (průměr)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Sheet1!$A$4:$A$20</c:f>
              <c:strCache>
                <c:ptCount val="17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  <c:pt idx="12">
                  <c:v>Q2/2019</c:v>
                </c:pt>
                <c:pt idx="13">
                  <c:v>Q3/2019</c:v>
                </c:pt>
                <c:pt idx="14">
                  <c:v>Q4/2019</c:v>
                </c:pt>
                <c:pt idx="15">
                  <c:v>Q1/2020</c:v>
                </c:pt>
                <c:pt idx="16">
                  <c:v>Q2/2020</c:v>
                </c:pt>
              </c:strCache>
            </c:strRef>
          </c:cat>
          <c:val>
            <c:numRef>
              <c:f>Sheet1!$J$4:$J$20</c:f>
              <c:numCache>
                <c:formatCode>0.00</c:formatCode>
                <c:ptCount val="17"/>
                <c:pt idx="0">
                  <c:v>58.47</c:v>
                </c:pt>
                <c:pt idx="1">
                  <c:v>53.77</c:v>
                </c:pt>
                <c:pt idx="2">
                  <c:v>53.513513513513516</c:v>
                </c:pt>
                <c:pt idx="3">
                  <c:v>55.42</c:v>
                </c:pt>
                <c:pt idx="4">
                  <c:v>54.83</c:v>
                </c:pt>
                <c:pt idx="5">
                  <c:v>57.22</c:v>
                </c:pt>
                <c:pt idx="6">
                  <c:v>54.02</c:v>
                </c:pt>
                <c:pt idx="7">
                  <c:v>55.727272727272727</c:v>
                </c:pt>
                <c:pt idx="8">
                  <c:v>54.03</c:v>
                </c:pt>
                <c:pt idx="9">
                  <c:v>54</c:v>
                </c:pt>
                <c:pt idx="10">
                  <c:v>49.777777777777779</c:v>
                </c:pt>
                <c:pt idx="11">
                  <c:v>52.952380952380949</c:v>
                </c:pt>
                <c:pt idx="12">
                  <c:v>49.743589743589745</c:v>
                </c:pt>
                <c:pt idx="13">
                  <c:v>49.081081081081081</c:v>
                </c:pt>
                <c:pt idx="14">
                  <c:v>50.342857142857142</c:v>
                </c:pt>
                <c:pt idx="15">
                  <c:v>40.658536585365852</c:v>
                </c:pt>
                <c:pt idx="16">
                  <c:v>49.47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2-B214-4611-B821-91DA6B6470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377792"/>
        <c:axId val="164233216"/>
      </c:lineChart>
      <c:catAx>
        <c:axId val="17337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FuturaTEE" pitchFamily="2" charset="0"/>
                <a:ea typeface="+mn-ea"/>
                <a:cs typeface="+mn-cs"/>
              </a:defRPr>
            </a:pPr>
            <a:endParaRPr lang="cs-CZ"/>
          </a:p>
        </c:txPr>
        <c:crossAx val="164233216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164233216"/>
        <c:scaling>
          <c:orientation val="minMax"/>
          <c:max val="65"/>
          <c:min val="35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FuturaTEE" pitchFamily="2" charset="0"/>
                <a:ea typeface="+mn-ea"/>
                <a:cs typeface="+mn-cs"/>
              </a:defRPr>
            </a:pPr>
            <a:endParaRPr lang="cs-CZ"/>
          </a:p>
        </c:txPr>
        <c:crossAx val="173377792"/>
        <c:crosses val="autoZero"/>
        <c:crossBetween val="midCat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802527191545902E-2"/>
          <c:y val="0.78926370399022217"/>
          <c:w val="0.89999985515866887"/>
          <c:h val="8.34584452362106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FuturaTEE" pitchFamily="2" charset="0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FuturaTEE" pitchFamily="2" charset="0"/>
        </a:defRPr>
      </a:pPr>
      <a:endParaRPr lang="cs-CZ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362819959414338E-2"/>
          <c:y val="0.14719846691349009"/>
          <c:w val="0.86387314085739297"/>
          <c:h val="0.52121351575456054"/>
        </c:manualLayout>
      </c:layout>
      <c:lineChart>
        <c:grouping val="standard"/>
        <c:varyColors val="0"/>
        <c:ser>
          <c:idx val="1"/>
          <c:order val="0"/>
          <c:tx>
            <c:strRef>
              <c:f>Domestic_sentiment!$H$2</c:f>
              <c:strCache>
                <c:ptCount val="1"/>
                <c:pt idx="0">
                  <c:v>Spotřebitelská důvěra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numRef>
              <c:f>Domestic_sentiment!$A$5:$A$156</c:f>
              <c:numCache>
                <c:formatCode>m/d/yyyy</c:formatCode>
                <c:ptCount val="152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41091</c:v>
                </c:pt>
                <c:pt idx="55">
                  <c:v>41122</c:v>
                </c:pt>
                <c:pt idx="56">
                  <c:v>41153</c:v>
                </c:pt>
                <c:pt idx="57">
                  <c:v>41183</c:v>
                </c:pt>
                <c:pt idx="58">
                  <c:v>41214</c:v>
                </c:pt>
                <c:pt idx="59">
                  <c:v>41244</c:v>
                </c:pt>
                <c:pt idx="60">
                  <c:v>41275</c:v>
                </c:pt>
                <c:pt idx="61">
                  <c:v>41306</c:v>
                </c:pt>
                <c:pt idx="62">
                  <c:v>41334</c:v>
                </c:pt>
                <c:pt idx="63">
                  <c:v>41365</c:v>
                </c:pt>
                <c:pt idx="64">
                  <c:v>41395</c:v>
                </c:pt>
                <c:pt idx="65">
                  <c:v>41426</c:v>
                </c:pt>
                <c:pt idx="66">
                  <c:v>41456</c:v>
                </c:pt>
                <c:pt idx="67">
                  <c:v>41487</c:v>
                </c:pt>
                <c:pt idx="68">
                  <c:v>41518</c:v>
                </c:pt>
                <c:pt idx="69">
                  <c:v>41548</c:v>
                </c:pt>
                <c:pt idx="70">
                  <c:v>41579</c:v>
                </c:pt>
                <c:pt idx="71">
                  <c:v>41609</c:v>
                </c:pt>
                <c:pt idx="72">
                  <c:v>41640</c:v>
                </c:pt>
                <c:pt idx="73">
                  <c:v>41671</c:v>
                </c:pt>
                <c:pt idx="74">
                  <c:v>41699</c:v>
                </c:pt>
                <c:pt idx="75">
                  <c:v>41730</c:v>
                </c:pt>
                <c:pt idx="76">
                  <c:v>41760</c:v>
                </c:pt>
                <c:pt idx="77">
                  <c:v>41791</c:v>
                </c:pt>
                <c:pt idx="78">
                  <c:v>41821</c:v>
                </c:pt>
                <c:pt idx="79">
                  <c:v>41852</c:v>
                </c:pt>
                <c:pt idx="80">
                  <c:v>41883</c:v>
                </c:pt>
                <c:pt idx="81">
                  <c:v>41913</c:v>
                </c:pt>
                <c:pt idx="82">
                  <c:v>41944</c:v>
                </c:pt>
                <c:pt idx="83">
                  <c:v>41974</c:v>
                </c:pt>
                <c:pt idx="84">
                  <c:v>42005</c:v>
                </c:pt>
                <c:pt idx="85">
                  <c:v>42036</c:v>
                </c:pt>
                <c:pt idx="86">
                  <c:v>42064</c:v>
                </c:pt>
                <c:pt idx="87">
                  <c:v>42095</c:v>
                </c:pt>
                <c:pt idx="88">
                  <c:v>42125</c:v>
                </c:pt>
                <c:pt idx="89">
                  <c:v>42156</c:v>
                </c:pt>
                <c:pt idx="90">
                  <c:v>42186</c:v>
                </c:pt>
                <c:pt idx="91">
                  <c:v>42217</c:v>
                </c:pt>
                <c:pt idx="92">
                  <c:v>42248</c:v>
                </c:pt>
                <c:pt idx="93">
                  <c:v>42278</c:v>
                </c:pt>
                <c:pt idx="94">
                  <c:v>42309</c:v>
                </c:pt>
                <c:pt idx="95">
                  <c:v>42339</c:v>
                </c:pt>
                <c:pt idx="96">
                  <c:v>42370</c:v>
                </c:pt>
                <c:pt idx="97">
                  <c:v>42401</c:v>
                </c:pt>
                <c:pt idx="98">
                  <c:v>42430</c:v>
                </c:pt>
                <c:pt idx="99">
                  <c:v>42461</c:v>
                </c:pt>
                <c:pt idx="100">
                  <c:v>42491</c:v>
                </c:pt>
                <c:pt idx="101">
                  <c:v>42522</c:v>
                </c:pt>
                <c:pt idx="102">
                  <c:v>42552</c:v>
                </c:pt>
                <c:pt idx="103">
                  <c:v>42583</c:v>
                </c:pt>
                <c:pt idx="104">
                  <c:v>42614</c:v>
                </c:pt>
                <c:pt idx="105">
                  <c:v>42644</c:v>
                </c:pt>
                <c:pt idx="106">
                  <c:v>42675</c:v>
                </c:pt>
                <c:pt idx="107">
                  <c:v>42705</c:v>
                </c:pt>
                <c:pt idx="108">
                  <c:v>42736</c:v>
                </c:pt>
                <c:pt idx="109">
                  <c:v>42767</c:v>
                </c:pt>
                <c:pt idx="110">
                  <c:v>42795</c:v>
                </c:pt>
                <c:pt idx="111">
                  <c:v>42826</c:v>
                </c:pt>
                <c:pt idx="112">
                  <c:v>42856</c:v>
                </c:pt>
                <c:pt idx="113">
                  <c:v>42887</c:v>
                </c:pt>
                <c:pt idx="114">
                  <c:v>42917</c:v>
                </c:pt>
                <c:pt idx="115">
                  <c:v>42948</c:v>
                </c:pt>
                <c:pt idx="116">
                  <c:v>42979</c:v>
                </c:pt>
                <c:pt idx="117">
                  <c:v>43009</c:v>
                </c:pt>
                <c:pt idx="118">
                  <c:v>43040</c:v>
                </c:pt>
                <c:pt idx="119">
                  <c:v>43070</c:v>
                </c:pt>
                <c:pt idx="120">
                  <c:v>43101</c:v>
                </c:pt>
                <c:pt idx="121">
                  <c:v>43132</c:v>
                </c:pt>
                <c:pt idx="122">
                  <c:v>43160</c:v>
                </c:pt>
                <c:pt idx="123">
                  <c:v>43191</c:v>
                </c:pt>
                <c:pt idx="124">
                  <c:v>43221</c:v>
                </c:pt>
                <c:pt idx="125">
                  <c:v>43252</c:v>
                </c:pt>
                <c:pt idx="126">
                  <c:v>43282</c:v>
                </c:pt>
                <c:pt idx="127">
                  <c:v>43313</c:v>
                </c:pt>
                <c:pt idx="128">
                  <c:v>43344</c:v>
                </c:pt>
                <c:pt idx="129">
                  <c:v>43374</c:v>
                </c:pt>
                <c:pt idx="130">
                  <c:v>43405</c:v>
                </c:pt>
                <c:pt idx="131">
                  <c:v>43435</c:v>
                </c:pt>
                <c:pt idx="132">
                  <c:v>43466</c:v>
                </c:pt>
                <c:pt idx="133">
                  <c:v>43497</c:v>
                </c:pt>
                <c:pt idx="134">
                  <c:v>43525</c:v>
                </c:pt>
                <c:pt idx="135">
                  <c:v>43556</c:v>
                </c:pt>
                <c:pt idx="136">
                  <c:v>43586</c:v>
                </c:pt>
                <c:pt idx="137">
                  <c:v>43617</c:v>
                </c:pt>
                <c:pt idx="138">
                  <c:v>43647</c:v>
                </c:pt>
                <c:pt idx="139">
                  <c:v>43678</c:v>
                </c:pt>
                <c:pt idx="140">
                  <c:v>43709</c:v>
                </c:pt>
                <c:pt idx="141">
                  <c:v>43739</c:v>
                </c:pt>
                <c:pt idx="142">
                  <c:v>43770</c:v>
                </c:pt>
                <c:pt idx="143">
                  <c:v>43800</c:v>
                </c:pt>
                <c:pt idx="144">
                  <c:v>43831</c:v>
                </c:pt>
                <c:pt idx="145">
                  <c:v>43862</c:v>
                </c:pt>
                <c:pt idx="146">
                  <c:v>43891</c:v>
                </c:pt>
                <c:pt idx="147">
                  <c:v>43922</c:v>
                </c:pt>
                <c:pt idx="148">
                  <c:v>43952</c:v>
                </c:pt>
                <c:pt idx="149">
                  <c:v>43983</c:v>
                </c:pt>
                <c:pt idx="150">
                  <c:v>44013</c:v>
                </c:pt>
                <c:pt idx="151">
                  <c:v>44044</c:v>
                </c:pt>
              </c:numCache>
            </c:numRef>
          </c:cat>
          <c:val>
            <c:numRef>
              <c:f>Domestic_sentiment!$B$5:$B$156</c:f>
              <c:numCache>
                <c:formatCode>General</c:formatCode>
                <c:ptCount val="152"/>
                <c:pt idx="0">
                  <c:v>95.7</c:v>
                </c:pt>
                <c:pt idx="1">
                  <c:v>105.4</c:v>
                </c:pt>
                <c:pt idx="2">
                  <c:v>105.9</c:v>
                </c:pt>
                <c:pt idx="3">
                  <c:v>105.4</c:v>
                </c:pt>
                <c:pt idx="4">
                  <c:v>101.1</c:v>
                </c:pt>
                <c:pt idx="5">
                  <c:v>97.6</c:v>
                </c:pt>
                <c:pt idx="6">
                  <c:v>98.7</c:v>
                </c:pt>
                <c:pt idx="7">
                  <c:v>100.3</c:v>
                </c:pt>
                <c:pt idx="8">
                  <c:v>101.6</c:v>
                </c:pt>
                <c:pt idx="9">
                  <c:v>91.7</c:v>
                </c:pt>
                <c:pt idx="10">
                  <c:v>92.8</c:v>
                </c:pt>
                <c:pt idx="11">
                  <c:v>84.7</c:v>
                </c:pt>
                <c:pt idx="12">
                  <c:v>79.599999999999994</c:v>
                </c:pt>
                <c:pt idx="13">
                  <c:v>77.8</c:v>
                </c:pt>
                <c:pt idx="14">
                  <c:v>81.7</c:v>
                </c:pt>
                <c:pt idx="15">
                  <c:v>85.3</c:v>
                </c:pt>
                <c:pt idx="16">
                  <c:v>90.1</c:v>
                </c:pt>
                <c:pt idx="17">
                  <c:v>89</c:v>
                </c:pt>
                <c:pt idx="18">
                  <c:v>86.9</c:v>
                </c:pt>
                <c:pt idx="19">
                  <c:v>87.6</c:v>
                </c:pt>
                <c:pt idx="20">
                  <c:v>93.3</c:v>
                </c:pt>
                <c:pt idx="21">
                  <c:v>91.9</c:v>
                </c:pt>
                <c:pt idx="22">
                  <c:v>98.7</c:v>
                </c:pt>
                <c:pt idx="23">
                  <c:v>100</c:v>
                </c:pt>
                <c:pt idx="24">
                  <c:v>94.9</c:v>
                </c:pt>
                <c:pt idx="25">
                  <c:v>96.8</c:v>
                </c:pt>
                <c:pt idx="26">
                  <c:v>95.5</c:v>
                </c:pt>
                <c:pt idx="27">
                  <c:v>101.1</c:v>
                </c:pt>
                <c:pt idx="28">
                  <c:v>95.5</c:v>
                </c:pt>
                <c:pt idx="29">
                  <c:v>99.2</c:v>
                </c:pt>
                <c:pt idx="30">
                  <c:v>99.4</c:v>
                </c:pt>
                <c:pt idx="31">
                  <c:v>94.6</c:v>
                </c:pt>
                <c:pt idx="32">
                  <c:v>93.5</c:v>
                </c:pt>
                <c:pt idx="33">
                  <c:v>92.3</c:v>
                </c:pt>
                <c:pt idx="34">
                  <c:v>94.6</c:v>
                </c:pt>
                <c:pt idx="35">
                  <c:v>97.3</c:v>
                </c:pt>
                <c:pt idx="36">
                  <c:v>96.8</c:v>
                </c:pt>
                <c:pt idx="37">
                  <c:v>94.9</c:v>
                </c:pt>
                <c:pt idx="38">
                  <c:v>86.9</c:v>
                </c:pt>
                <c:pt idx="39">
                  <c:v>88</c:v>
                </c:pt>
                <c:pt idx="40">
                  <c:v>85.3</c:v>
                </c:pt>
                <c:pt idx="41">
                  <c:v>83.9</c:v>
                </c:pt>
                <c:pt idx="42">
                  <c:v>85.5</c:v>
                </c:pt>
                <c:pt idx="43">
                  <c:v>82.6</c:v>
                </c:pt>
                <c:pt idx="44">
                  <c:v>81.5</c:v>
                </c:pt>
                <c:pt idx="45">
                  <c:v>84.4</c:v>
                </c:pt>
                <c:pt idx="46">
                  <c:v>76.2</c:v>
                </c:pt>
                <c:pt idx="47">
                  <c:v>75.3</c:v>
                </c:pt>
                <c:pt idx="48">
                  <c:v>80.099999999999994</c:v>
                </c:pt>
                <c:pt idx="49">
                  <c:v>79.900000000000006</c:v>
                </c:pt>
                <c:pt idx="50">
                  <c:v>75.599999999999994</c:v>
                </c:pt>
                <c:pt idx="51">
                  <c:v>75.8</c:v>
                </c:pt>
                <c:pt idx="52">
                  <c:v>74</c:v>
                </c:pt>
                <c:pt idx="53">
                  <c:v>75.8</c:v>
                </c:pt>
                <c:pt idx="54">
                  <c:v>76.900000000000006</c:v>
                </c:pt>
                <c:pt idx="55">
                  <c:v>78</c:v>
                </c:pt>
                <c:pt idx="56">
                  <c:v>75.3</c:v>
                </c:pt>
                <c:pt idx="57">
                  <c:v>78.3</c:v>
                </c:pt>
                <c:pt idx="58">
                  <c:v>79.099999999999994</c:v>
                </c:pt>
                <c:pt idx="59">
                  <c:v>79.400000000000006</c:v>
                </c:pt>
                <c:pt idx="60">
                  <c:v>77.5</c:v>
                </c:pt>
                <c:pt idx="61">
                  <c:v>83.4</c:v>
                </c:pt>
                <c:pt idx="62">
                  <c:v>85</c:v>
                </c:pt>
                <c:pt idx="63">
                  <c:v>81.7</c:v>
                </c:pt>
                <c:pt idx="64">
                  <c:v>86</c:v>
                </c:pt>
                <c:pt idx="65">
                  <c:v>86.9</c:v>
                </c:pt>
                <c:pt idx="66">
                  <c:v>85.3</c:v>
                </c:pt>
                <c:pt idx="67">
                  <c:v>89</c:v>
                </c:pt>
                <c:pt idx="68">
                  <c:v>91.9</c:v>
                </c:pt>
                <c:pt idx="69">
                  <c:v>92.8</c:v>
                </c:pt>
                <c:pt idx="70">
                  <c:v>97.3</c:v>
                </c:pt>
                <c:pt idx="71">
                  <c:v>97.1</c:v>
                </c:pt>
                <c:pt idx="72">
                  <c:v>101.6</c:v>
                </c:pt>
                <c:pt idx="73">
                  <c:v>97.6</c:v>
                </c:pt>
                <c:pt idx="74">
                  <c:v>101.4</c:v>
                </c:pt>
                <c:pt idx="75">
                  <c:v>103.2</c:v>
                </c:pt>
                <c:pt idx="76">
                  <c:v>103</c:v>
                </c:pt>
                <c:pt idx="77">
                  <c:v>104.3</c:v>
                </c:pt>
                <c:pt idx="78">
                  <c:v>104.8</c:v>
                </c:pt>
                <c:pt idx="79">
                  <c:v>102.7</c:v>
                </c:pt>
                <c:pt idx="80">
                  <c:v>101.1</c:v>
                </c:pt>
                <c:pt idx="81">
                  <c:v>105.1</c:v>
                </c:pt>
                <c:pt idx="82">
                  <c:v>108.7</c:v>
                </c:pt>
                <c:pt idx="83">
                  <c:v>110.3</c:v>
                </c:pt>
                <c:pt idx="84">
                  <c:v>111.9</c:v>
                </c:pt>
                <c:pt idx="85">
                  <c:v>110.8</c:v>
                </c:pt>
                <c:pt idx="86">
                  <c:v>110.8</c:v>
                </c:pt>
                <c:pt idx="87">
                  <c:v>109.4</c:v>
                </c:pt>
                <c:pt idx="88">
                  <c:v>108.7</c:v>
                </c:pt>
                <c:pt idx="89">
                  <c:v>109.4</c:v>
                </c:pt>
                <c:pt idx="90">
                  <c:v>108.7</c:v>
                </c:pt>
                <c:pt idx="91">
                  <c:v>108.7</c:v>
                </c:pt>
                <c:pt idx="92">
                  <c:v>108.3</c:v>
                </c:pt>
                <c:pt idx="93">
                  <c:v>110</c:v>
                </c:pt>
                <c:pt idx="94">
                  <c:v>110.5</c:v>
                </c:pt>
                <c:pt idx="95">
                  <c:v>112.6</c:v>
                </c:pt>
                <c:pt idx="96">
                  <c:v>115.3</c:v>
                </c:pt>
                <c:pt idx="97">
                  <c:v>111.3</c:v>
                </c:pt>
                <c:pt idx="98">
                  <c:v>110</c:v>
                </c:pt>
                <c:pt idx="99">
                  <c:v>109.4</c:v>
                </c:pt>
                <c:pt idx="100">
                  <c:v>109.4</c:v>
                </c:pt>
                <c:pt idx="101">
                  <c:v>108.9</c:v>
                </c:pt>
                <c:pt idx="102">
                  <c:v>107.3</c:v>
                </c:pt>
                <c:pt idx="103">
                  <c:v>109.4</c:v>
                </c:pt>
                <c:pt idx="104">
                  <c:v>111.6</c:v>
                </c:pt>
                <c:pt idx="105">
                  <c:v>114.2</c:v>
                </c:pt>
                <c:pt idx="106">
                  <c:v>113.2</c:v>
                </c:pt>
                <c:pt idx="107">
                  <c:v>114</c:v>
                </c:pt>
                <c:pt idx="108">
                  <c:v>115.3</c:v>
                </c:pt>
                <c:pt idx="109">
                  <c:v>113.5</c:v>
                </c:pt>
                <c:pt idx="110">
                  <c:v>114</c:v>
                </c:pt>
                <c:pt idx="111">
                  <c:v>113.7</c:v>
                </c:pt>
                <c:pt idx="112">
                  <c:v>113.7</c:v>
                </c:pt>
                <c:pt idx="113">
                  <c:v>111.3</c:v>
                </c:pt>
                <c:pt idx="114">
                  <c:v>110.8</c:v>
                </c:pt>
                <c:pt idx="115">
                  <c:v>113.2</c:v>
                </c:pt>
                <c:pt idx="116">
                  <c:v>114.6</c:v>
                </c:pt>
                <c:pt idx="117">
                  <c:v>114</c:v>
                </c:pt>
                <c:pt idx="118">
                  <c:v>115.6</c:v>
                </c:pt>
                <c:pt idx="119">
                  <c:v>115.3</c:v>
                </c:pt>
                <c:pt idx="120">
                  <c:v>117.8</c:v>
                </c:pt>
                <c:pt idx="121">
                  <c:v>117.5</c:v>
                </c:pt>
                <c:pt idx="122">
                  <c:v>118.3</c:v>
                </c:pt>
                <c:pt idx="123">
                  <c:v>118</c:v>
                </c:pt>
                <c:pt idx="124">
                  <c:v>119.4</c:v>
                </c:pt>
                <c:pt idx="125">
                  <c:v>118.5</c:v>
                </c:pt>
                <c:pt idx="126">
                  <c:v>117.3</c:v>
                </c:pt>
                <c:pt idx="127">
                  <c:v>115.6</c:v>
                </c:pt>
                <c:pt idx="128">
                  <c:v>116.4</c:v>
                </c:pt>
                <c:pt idx="129">
                  <c:v>117.5</c:v>
                </c:pt>
                <c:pt idx="130">
                  <c:v>112.1</c:v>
                </c:pt>
                <c:pt idx="131">
                  <c:v>114.6</c:v>
                </c:pt>
                <c:pt idx="132">
                  <c:v>114.56817100000001</c:v>
                </c:pt>
                <c:pt idx="133">
                  <c:v>111.564511</c:v>
                </c:pt>
                <c:pt idx="134">
                  <c:v>109.740861</c:v>
                </c:pt>
                <c:pt idx="135">
                  <c:v>108.882672</c:v>
                </c:pt>
                <c:pt idx="136">
                  <c:v>110.27722900000001</c:v>
                </c:pt>
                <c:pt idx="137">
                  <c:v>110.27722900000001</c:v>
                </c:pt>
                <c:pt idx="138">
                  <c:v>111.564511</c:v>
                </c:pt>
                <c:pt idx="139">
                  <c:v>110.27722900000001</c:v>
                </c:pt>
                <c:pt idx="140">
                  <c:v>108.346304</c:v>
                </c:pt>
                <c:pt idx="141">
                  <c:v>108.668125</c:v>
                </c:pt>
                <c:pt idx="142">
                  <c:v>106.95174799999999</c:v>
                </c:pt>
                <c:pt idx="143">
                  <c:v>109.95540800000001</c:v>
                </c:pt>
                <c:pt idx="144">
                  <c:v>104.8</c:v>
                </c:pt>
                <c:pt idx="145">
                  <c:v>104.1</c:v>
                </c:pt>
                <c:pt idx="146">
                  <c:v>100.5</c:v>
                </c:pt>
                <c:pt idx="147">
                  <c:v>80.099999999999994</c:v>
                </c:pt>
                <c:pt idx="148">
                  <c:v>91.9</c:v>
                </c:pt>
                <c:pt idx="149">
                  <c:v>93.3</c:v>
                </c:pt>
                <c:pt idx="150">
                  <c:v>96</c:v>
                </c:pt>
                <c:pt idx="151">
                  <c:v>94.4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1AB-4563-9AE8-630640BDBAC7}"/>
            </c:ext>
          </c:extLst>
        </c:ser>
        <c:ser>
          <c:idx val="2"/>
          <c:order val="1"/>
          <c:tx>
            <c:strRef>
              <c:f>Domestic_sentiment!$K$2</c:f>
              <c:strCache>
                <c:ptCount val="1"/>
                <c:pt idx="0">
                  <c:v>Podnikatelská důvěra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numRef>
              <c:f>Domestic_sentiment!$A$5:$A$156</c:f>
              <c:numCache>
                <c:formatCode>m/d/yyyy</c:formatCode>
                <c:ptCount val="152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41091</c:v>
                </c:pt>
                <c:pt idx="55">
                  <c:v>41122</c:v>
                </c:pt>
                <c:pt idx="56">
                  <c:v>41153</c:v>
                </c:pt>
                <c:pt idx="57">
                  <c:v>41183</c:v>
                </c:pt>
                <c:pt idx="58">
                  <c:v>41214</c:v>
                </c:pt>
                <c:pt idx="59">
                  <c:v>41244</c:v>
                </c:pt>
                <c:pt idx="60">
                  <c:v>41275</c:v>
                </c:pt>
                <c:pt idx="61">
                  <c:v>41306</c:v>
                </c:pt>
                <c:pt idx="62">
                  <c:v>41334</c:v>
                </c:pt>
                <c:pt idx="63">
                  <c:v>41365</c:v>
                </c:pt>
                <c:pt idx="64">
                  <c:v>41395</c:v>
                </c:pt>
                <c:pt idx="65">
                  <c:v>41426</c:v>
                </c:pt>
                <c:pt idx="66">
                  <c:v>41456</c:v>
                </c:pt>
                <c:pt idx="67">
                  <c:v>41487</c:v>
                </c:pt>
                <c:pt idx="68">
                  <c:v>41518</c:v>
                </c:pt>
                <c:pt idx="69">
                  <c:v>41548</c:v>
                </c:pt>
                <c:pt idx="70">
                  <c:v>41579</c:v>
                </c:pt>
                <c:pt idx="71">
                  <c:v>41609</c:v>
                </c:pt>
                <c:pt idx="72">
                  <c:v>41640</c:v>
                </c:pt>
                <c:pt idx="73">
                  <c:v>41671</c:v>
                </c:pt>
                <c:pt idx="74">
                  <c:v>41699</c:v>
                </c:pt>
                <c:pt idx="75">
                  <c:v>41730</c:v>
                </c:pt>
                <c:pt idx="76">
                  <c:v>41760</c:v>
                </c:pt>
                <c:pt idx="77">
                  <c:v>41791</c:v>
                </c:pt>
                <c:pt idx="78">
                  <c:v>41821</c:v>
                </c:pt>
                <c:pt idx="79">
                  <c:v>41852</c:v>
                </c:pt>
                <c:pt idx="80">
                  <c:v>41883</c:v>
                </c:pt>
                <c:pt idx="81">
                  <c:v>41913</c:v>
                </c:pt>
                <c:pt idx="82">
                  <c:v>41944</c:v>
                </c:pt>
                <c:pt idx="83">
                  <c:v>41974</c:v>
                </c:pt>
                <c:pt idx="84">
                  <c:v>42005</c:v>
                </c:pt>
                <c:pt idx="85">
                  <c:v>42036</c:v>
                </c:pt>
                <c:pt idx="86">
                  <c:v>42064</c:v>
                </c:pt>
                <c:pt idx="87">
                  <c:v>42095</c:v>
                </c:pt>
                <c:pt idx="88">
                  <c:v>42125</c:v>
                </c:pt>
                <c:pt idx="89">
                  <c:v>42156</c:v>
                </c:pt>
                <c:pt idx="90">
                  <c:v>42186</c:v>
                </c:pt>
                <c:pt idx="91">
                  <c:v>42217</c:v>
                </c:pt>
                <c:pt idx="92">
                  <c:v>42248</c:v>
                </c:pt>
                <c:pt idx="93">
                  <c:v>42278</c:v>
                </c:pt>
                <c:pt idx="94">
                  <c:v>42309</c:v>
                </c:pt>
                <c:pt idx="95">
                  <c:v>42339</c:v>
                </c:pt>
                <c:pt idx="96">
                  <c:v>42370</c:v>
                </c:pt>
                <c:pt idx="97">
                  <c:v>42401</c:v>
                </c:pt>
                <c:pt idx="98">
                  <c:v>42430</c:v>
                </c:pt>
                <c:pt idx="99">
                  <c:v>42461</c:v>
                </c:pt>
                <c:pt idx="100">
                  <c:v>42491</c:v>
                </c:pt>
                <c:pt idx="101">
                  <c:v>42522</c:v>
                </c:pt>
                <c:pt idx="102">
                  <c:v>42552</c:v>
                </c:pt>
                <c:pt idx="103">
                  <c:v>42583</c:v>
                </c:pt>
                <c:pt idx="104">
                  <c:v>42614</c:v>
                </c:pt>
                <c:pt idx="105">
                  <c:v>42644</c:v>
                </c:pt>
                <c:pt idx="106">
                  <c:v>42675</c:v>
                </c:pt>
                <c:pt idx="107">
                  <c:v>42705</c:v>
                </c:pt>
                <c:pt idx="108">
                  <c:v>42736</c:v>
                </c:pt>
                <c:pt idx="109">
                  <c:v>42767</c:v>
                </c:pt>
                <c:pt idx="110">
                  <c:v>42795</c:v>
                </c:pt>
                <c:pt idx="111">
                  <c:v>42826</c:v>
                </c:pt>
                <c:pt idx="112">
                  <c:v>42856</c:v>
                </c:pt>
                <c:pt idx="113">
                  <c:v>42887</c:v>
                </c:pt>
                <c:pt idx="114">
                  <c:v>42917</c:v>
                </c:pt>
                <c:pt idx="115">
                  <c:v>42948</c:v>
                </c:pt>
                <c:pt idx="116">
                  <c:v>42979</c:v>
                </c:pt>
                <c:pt idx="117">
                  <c:v>43009</c:v>
                </c:pt>
                <c:pt idx="118">
                  <c:v>43040</c:v>
                </c:pt>
                <c:pt idx="119">
                  <c:v>43070</c:v>
                </c:pt>
                <c:pt idx="120">
                  <c:v>43101</c:v>
                </c:pt>
                <c:pt idx="121">
                  <c:v>43132</c:v>
                </c:pt>
                <c:pt idx="122">
                  <c:v>43160</c:v>
                </c:pt>
                <c:pt idx="123">
                  <c:v>43191</c:v>
                </c:pt>
                <c:pt idx="124">
                  <c:v>43221</c:v>
                </c:pt>
                <c:pt idx="125">
                  <c:v>43252</c:v>
                </c:pt>
                <c:pt idx="126">
                  <c:v>43282</c:v>
                </c:pt>
                <c:pt idx="127">
                  <c:v>43313</c:v>
                </c:pt>
                <c:pt idx="128">
                  <c:v>43344</c:v>
                </c:pt>
                <c:pt idx="129">
                  <c:v>43374</c:v>
                </c:pt>
                <c:pt idx="130">
                  <c:v>43405</c:v>
                </c:pt>
                <c:pt idx="131">
                  <c:v>43435</c:v>
                </c:pt>
                <c:pt idx="132">
                  <c:v>43466</c:v>
                </c:pt>
                <c:pt idx="133">
                  <c:v>43497</c:v>
                </c:pt>
                <c:pt idx="134">
                  <c:v>43525</c:v>
                </c:pt>
                <c:pt idx="135">
                  <c:v>43556</c:v>
                </c:pt>
                <c:pt idx="136">
                  <c:v>43586</c:v>
                </c:pt>
                <c:pt idx="137">
                  <c:v>43617</c:v>
                </c:pt>
                <c:pt idx="138">
                  <c:v>43647</c:v>
                </c:pt>
                <c:pt idx="139">
                  <c:v>43678</c:v>
                </c:pt>
                <c:pt idx="140">
                  <c:v>43709</c:v>
                </c:pt>
                <c:pt idx="141">
                  <c:v>43739</c:v>
                </c:pt>
                <c:pt idx="142">
                  <c:v>43770</c:v>
                </c:pt>
                <c:pt idx="143">
                  <c:v>43800</c:v>
                </c:pt>
                <c:pt idx="144">
                  <c:v>43831</c:v>
                </c:pt>
                <c:pt idx="145">
                  <c:v>43862</c:v>
                </c:pt>
                <c:pt idx="146">
                  <c:v>43891</c:v>
                </c:pt>
                <c:pt idx="147">
                  <c:v>43922</c:v>
                </c:pt>
                <c:pt idx="148">
                  <c:v>43952</c:v>
                </c:pt>
                <c:pt idx="149">
                  <c:v>43983</c:v>
                </c:pt>
                <c:pt idx="150">
                  <c:v>44013</c:v>
                </c:pt>
                <c:pt idx="151">
                  <c:v>44044</c:v>
                </c:pt>
              </c:numCache>
            </c:numRef>
          </c:cat>
          <c:val>
            <c:numRef>
              <c:f>Domestic_sentiment!$C$5:$C$156</c:f>
              <c:numCache>
                <c:formatCode>General</c:formatCode>
                <c:ptCount val="152"/>
                <c:pt idx="0">
                  <c:v>111.2</c:v>
                </c:pt>
                <c:pt idx="1">
                  <c:v>111.6</c:v>
                </c:pt>
                <c:pt idx="2">
                  <c:v>110.7</c:v>
                </c:pt>
                <c:pt idx="3">
                  <c:v>110.4</c:v>
                </c:pt>
                <c:pt idx="4">
                  <c:v>106.7</c:v>
                </c:pt>
                <c:pt idx="5">
                  <c:v>105.5</c:v>
                </c:pt>
                <c:pt idx="6">
                  <c:v>104.7</c:v>
                </c:pt>
                <c:pt idx="7">
                  <c:v>102.6</c:v>
                </c:pt>
                <c:pt idx="8">
                  <c:v>99.4</c:v>
                </c:pt>
                <c:pt idx="9">
                  <c:v>96.6</c:v>
                </c:pt>
                <c:pt idx="10">
                  <c:v>84.9</c:v>
                </c:pt>
                <c:pt idx="11">
                  <c:v>84.9</c:v>
                </c:pt>
                <c:pt idx="12">
                  <c:v>82.2</c:v>
                </c:pt>
                <c:pt idx="13">
                  <c:v>76.400000000000006</c:v>
                </c:pt>
                <c:pt idx="14">
                  <c:v>78.599999999999994</c:v>
                </c:pt>
                <c:pt idx="15">
                  <c:v>82.6</c:v>
                </c:pt>
                <c:pt idx="16">
                  <c:v>81</c:v>
                </c:pt>
                <c:pt idx="17">
                  <c:v>81.400000000000006</c:v>
                </c:pt>
                <c:pt idx="18">
                  <c:v>84</c:v>
                </c:pt>
                <c:pt idx="19">
                  <c:v>81.8</c:v>
                </c:pt>
                <c:pt idx="20">
                  <c:v>82.4</c:v>
                </c:pt>
                <c:pt idx="21">
                  <c:v>81.7</c:v>
                </c:pt>
                <c:pt idx="22">
                  <c:v>84.8</c:v>
                </c:pt>
                <c:pt idx="23">
                  <c:v>86.5</c:v>
                </c:pt>
                <c:pt idx="24">
                  <c:v>89.3</c:v>
                </c:pt>
                <c:pt idx="25">
                  <c:v>91.2</c:v>
                </c:pt>
                <c:pt idx="26">
                  <c:v>91.1</c:v>
                </c:pt>
                <c:pt idx="27">
                  <c:v>94.4</c:v>
                </c:pt>
                <c:pt idx="28">
                  <c:v>95.8</c:v>
                </c:pt>
                <c:pt idx="29">
                  <c:v>95.6</c:v>
                </c:pt>
                <c:pt idx="30">
                  <c:v>98.2</c:v>
                </c:pt>
                <c:pt idx="31">
                  <c:v>98.3</c:v>
                </c:pt>
                <c:pt idx="32">
                  <c:v>97.5</c:v>
                </c:pt>
                <c:pt idx="33">
                  <c:v>97.6</c:v>
                </c:pt>
                <c:pt idx="34">
                  <c:v>98.5</c:v>
                </c:pt>
                <c:pt idx="35">
                  <c:v>102</c:v>
                </c:pt>
                <c:pt idx="36">
                  <c:v>101.8</c:v>
                </c:pt>
                <c:pt idx="37">
                  <c:v>100.4</c:v>
                </c:pt>
                <c:pt idx="38">
                  <c:v>100</c:v>
                </c:pt>
                <c:pt idx="39">
                  <c:v>98.5</c:v>
                </c:pt>
                <c:pt idx="40">
                  <c:v>98.6</c:v>
                </c:pt>
                <c:pt idx="41">
                  <c:v>98.9</c:v>
                </c:pt>
                <c:pt idx="42">
                  <c:v>98</c:v>
                </c:pt>
                <c:pt idx="43">
                  <c:v>97.1</c:v>
                </c:pt>
                <c:pt idx="44">
                  <c:v>94.7</c:v>
                </c:pt>
                <c:pt idx="45">
                  <c:v>97.7</c:v>
                </c:pt>
                <c:pt idx="46">
                  <c:v>94.6</c:v>
                </c:pt>
                <c:pt idx="47">
                  <c:v>92.7</c:v>
                </c:pt>
                <c:pt idx="48">
                  <c:v>94.5</c:v>
                </c:pt>
                <c:pt idx="49">
                  <c:v>95.4</c:v>
                </c:pt>
                <c:pt idx="50">
                  <c:v>96.4</c:v>
                </c:pt>
                <c:pt idx="51">
                  <c:v>94.7</c:v>
                </c:pt>
                <c:pt idx="52">
                  <c:v>93.3</c:v>
                </c:pt>
                <c:pt idx="53">
                  <c:v>92</c:v>
                </c:pt>
                <c:pt idx="54">
                  <c:v>90</c:v>
                </c:pt>
                <c:pt idx="55">
                  <c:v>90.1</c:v>
                </c:pt>
                <c:pt idx="56">
                  <c:v>90.4</c:v>
                </c:pt>
                <c:pt idx="57">
                  <c:v>90.4</c:v>
                </c:pt>
                <c:pt idx="58">
                  <c:v>88.3</c:v>
                </c:pt>
                <c:pt idx="59">
                  <c:v>89.5</c:v>
                </c:pt>
                <c:pt idx="60">
                  <c:v>89.5</c:v>
                </c:pt>
                <c:pt idx="61">
                  <c:v>90</c:v>
                </c:pt>
                <c:pt idx="62">
                  <c:v>89.9</c:v>
                </c:pt>
                <c:pt idx="63">
                  <c:v>87.4</c:v>
                </c:pt>
                <c:pt idx="64">
                  <c:v>88.4</c:v>
                </c:pt>
                <c:pt idx="65">
                  <c:v>88.8</c:v>
                </c:pt>
                <c:pt idx="66">
                  <c:v>88.8</c:v>
                </c:pt>
                <c:pt idx="67">
                  <c:v>89.6</c:v>
                </c:pt>
                <c:pt idx="68">
                  <c:v>92.5</c:v>
                </c:pt>
                <c:pt idx="69">
                  <c:v>94.2</c:v>
                </c:pt>
                <c:pt idx="70">
                  <c:v>95</c:v>
                </c:pt>
                <c:pt idx="71">
                  <c:v>96.1</c:v>
                </c:pt>
                <c:pt idx="72">
                  <c:v>95.3</c:v>
                </c:pt>
                <c:pt idx="73">
                  <c:v>96.1</c:v>
                </c:pt>
                <c:pt idx="74">
                  <c:v>96.8</c:v>
                </c:pt>
                <c:pt idx="75">
                  <c:v>96.7</c:v>
                </c:pt>
                <c:pt idx="76">
                  <c:v>96.7</c:v>
                </c:pt>
                <c:pt idx="77">
                  <c:v>97.8</c:v>
                </c:pt>
                <c:pt idx="78">
                  <c:v>96.9</c:v>
                </c:pt>
                <c:pt idx="79">
                  <c:v>97.8</c:v>
                </c:pt>
                <c:pt idx="80">
                  <c:v>98.6</c:v>
                </c:pt>
                <c:pt idx="81">
                  <c:v>98.1</c:v>
                </c:pt>
                <c:pt idx="82">
                  <c:v>98.9</c:v>
                </c:pt>
                <c:pt idx="83">
                  <c:v>100.2</c:v>
                </c:pt>
                <c:pt idx="84">
                  <c:v>99.7</c:v>
                </c:pt>
                <c:pt idx="85">
                  <c:v>98.8</c:v>
                </c:pt>
                <c:pt idx="86">
                  <c:v>98.3</c:v>
                </c:pt>
                <c:pt idx="87">
                  <c:v>98.5</c:v>
                </c:pt>
                <c:pt idx="88">
                  <c:v>99.2</c:v>
                </c:pt>
                <c:pt idx="89">
                  <c:v>100.9</c:v>
                </c:pt>
                <c:pt idx="90">
                  <c:v>100</c:v>
                </c:pt>
                <c:pt idx="91">
                  <c:v>99.6</c:v>
                </c:pt>
                <c:pt idx="92">
                  <c:v>99.8</c:v>
                </c:pt>
                <c:pt idx="93">
                  <c:v>98.5</c:v>
                </c:pt>
                <c:pt idx="94">
                  <c:v>99.6</c:v>
                </c:pt>
                <c:pt idx="95">
                  <c:v>99.8</c:v>
                </c:pt>
                <c:pt idx="96">
                  <c:v>101.5</c:v>
                </c:pt>
                <c:pt idx="97">
                  <c:v>100.8</c:v>
                </c:pt>
                <c:pt idx="98">
                  <c:v>100.5</c:v>
                </c:pt>
                <c:pt idx="99">
                  <c:v>99.2</c:v>
                </c:pt>
                <c:pt idx="100">
                  <c:v>99.7</c:v>
                </c:pt>
                <c:pt idx="101">
                  <c:v>98.9</c:v>
                </c:pt>
                <c:pt idx="102">
                  <c:v>99.4</c:v>
                </c:pt>
                <c:pt idx="103">
                  <c:v>100.8</c:v>
                </c:pt>
                <c:pt idx="104">
                  <c:v>100.7</c:v>
                </c:pt>
                <c:pt idx="105">
                  <c:v>100.7</c:v>
                </c:pt>
                <c:pt idx="106">
                  <c:v>103.1</c:v>
                </c:pt>
                <c:pt idx="107">
                  <c:v>102.7</c:v>
                </c:pt>
                <c:pt idx="108">
                  <c:v>102.6</c:v>
                </c:pt>
                <c:pt idx="109">
                  <c:v>101.4</c:v>
                </c:pt>
                <c:pt idx="110">
                  <c:v>99.5</c:v>
                </c:pt>
                <c:pt idx="111">
                  <c:v>100.6</c:v>
                </c:pt>
                <c:pt idx="112">
                  <c:v>100.3</c:v>
                </c:pt>
                <c:pt idx="113">
                  <c:v>100.7</c:v>
                </c:pt>
                <c:pt idx="114">
                  <c:v>101.6</c:v>
                </c:pt>
                <c:pt idx="115">
                  <c:v>102.3</c:v>
                </c:pt>
                <c:pt idx="116">
                  <c:v>102.6</c:v>
                </c:pt>
                <c:pt idx="117">
                  <c:v>102.9</c:v>
                </c:pt>
                <c:pt idx="118">
                  <c:v>102.3</c:v>
                </c:pt>
                <c:pt idx="119">
                  <c:v>103.1</c:v>
                </c:pt>
                <c:pt idx="120">
                  <c:v>102.5</c:v>
                </c:pt>
                <c:pt idx="121">
                  <c:v>103.1</c:v>
                </c:pt>
                <c:pt idx="122">
                  <c:v>102.6</c:v>
                </c:pt>
                <c:pt idx="123">
                  <c:v>103.2</c:v>
                </c:pt>
                <c:pt idx="124">
                  <c:v>101.8</c:v>
                </c:pt>
                <c:pt idx="125">
                  <c:v>103</c:v>
                </c:pt>
                <c:pt idx="126">
                  <c:v>101.6</c:v>
                </c:pt>
                <c:pt idx="127">
                  <c:v>102.4</c:v>
                </c:pt>
                <c:pt idx="128">
                  <c:v>102.9</c:v>
                </c:pt>
                <c:pt idx="129">
                  <c:v>102.8</c:v>
                </c:pt>
                <c:pt idx="130">
                  <c:v>103.4</c:v>
                </c:pt>
                <c:pt idx="131">
                  <c:v>101.9</c:v>
                </c:pt>
                <c:pt idx="132">
                  <c:v>101.241113</c:v>
                </c:pt>
                <c:pt idx="133">
                  <c:v>102.033435</c:v>
                </c:pt>
                <c:pt idx="134">
                  <c:v>100.9605</c:v>
                </c:pt>
                <c:pt idx="135">
                  <c:v>101.290634</c:v>
                </c:pt>
                <c:pt idx="136">
                  <c:v>99.177775999999994</c:v>
                </c:pt>
                <c:pt idx="137">
                  <c:v>98.478992000000005</c:v>
                </c:pt>
                <c:pt idx="138">
                  <c:v>98.121347</c:v>
                </c:pt>
                <c:pt idx="139">
                  <c:v>99.023713000000001</c:v>
                </c:pt>
                <c:pt idx="140">
                  <c:v>98.209382000000005</c:v>
                </c:pt>
                <c:pt idx="141">
                  <c:v>96.828321000000003</c:v>
                </c:pt>
                <c:pt idx="142">
                  <c:v>96.745788000000005</c:v>
                </c:pt>
                <c:pt idx="143">
                  <c:v>96.817317000000003</c:v>
                </c:pt>
                <c:pt idx="144">
                  <c:v>96.7</c:v>
                </c:pt>
                <c:pt idx="145">
                  <c:v>96.3</c:v>
                </c:pt>
                <c:pt idx="146">
                  <c:v>93.1</c:v>
                </c:pt>
                <c:pt idx="147">
                  <c:v>73.8</c:v>
                </c:pt>
                <c:pt idx="148">
                  <c:v>71.599999999999994</c:v>
                </c:pt>
                <c:pt idx="149">
                  <c:v>73.8</c:v>
                </c:pt>
                <c:pt idx="150">
                  <c:v>84.7</c:v>
                </c:pt>
                <c:pt idx="151">
                  <c:v>85.5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AB-4563-9AE8-630640BDBAC7}"/>
            </c:ext>
          </c:extLst>
        </c:ser>
        <c:ser>
          <c:idx val="0"/>
          <c:order val="2"/>
          <c:tx>
            <c:strRef>
              <c:f>Domestic_sentiment!$H$3</c:f>
              <c:strCache>
                <c:ptCount val="1"/>
                <c:pt idx="0">
                  <c:v>Využití kapacit</c:v>
                </c:pt>
              </c:strCache>
            </c:strRef>
          </c:tx>
          <c:spPr>
            <a:ln w="31750" cap="rnd">
              <a:solidFill>
                <a:schemeClr val="bg1">
                  <a:lumMod val="7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numRef>
              <c:f>Domestic_sentiment!$A$5:$A$156</c:f>
              <c:numCache>
                <c:formatCode>m/d/yyyy</c:formatCode>
                <c:ptCount val="152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41091</c:v>
                </c:pt>
                <c:pt idx="55">
                  <c:v>41122</c:v>
                </c:pt>
                <c:pt idx="56">
                  <c:v>41153</c:v>
                </c:pt>
                <c:pt idx="57">
                  <c:v>41183</c:v>
                </c:pt>
                <c:pt idx="58">
                  <c:v>41214</c:v>
                </c:pt>
                <c:pt idx="59">
                  <c:v>41244</c:v>
                </c:pt>
                <c:pt idx="60">
                  <c:v>41275</c:v>
                </c:pt>
                <c:pt idx="61">
                  <c:v>41306</c:v>
                </c:pt>
                <c:pt idx="62">
                  <c:v>41334</c:v>
                </c:pt>
                <c:pt idx="63">
                  <c:v>41365</c:v>
                </c:pt>
                <c:pt idx="64">
                  <c:v>41395</c:v>
                </c:pt>
                <c:pt idx="65">
                  <c:v>41426</c:v>
                </c:pt>
                <c:pt idx="66">
                  <c:v>41456</c:v>
                </c:pt>
                <c:pt idx="67">
                  <c:v>41487</c:v>
                </c:pt>
                <c:pt idx="68">
                  <c:v>41518</c:v>
                </c:pt>
                <c:pt idx="69">
                  <c:v>41548</c:v>
                </c:pt>
                <c:pt idx="70">
                  <c:v>41579</c:v>
                </c:pt>
                <c:pt idx="71">
                  <c:v>41609</c:v>
                </c:pt>
                <c:pt idx="72">
                  <c:v>41640</c:v>
                </c:pt>
                <c:pt idx="73">
                  <c:v>41671</c:v>
                </c:pt>
                <c:pt idx="74">
                  <c:v>41699</c:v>
                </c:pt>
                <c:pt idx="75">
                  <c:v>41730</c:v>
                </c:pt>
                <c:pt idx="76">
                  <c:v>41760</c:v>
                </c:pt>
                <c:pt idx="77">
                  <c:v>41791</c:v>
                </c:pt>
                <c:pt idx="78">
                  <c:v>41821</c:v>
                </c:pt>
                <c:pt idx="79">
                  <c:v>41852</c:v>
                </c:pt>
                <c:pt idx="80">
                  <c:v>41883</c:v>
                </c:pt>
                <c:pt idx="81">
                  <c:v>41913</c:v>
                </c:pt>
                <c:pt idx="82">
                  <c:v>41944</c:v>
                </c:pt>
                <c:pt idx="83">
                  <c:v>41974</c:v>
                </c:pt>
                <c:pt idx="84">
                  <c:v>42005</c:v>
                </c:pt>
                <c:pt idx="85">
                  <c:v>42036</c:v>
                </c:pt>
                <c:pt idx="86">
                  <c:v>42064</c:v>
                </c:pt>
                <c:pt idx="87">
                  <c:v>42095</c:v>
                </c:pt>
                <c:pt idx="88">
                  <c:v>42125</c:v>
                </c:pt>
                <c:pt idx="89">
                  <c:v>42156</c:v>
                </c:pt>
                <c:pt idx="90">
                  <c:v>42186</c:v>
                </c:pt>
                <c:pt idx="91">
                  <c:v>42217</c:v>
                </c:pt>
                <c:pt idx="92">
                  <c:v>42248</c:v>
                </c:pt>
                <c:pt idx="93">
                  <c:v>42278</c:v>
                </c:pt>
                <c:pt idx="94">
                  <c:v>42309</c:v>
                </c:pt>
                <c:pt idx="95">
                  <c:v>42339</c:v>
                </c:pt>
                <c:pt idx="96">
                  <c:v>42370</c:v>
                </c:pt>
                <c:pt idx="97">
                  <c:v>42401</c:v>
                </c:pt>
                <c:pt idx="98">
                  <c:v>42430</c:v>
                </c:pt>
                <c:pt idx="99">
                  <c:v>42461</c:v>
                </c:pt>
                <c:pt idx="100">
                  <c:v>42491</c:v>
                </c:pt>
                <c:pt idx="101">
                  <c:v>42522</c:v>
                </c:pt>
                <c:pt idx="102">
                  <c:v>42552</c:v>
                </c:pt>
                <c:pt idx="103">
                  <c:v>42583</c:v>
                </c:pt>
                <c:pt idx="104">
                  <c:v>42614</c:v>
                </c:pt>
                <c:pt idx="105">
                  <c:v>42644</c:v>
                </c:pt>
                <c:pt idx="106">
                  <c:v>42675</c:v>
                </c:pt>
                <c:pt idx="107">
                  <c:v>42705</c:v>
                </c:pt>
                <c:pt idx="108">
                  <c:v>42736</c:v>
                </c:pt>
                <c:pt idx="109">
                  <c:v>42767</c:v>
                </c:pt>
                <c:pt idx="110">
                  <c:v>42795</c:v>
                </c:pt>
                <c:pt idx="111">
                  <c:v>42826</c:v>
                </c:pt>
                <c:pt idx="112">
                  <c:v>42856</c:v>
                </c:pt>
                <c:pt idx="113">
                  <c:v>42887</c:v>
                </c:pt>
                <c:pt idx="114">
                  <c:v>42917</c:v>
                </c:pt>
                <c:pt idx="115">
                  <c:v>42948</c:v>
                </c:pt>
                <c:pt idx="116">
                  <c:v>42979</c:v>
                </c:pt>
                <c:pt idx="117">
                  <c:v>43009</c:v>
                </c:pt>
                <c:pt idx="118">
                  <c:v>43040</c:v>
                </c:pt>
                <c:pt idx="119">
                  <c:v>43070</c:v>
                </c:pt>
                <c:pt idx="120">
                  <c:v>43101</c:v>
                </c:pt>
                <c:pt idx="121">
                  <c:v>43132</c:v>
                </c:pt>
                <c:pt idx="122">
                  <c:v>43160</c:v>
                </c:pt>
                <c:pt idx="123">
                  <c:v>43191</c:v>
                </c:pt>
                <c:pt idx="124">
                  <c:v>43221</c:v>
                </c:pt>
                <c:pt idx="125">
                  <c:v>43252</c:v>
                </c:pt>
                <c:pt idx="126">
                  <c:v>43282</c:v>
                </c:pt>
                <c:pt idx="127">
                  <c:v>43313</c:v>
                </c:pt>
                <c:pt idx="128">
                  <c:v>43344</c:v>
                </c:pt>
                <c:pt idx="129">
                  <c:v>43374</c:v>
                </c:pt>
                <c:pt idx="130">
                  <c:v>43405</c:v>
                </c:pt>
                <c:pt idx="131">
                  <c:v>43435</c:v>
                </c:pt>
                <c:pt idx="132">
                  <c:v>43466</c:v>
                </c:pt>
                <c:pt idx="133">
                  <c:v>43497</c:v>
                </c:pt>
                <c:pt idx="134">
                  <c:v>43525</c:v>
                </c:pt>
                <c:pt idx="135">
                  <c:v>43556</c:v>
                </c:pt>
                <c:pt idx="136">
                  <c:v>43586</c:v>
                </c:pt>
                <c:pt idx="137">
                  <c:v>43617</c:v>
                </c:pt>
                <c:pt idx="138">
                  <c:v>43647</c:v>
                </c:pt>
                <c:pt idx="139">
                  <c:v>43678</c:v>
                </c:pt>
                <c:pt idx="140">
                  <c:v>43709</c:v>
                </c:pt>
                <c:pt idx="141">
                  <c:v>43739</c:v>
                </c:pt>
                <c:pt idx="142">
                  <c:v>43770</c:v>
                </c:pt>
                <c:pt idx="143">
                  <c:v>43800</c:v>
                </c:pt>
                <c:pt idx="144">
                  <c:v>43831</c:v>
                </c:pt>
                <c:pt idx="145">
                  <c:v>43862</c:v>
                </c:pt>
                <c:pt idx="146">
                  <c:v>43891</c:v>
                </c:pt>
                <c:pt idx="147">
                  <c:v>43922</c:v>
                </c:pt>
                <c:pt idx="148">
                  <c:v>43952</c:v>
                </c:pt>
                <c:pt idx="149">
                  <c:v>43983</c:v>
                </c:pt>
                <c:pt idx="150">
                  <c:v>44013</c:v>
                </c:pt>
                <c:pt idx="151">
                  <c:v>44044</c:v>
                </c:pt>
              </c:numCache>
            </c:numRef>
          </c:cat>
          <c:val>
            <c:numRef>
              <c:f>Domestic_sentiment!$D$5:$D$156</c:f>
              <c:numCache>
                <c:formatCode>General</c:formatCode>
                <c:ptCount val="152"/>
                <c:pt idx="0">
                  <c:v>89.9</c:v>
                </c:pt>
                <c:pt idx="1">
                  <c:v>89.9</c:v>
                </c:pt>
                <c:pt idx="2">
                  <c:v>89.9</c:v>
                </c:pt>
                <c:pt idx="3">
                  <c:v>90.8</c:v>
                </c:pt>
                <c:pt idx="4">
                  <c:v>90.8</c:v>
                </c:pt>
                <c:pt idx="5">
                  <c:v>90.8</c:v>
                </c:pt>
                <c:pt idx="6">
                  <c:v>88.7</c:v>
                </c:pt>
                <c:pt idx="7">
                  <c:v>88.7</c:v>
                </c:pt>
                <c:pt idx="8">
                  <c:v>88.7</c:v>
                </c:pt>
                <c:pt idx="9">
                  <c:v>85.9</c:v>
                </c:pt>
                <c:pt idx="10">
                  <c:v>85.9</c:v>
                </c:pt>
                <c:pt idx="11">
                  <c:v>85.9</c:v>
                </c:pt>
                <c:pt idx="12">
                  <c:v>76.8</c:v>
                </c:pt>
                <c:pt idx="13">
                  <c:v>76.8</c:v>
                </c:pt>
                <c:pt idx="14">
                  <c:v>76.8</c:v>
                </c:pt>
                <c:pt idx="15">
                  <c:v>75.099999999999994</c:v>
                </c:pt>
                <c:pt idx="16">
                  <c:v>75.099999999999994</c:v>
                </c:pt>
                <c:pt idx="17">
                  <c:v>75.099999999999994</c:v>
                </c:pt>
                <c:pt idx="18">
                  <c:v>76</c:v>
                </c:pt>
                <c:pt idx="19">
                  <c:v>76</c:v>
                </c:pt>
                <c:pt idx="20">
                  <c:v>76</c:v>
                </c:pt>
                <c:pt idx="21">
                  <c:v>79.099999999999994</c:v>
                </c:pt>
                <c:pt idx="22">
                  <c:v>79.099999999999994</c:v>
                </c:pt>
                <c:pt idx="23">
                  <c:v>79.099999999999994</c:v>
                </c:pt>
                <c:pt idx="24">
                  <c:v>77</c:v>
                </c:pt>
                <c:pt idx="25">
                  <c:v>77</c:v>
                </c:pt>
                <c:pt idx="26">
                  <c:v>77</c:v>
                </c:pt>
                <c:pt idx="27">
                  <c:v>77.8</c:v>
                </c:pt>
                <c:pt idx="28">
                  <c:v>77.8</c:v>
                </c:pt>
                <c:pt idx="29">
                  <c:v>77.8</c:v>
                </c:pt>
                <c:pt idx="30">
                  <c:v>81.900000000000006</c:v>
                </c:pt>
                <c:pt idx="31">
                  <c:v>81.900000000000006</c:v>
                </c:pt>
                <c:pt idx="32">
                  <c:v>81.900000000000006</c:v>
                </c:pt>
                <c:pt idx="33">
                  <c:v>82.5</c:v>
                </c:pt>
                <c:pt idx="34">
                  <c:v>82.5</c:v>
                </c:pt>
                <c:pt idx="35">
                  <c:v>82.5</c:v>
                </c:pt>
                <c:pt idx="36">
                  <c:v>82.3</c:v>
                </c:pt>
                <c:pt idx="37">
                  <c:v>82.3</c:v>
                </c:pt>
                <c:pt idx="38">
                  <c:v>82.3</c:v>
                </c:pt>
                <c:pt idx="39">
                  <c:v>84.3</c:v>
                </c:pt>
                <c:pt idx="40">
                  <c:v>84.3</c:v>
                </c:pt>
                <c:pt idx="41">
                  <c:v>84.3</c:v>
                </c:pt>
                <c:pt idx="42">
                  <c:v>84.5</c:v>
                </c:pt>
                <c:pt idx="43">
                  <c:v>84.5</c:v>
                </c:pt>
                <c:pt idx="44">
                  <c:v>84.5</c:v>
                </c:pt>
                <c:pt idx="45">
                  <c:v>83.6</c:v>
                </c:pt>
                <c:pt idx="46">
                  <c:v>83.6</c:v>
                </c:pt>
                <c:pt idx="47">
                  <c:v>83.6</c:v>
                </c:pt>
                <c:pt idx="48">
                  <c:v>83.1</c:v>
                </c:pt>
                <c:pt idx="49">
                  <c:v>83.1</c:v>
                </c:pt>
                <c:pt idx="50">
                  <c:v>83.1</c:v>
                </c:pt>
                <c:pt idx="51">
                  <c:v>82.6</c:v>
                </c:pt>
                <c:pt idx="52">
                  <c:v>82.6</c:v>
                </c:pt>
                <c:pt idx="53">
                  <c:v>82.6</c:v>
                </c:pt>
                <c:pt idx="54">
                  <c:v>81.400000000000006</c:v>
                </c:pt>
                <c:pt idx="55">
                  <c:v>81.400000000000006</c:v>
                </c:pt>
                <c:pt idx="56">
                  <c:v>81.400000000000006</c:v>
                </c:pt>
                <c:pt idx="57">
                  <c:v>82</c:v>
                </c:pt>
                <c:pt idx="58">
                  <c:v>82</c:v>
                </c:pt>
                <c:pt idx="59">
                  <c:v>82</c:v>
                </c:pt>
                <c:pt idx="60">
                  <c:v>80.400000000000006</c:v>
                </c:pt>
                <c:pt idx="61">
                  <c:v>80.400000000000006</c:v>
                </c:pt>
                <c:pt idx="62">
                  <c:v>80.400000000000006</c:v>
                </c:pt>
                <c:pt idx="63">
                  <c:v>82.1</c:v>
                </c:pt>
                <c:pt idx="64">
                  <c:v>82.1</c:v>
                </c:pt>
                <c:pt idx="65">
                  <c:v>82.1</c:v>
                </c:pt>
                <c:pt idx="66">
                  <c:v>81</c:v>
                </c:pt>
                <c:pt idx="67">
                  <c:v>81</c:v>
                </c:pt>
                <c:pt idx="68">
                  <c:v>81</c:v>
                </c:pt>
                <c:pt idx="69">
                  <c:v>83.3</c:v>
                </c:pt>
                <c:pt idx="70">
                  <c:v>83.3</c:v>
                </c:pt>
                <c:pt idx="71">
                  <c:v>83.3</c:v>
                </c:pt>
                <c:pt idx="72">
                  <c:v>80.5</c:v>
                </c:pt>
                <c:pt idx="73">
                  <c:v>80.5</c:v>
                </c:pt>
                <c:pt idx="74">
                  <c:v>80.5</c:v>
                </c:pt>
                <c:pt idx="75">
                  <c:v>83.7</c:v>
                </c:pt>
                <c:pt idx="76">
                  <c:v>83.7</c:v>
                </c:pt>
                <c:pt idx="77">
                  <c:v>83.7</c:v>
                </c:pt>
                <c:pt idx="78">
                  <c:v>82.6</c:v>
                </c:pt>
                <c:pt idx="79">
                  <c:v>82.6</c:v>
                </c:pt>
                <c:pt idx="80">
                  <c:v>82.6</c:v>
                </c:pt>
                <c:pt idx="81">
                  <c:v>85.2</c:v>
                </c:pt>
                <c:pt idx="82">
                  <c:v>85.2</c:v>
                </c:pt>
                <c:pt idx="83">
                  <c:v>85.2</c:v>
                </c:pt>
                <c:pt idx="84">
                  <c:v>85.4</c:v>
                </c:pt>
                <c:pt idx="85">
                  <c:v>85.4</c:v>
                </c:pt>
                <c:pt idx="86">
                  <c:v>85.4</c:v>
                </c:pt>
                <c:pt idx="87">
                  <c:v>85.1</c:v>
                </c:pt>
                <c:pt idx="88">
                  <c:v>85.1</c:v>
                </c:pt>
                <c:pt idx="89">
                  <c:v>85.1</c:v>
                </c:pt>
                <c:pt idx="90">
                  <c:v>85</c:v>
                </c:pt>
                <c:pt idx="91">
                  <c:v>85</c:v>
                </c:pt>
                <c:pt idx="92">
                  <c:v>85</c:v>
                </c:pt>
                <c:pt idx="93">
                  <c:v>84.1</c:v>
                </c:pt>
                <c:pt idx="94">
                  <c:v>84.1</c:v>
                </c:pt>
                <c:pt idx="95">
                  <c:v>84.1</c:v>
                </c:pt>
                <c:pt idx="96">
                  <c:v>83.7</c:v>
                </c:pt>
                <c:pt idx="97">
                  <c:v>83.7</c:v>
                </c:pt>
                <c:pt idx="98">
                  <c:v>83.7</c:v>
                </c:pt>
                <c:pt idx="99">
                  <c:v>85.2</c:v>
                </c:pt>
                <c:pt idx="100">
                  <c:v>85.2</c:v>
                </c:pt>
                <c:pt idx="101">
                  <c:v>85.2</c:v>
                </c:pt>
                <c:pt idx="102">
                  <c:v>84.4</c:v>
                </c:pt>
                <c:pt idx="103">
                  <c:v>84.4</c:v>
                </c:pt>
                <c:pt idx="104">
                  <c:v>84.4</c:v>
                </c:pt>
                <c:pt idx="105">
                  <c:v>84.7</c:v>
                </c:pt>
                <c:pt idx="106">
                  <c:v>84.7</c:v>
                </c:pt>
                <c:pt idx="107">
                  <c:v>84.7</c:v>
                </c:pt>
                <c:pt idx="108">
                  <c:v>84.4</c:v>
                </c:pt>
                <c:pt idx="109">
                  <c:v>84.4</c:v>
                </c:pt>
                <c:pt idx="110">
                  <c:v>84.4</c:v>
                </c:pt>
                <c:pt idx="111">
                  <c:v>83.4</c:v>
                </c:pt>
                <c:pt idx="112">
                  <c:v>83.4</c:v>
                </c:pt>
                <c:pt idx="113">
                  <c:v>83.4</c:v>
                </c:pt>
                <c:pt idx="114">
                  <c:v>84.2</c:v>
                </c:pt>
                <c:pt idx="115">
                  <c:v>84.2</c:v>
                </c:pt>
                <c:pt idx="116">
                  <c:v>84.2</c:v>
                </c:pt>
                <c:pt idx="117">
                  <c:v>84.7</c:v>
                </c:pt>
                <c:pt idx="118">
                  <c:v>84.7</c:v>
                </c:pt>
                <c:pt idx="119">
                  <c:v>84.7</c:v>
                </c:pt>
                <c:pt idx="120">
                  <c:v>85.8</c:v>
                </c:pt>
                <c:pt idx="121">
                  <c:v>85.8</c:v>
                </c:pt>
                <c:pt idx="122">
                  <c:v>85.8</c:v>
                </c:pt>
                <c:pt idx="123">
                  <c:v>85.4</c:v>
                </c:pt>
                <c:pt idx="124">
                  <c:v>85.4</c:v>
                </c:pt>
                <c:pt idx="125">
                  <c:v>85.4</c:v>
                </c:pt>
                <c:pt idx="126">
                  <c:v>86.2</c:v>
                </c:pt>
                <c:pt idx="127">
                  <c:v>86.2</c:v>
                </c:pt>
                <c:pt idx="128">
                  <c:v>86.2</c:v>
                </c:pt>
                <c:pt idx="129">
                  <c:v>85.7</c:v>
                </c:pt>
                <c:pt idx="130">
                  <c:v>85.7</c:v>
                </c:pt>
                <c:pt idx="131">
                  <c:v>85.7</c:v>
                </c:pt>
                <c:pt idx="132">
                  <c:v>85.7</c:v>
                </c:pt>
                <c:pt idx="133">
                  <c:v>85.7</c:v>
                </c:pt>
                <c:pt idx="134">
                  <c:v>85.7</c:v>
                </c:pt>
                <c:pt idx="135">
                  <c:v>85.7</c:v>
                </c:pt>
                <c:pt idx="136">
                  <c:v>85.7</c:v>
                </c:pt>
                <c:pt idx="137">
                  <c:v>85.7</c:v>
                </c:pt>
                <c:pt idx="138">
                  <c:v>84.8</c:v>
                </c:pt>
                <c:pt idx="139">
                  <c:v>84.8</c:v>
                </c:pt>
                <c:pt idx="140">
                  <c:v>84.8</c:v>
                </c:pt>
                <c:pt idx="141">
                  <c:v>84</c:v>
                </c:pt>
                <c:pt idx="142">
                  <c:v>84</c:v>
                </c:pt>
                <c:pt idx="143">
                  <c:v>84</c:v>
                </c:pt>
                <c:pt idx="144">
                  <c:v>84.3</c:v>
                </c:pt>
                <c:pt idx="145">
                  <c:v>84.3</c:v>
                </c:pt>
                <c:pt idx="146">
                  <c:v>84.3</c:v>
                </c:pt>
                <c:pt idx="147">
                  <c:v>69.400000000000006</c:v>
                </c:pt>
                <c:pt idx="148">
                  <c:v>69.400000000000006</c:v>
                </c:pt>
                <c:pt idx="149">
                  <c:v>69.400000000000006</c:v>
                </c:pt>
                <c:pt idx="150">
                  <c:v>76.2</c:v>
                </c:pt>
                <c:pt idx="151">
                  <c:v>76.2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AB-4563-9AE8-630640BDBA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3504512"/>
        <c:axId val="463506048"/>
      </c:lineChart>
      <c:lineChart>
        <c:grouping val="standard"/>
        <c:varyColors val="0"/>
        <c:ser>
          <c:idx val="3"/>
          <c:order val="3"/>
          <c:tx>
            <c:strRef>
              <c:f>Domestic_sentiment!$K$3</c:f>
              <c:strCache>
                <c:ptCount val="1"/>
                <c:pt idx="0">
                  <c:v>PMI (p.o.)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numRef>
              <c:f>Domestic_sentiment!$A$5:$A$156</c:f>
              <c:numCache>
                <c:formatCode>m/d/yyyy</c:formatCode>
                <c:ptCount val="152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41091</c:v>
                </c:pt>
                <c:pt idx="55">
                  <c:v>41122</c:v>
                </c:pt>
                <c:pt idx="56">
                  <c:v>41153</c:v>
                </c:pt>
                <c:pt idx="57">
                  <c:v>41183</c:v>
                </c:pt>
                <c:pt idx="58">
                  <c:v>41214</c:v>
                </c:pt>
                <c:pt idx="59">
                  <c:v>41244</c:v>
                </c:pt>
                <c:pt idx="60">
                  <c:v>41275</c:v>
                </c:pt>
                <c:pt idx="61">
                  <c:v>41306</c:v>
                </c:pt>
                <c:pt idx="62">
                  <c:v>41334</c:v>
                </c:pt>
                <c:pt idx="63">
                  <c:v>41365</c:v>
                </c:pt>
                <c:pt idx="64">
                  <c:v>41395</c:v>
                </c:pt>
                <c:pt idx="65">
                  <c:v>41426</c:v>
                </c:pt>
                <c:pt idx="66">
                  <c:v>41456</c:v>
                </c:pt>
                <c:pt idx="67">
                  <c:v>41487</c:v>
                </c:pt>
                <c:pt idx="68">
                  <c:v>41518</c:v>
                </c:pt>
                <c:pt idx="69">
                  <c:v>41548</c:v>
                </c:pt>
                <c:pt idx="70">
                  <c:v>41579</c:v>
                </c:pt>
                <c:pt idx="71">
                  <c:v>41609</c:v>
                </c:pt>
                <c:pt idx="72">
                  <c:v>41640</c:v>
                </c:pt>
                <c:pt idx="73">
                  <c:v>41671</c:v>
                </c:pt>
                <c:pt idx="74">
                  <c:v>41699</c:v>
                </c:pt>
                <c:pt idx="75">
                  <c:v>41730</c:v>
                </c:pt>
                <c:pt idx="76">
                  <c:v>41760</c:v>
                </c:pt>
                <c:pt idx="77">
                  <c:v>41791</c:v>
                </c:pt>
                <c:pt idx="78">
                  <c:v>41821</c:v>
                </c:pt>
                <c:pt idx="79">
                  <c:v>41852</c:v>
                </c:pt>
                <c:pt idx="80">
                  <c:v>41883</c:v>
                </c:pt>
                <c:pt idx="81">
                  <c:v>41913</c:v>
                </c:pt>
                <c:pt idx="82">
                  <c:v>41944</c:v>
                </c:pt>
                <c:pt idx="83">
                  <c:v>41974</c:v>
                </c:pt>
                <c:pt idx="84">
                  <c:v>42005</c:v>
                </c:pt>
                <c:pt idx="85">
                  <c:v>42036</c:v>
                </c:pt>
                <c:pt idx="86">
                  <c:v>42064</c:v>
                </c:pt>
                <c:pt idx="87">
                  <c:v>42095</c:v>
                </c:pt>
                <c:pt idx="88">
                  <c:v>42125</c:v>
                </c:pt>
                <c:pt idx="89">
                  <c:v>42156</c:v>
                </c:pt>
                <c:pt idx="90">
                  <c:v>42186</c:v>
                </c:pt>
                <c:pt idx="91">
                  <c:v>42217</c:v>
                </c:pt>
                <c:pt idx="92">
                  <c:v>42248</c:v>
                </c:pt>
                <c:pt idx="93">
                  <c:v>42278</c:v>
                </c:pt>
                <c:pt idx="94">
                  <c:v>42309</c:v>
                </c:pt>
                <c:pt idx="95">
                  <c:v>42339</c:v>
                </c:pt>
                <c:pt idx="96">
                  <c:v>42370</c:v>
                </c:pt>
                <c:pt idx="97">
                  <c:v>42401</c:v>
                </c:pt>
                <c:pt idx="98">
                  <c:v>42430</c:v>
                </c:pt>
                <c:pt idx="99">
                  <c:v>42461</c:v>
                </c:pt>
                <c:pt idx="100">
                  <c:v>42491</c:v>
                </c:pt>
                <c:pt idx="101">
                  <c:v>42522</c:v>
                </c:pt>
                <c:pt idx="102">
                  <c:v>42552</c:v>
                </c:pt>
                <c:pt idx="103">
                  <c:v>42583</c:v>
                </c:pt>
                <c:pt idx="104">
                  <c:v>42614</c:v>
                </c:pt>
                <c:pt idx="105">
                  <c:v>42644</c:v>
                </c:pt>
                <c:pt idx="106">
                  <c:v>42675</c:v>
                </c:pt>
                <c:pt idx="107">
                  <c:v>42705</c:v>
                </c:pt>
                <c:pt idx="108">
                  <c:v>42736</c:v>
                </c:pt>
                <c:pt idx="109">
                  <c:v>42767</c:v>
                </c:pt>
                <c:pt idx="110">
                  <c:v>42795</c:v>
                </c:pt>
                <c:pt idx="111">
                  <c:v>42826</c:v>
                </c:pt>
                <c:pt idx="112">
                  <c:v>42856</c:v>
                </c:pt>
                <c:pt idx="113">
                  <c:v>42887</c:v>
                </c:pt>
                <c:pt idx="114">
                  <c:v>42917</c:v>
                </c:pt>
                <c:pt idx="115">
                  <c:v>42948</c:v>
                </c:pt>
                <c:pt idx="116">
                  <c:v>42979</c:v>
                </c:pt>
                <c:pt idx="117">
                  <c:v>43009</c:v>
                </c:pt>
                <c:pt idx="118">
                  <c:v>43040</c:v>
                </c:pt>
                <c:pt idx="119">
                  <c:v>43070</c:v>
                </c:pt>
                <c:pt idx="120">
                  <c:v>43101</c:v>
                </c:pt>
                <c:pt idx="121">
                  <c:v>43132</c:v>
                </c:pt>
                <c:pt idx="122">
                  <c:v>43160</c:v>
                </c:pt>
                <c:pt idx="123">
                  <c:v>43191</c:v>
                </c:pt>
                <c:pt idx="124">
                  <c:v>43221</c:v>
                </c:pt>
                <c:pt idx="125">
                  <c:v>43252</c:v>
                </c:pt>
                <c:pt idx="126">
                  <c:v>43282</c:v>
                </c:pt>
                <c:pt idx="127">
                  <c:v>43313</c:v>
                </c:pt>
                <c:pt idx="128">
                  <c:v>43344</c:v>
                </c:pt>
                <c:pt idx="129">
                  <c:v>43374</c:v>
                </c:pt>
                <c:pt idx="130">
                  <c:v>43405</c:v>
                </c:pt>
                <c:pt idx="131">
                  <c:v>43435</c:v>
                </c:pt>
                <c:pt idx="132">
                  <c:v>43466</c:v>
                </c:pt>
                <c:pt idx="133">
                  <c:v>43497</c:v>
                </c:pt>
                <c:pt idx="134">
                  <c:v>43525</c:v>
                </c:pt>
                <c:pt idx="135">
                  <c:v>43556</c:v>
                </c:pt>
                <c:pt idx="136">
                  <c:v>43586</c:v>
                </c:pt>
                <c:pt idx="137">
                  <c:v>43617</c:v>
                </c:pt>
                <c:pt idx="138">
                  <c:v>43647</c:v>
                </c:pt>
                <c:pt idx="139">
                  <c:v>43678</c:v>
                </c:pt>
                <c:pt idx="140">
                  <c:v>43709</c:v>
                </c:pt>
                <c:pt idx="141">
                  <c:v>43739</c:v>
                </c:pt>
                <c:pt idx="142">
                  <c:v>43770</c:v>
                </c:pt>
                <c:pt idx="143">
                  <c:v>43800</c:v>
                </c:pt>
                <c:pt idx="144">
                  <c:v>43831</c:v>
                </c:pt>
                <c:pt idx="145">
                  <c:v>43862</c:v>
                </c:pt>
                <c:pt idx="146">
                  <c:v>43891</c:v>
                </c:pt>
                <c:pt idx="147">
                  <c:v>43922</c:v>
                </c:pt>
                <c:pt idx="148">
                  <c:v>43952</c:v>
                </c:pt>
                <c:pt idx="149">
                  <c:v>43983</c:v>
                </c:pt>
                <c:pt idx="150">
                  <c:v>44013</c:v>
                </c:pt>
                <c:pt idx="151">
                  <c:v>44044</c:v>
                </c:pt>
              </c:numCache>
            </c:numRef>
          </c:cat>
          <c:val>
            <c:numRef>
              <c:f>Domestic_sentiment!$E$5:$E$156</c:f>
              <c:numCache>
                <c:formatCode>General</c:formatCode>
                <c:ptCount val="152"/>
                <c:pt idx="116">
                  <c:v>56.6</c:v>
                </c:pt>
                <c:pt idx="117">
                  <c:v>58.5</c:v>
                </c:pt>
                <c:pt idx="118">
                  <c:v>58.7</c:v>
                </c:pt>
                <c:pt idx="119">
                  <c:v>59.8</c:v>
                </c:pt>
                <c:pt idx="120">
                  <c:v>59.8</c:v>
                </c:pt>
                <c:pt idx="121">
                  <c:v>58.8</c:v>
                </c:pt>
                <c:pt idx="122">
                  <c:v>57.3</c:v>
                </c:pt>
                <c:pt idx="123">
                  <c:v>57.2</c:v>
                </c:pt>
                <c:pt idx="124">
                  <c:v>56.5</c:v>
                </c:pt>
                <c:pt idx="125">
                  <c:v>56.8</c:v>
                </c:pt>
                <c:pt idx="126">
                  <c:v>55.4</c:v>
                </c:pt>
                <c:pt idx="127">
                  <c:v>54.9</c:v>
                </c:pt>
                <c:pt idx="128">
                  <c:v>53.4</c:v>
                </c:pt>
                <c:pt idx="129">
                  <c:v>52.5</c:v>
                </c:pt>
                <c:pt idx="130">
                  <c:v>51.8</c:v>
                </c:pt>
                <c:pt idx="131">
                  <c:v>49.7</c:v>
                </c:pt>
                <c:pt idx="132">
                  <c:v>49</c:v>
                </c:pt>
                <c:pt idx="133">
                  <c:v>48.6</c:v>
                </c:pt>
                <c:pt idx="134">
                  <c:v>47.3</c:v>
                </c:pt>
                <c:pt idx="135">
                  <c:v>46.6</c:v>
                </c:pt>
                <c:pt idx="136">
                  <c:v>46.6</c:v>
                </c:pt>
                <c:pt idx="137">
                  <c:v>45.9</c:v>
                </c:pt>
                <c:pt idx="138">
                  <c:v>43.1</c:v>
                </c:pt>
                <c:pt idx="139">
                  <c:v>44.9</c:v>
                </c:pt>
                <c:pt idx="140">
                  <c:v>44.9</c:v>
                </c:pt>
                <c:pt idx="141">
                  <c:v>45</c:v>
                </c:pt>
                <c:pt idx="142">
                  <c:v>43.5</c:v>
                </c:pt>
                <c:pt idx="143">
                  <c:v>43.6</c:v>
                </c:pt>
                <c:pt idx="144">
                  <c:v>45.2</c:v>
                </c:pt>
                <c:pt idx="145">
                  <c:v>46.5</c:v>
                </c:pt>
                <c:pt idx="146">
                  <c:v>41.3</c:v>
                </c:pt>
                <c:pt idx="147">
                  <c:v>35.1</c:v>
                </c:pt>
                <c:pt idx="148">
                  <c:v>39.6</c:v>
                </c:pt>
                <c:pt idx="149">
                  <c:v>44.9</c:v>
                </c:pt>
                <c:pt idx="150">
                  <c:v>47</c:v>
                </c:pt>
                <c:pt idx="151">
                  <c:v>49.1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1AB-4563-9AE8-630640BDBA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6540416"/>
        <c:axId val="466538880"/>
      </c:lineChart>
      <c:dateAx>
        <c:axId val="463504512"/>
        <c:scaling>
          <c:orientation val="minMax"/>
          <c:max val="44075"/>
          <c:min val="42979"/>
        </c:scaling>
        <c:delete val="0"/>
        <c:axPos val="b"/>
        <c:numFmt formatCode="mm\-yy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FuturaTEE" pitchFamily="2" charset="0"/>
                <a:ea typeface="+mn-ea"/>
                <a:cs typeface="+mn-cs"/>
              </a:defRPr>
            </a:pPr>
            <a:endParaRPr lang="cs-CZ"/>
          </a:p>
        </c:txPr>
        <c:crossAx val="463506048"/>
        <c:crossesAt val="-500"/>
        <c:auto val="1"/>
        <c:lblOffset val="100"/>
        <c:baseTimeUnit val="months"/>
        <c:majorUnit val="12"/>
        <c:majorTimeUnit val="months"/>
      </c:dateAx>
      <c:valAx>
        <c:axId val="463506048"/>
        <c:scaling>
          <c:orientation val="minMax"/>
          <c:max val="125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FuturaTEE" pitchFamily="2" charset="0"/>
                <a:ea typeface="+mn-ea"/>
                <a:cs typeface="+mn-cs"/>
              </a:defRPr>
            </a:pPr>
            <a:endParaRPr lang="cs-CZ"/>
          </a:p>
        </c:txPr>
        <c:crossAx val="463504512"/>
        <c:crosses val="autoZero"/>
        <c:crossBetween val="midCat"/>
        <c:majorUnit val="10"/>
      </c:valAx>
      <c:valAx>
        <c:axId val="466538880"/>
        <c:scaling>
          <c:orientation val="minMax"/>
          <c:max val="70"/>
          <c:min val="3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FuturaTEE" pitchFamily="2" charset="0"/>
                <a:ea typeface="+mn-ea"/>
                <a:cs typeface="+mn-cs"/>
              </a:defRPr>
            </a:pPr>
            <a:endParaRPr lang="cs-CZ"/>
          </a:p>
        </c:txPr>
        <c:crossAx val="466540416"/>
        <c:crosses val="max"/>
        <c:crossBetween val="between"/>
        <c:majorUnit val="10"/>
      </c:valAx>
      <c:dateAx>
        <c:axId val="46654041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466538880"/>
        <c:crosses val="autoZero"/>
        <c:auto val="1"/>
        <c:lblOffset val="100"/>
        <c:baseTimeUnit val="months"/>
      </c:date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8.882864414251046E-2"/>
          <c:y val="0.77377179846384236"/>
          <c:w val="0.85231967675591069"/>
          <c:h val="0.164878508284623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FuturaTEE" pitchFamily="2" charset="0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391655071144141"/>
          <c:y val="0.16037799600995034"/>
          <c:w val="0.8549167366672864"/>
          <c:h val="0.65338489712895131"/>
        </c:manualLayout>
      </c:layout>
      <c:lineChart>
        <c:grouping val="standard"/>
        <c:varyColors val="0"/>
        <c:ser>
          <c:idx val="0"/>
          <c:order val="0"/>
          <c:tx>
            <c:strRef>
              <c:f>Sheet1!$DD$3</c:f>
              <c:strCache>
                <c:ptCount val="1"/>
                <c:pt idx="0">
                  <c:v>Vývoj průmyslové výroby během finanční krize 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Sheet1!$DD$6:$EC$6</c:f>
              <c:strCache>
                <c:ptCount val="26"/>
                <c:pt idx="0">
                  <c:v>t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  <c:pt idx="8">
                  <c:v>t+8</c:v>
                </c:pt>
                <c:pt idx="9">
                  <c:v>t+9</c:v>
                </c:pt>
                <c:pt idx="10">
                  <c:v>t+10</c:v>
                </c:pt>
                <c:pt idx="11">
                  <c:v>t+11</c:v>
                </c:pt>
                <c:pt idx="12">
                  <c:v>t+12</c:v>
                </c:pt>
                <c:pt idx="13">
                  <c:v>t+13</c:v>
                </c:pt>
                <c:pt idx="14">
                  <c:v>t+14</c:v>
                </c:pt>
                <c:pt idx="15">
                  <c:v>t+15</c:v>
                </c:pt>
                <c:pt idx="16">
                  <c:v>t+16</c:v>
                </c:pt>
                <c:pt idx="17">
                  <c:v>t+17</c:v>
                </c:pt>
                <c:pt idx="18">
                  <c:v>t+18</c:v>
                </c:pt>
                <c:pt idx="19">
                  <c:v>t+19</c:v>
                </c:pt>
                <c:pt idx="20">
                  <c:v>t+20</c:v>
                </c:pt>
                <c:pt idx="21">
                  <c:v>t+21</c:v>
                </c:pt>
                <c:pt idx="22">
                  <c:v>t+22</c:v>
                </c:pt>
                <c:pt idx="23">
                  <c:v>t+23</c:v>
                </c:pt>
                <c:pt idx="24">
                  <c:v>t+24</c:v>
                </c:pt>
                <c:pt idx="25">
                  <c:v>t+25</c:v>
                </c:pt>
              </c:strCache>
            </c:strRef>
          </c:cat>
          <c:val>
            <c:numRef>
              <c:f>Sheet1!$DD$7:$EC$7</c:f>
              <c:numCache>
                <c:formatCode>General</c:formatCode>
                <c:ptCount val="26"/>
                <c:pt idx="0">
                  <c:v>100</c:v>
                </c:pt>
                <c:pt idx="1">
                  <c:v>97.353886322198022</c:v>
                </c:pt>
                <c:pt idx="2">
                  <c:v>93.918799831099122</c:v>
                </c:pt>
                <c:pt idx="3">
                  <c:v>91.393611239643988</c:v>
                </c:pt>
                <c:pt idx="4">
                  <c:v>86.492893766414113</c:v>
                </c:pt>
                <c:pt idx="5">
                  <c:v>86.87996854248766</c:v>
                </c:pt>
                <c:pt idx="6">
                  <c:v>88.348253327061073</c:v>
                </c:pt>
                <c:pt idx="7">
                  <c:v>86.636396420633275</c:v>
                </c:pt>
                <c:pt idx="8">
                  <c:v>86.539948119890852</c:v>
                </c:pt>
                <c:pt idx="9">
                  <c:v>89.17238340159183</c:v>
                </c:pt>
                <c:pt idx="10">
                  <c:v>87.071950604318943</c:v>
                </c:pt>
                <c:pt idx="11">
                  <c:v>89.891875983904868</c:v>
                </c:pt>
                <c:pt idx="12">
                  <c:v>90.021489594720848</c:v>
                </c:pt>
                <c:pt idx="13">
                  <c:v>91.001980681170537</c:v>
                </c:pt>
                <c:pt idx="14">
                  <c:v>89.586732589259739</c:v>
                </c:pt>
                <c:pt idx="15">
                  <c:v>91.396583228344383</c:v>
                </c:pt>
                <c:pt idx="16">
                  <c:v>90.631569957389232</c:v>
                </c:pt>
                <c:pt idx="17">
                  <c:v>90.479084557509807</c:v>
                </c:pt>
                <c:pt idx="18">
                  <c:v>93.679462576308097</c:v>
                </c:pt>
                <c:pt idx="19">
                  <c:v>94.805738732701954</c:v>
                </c:pt>
                <c:pt idx="20">
                  <c:v>93.671060671386087</c:v>
                </c:pt>
                <c:pt idx="21">
                  <c:v>95.801731361299773</c:v>
                </c:pt>
                <c:pt idx="22">
                  <c:v>96.286224973600753</c:v>
                </c:pt>
                <c:pt idx="23">
                  <c:v>98.488867112359003</c:v>
                </c:pt>
                <c:pt idx="24">
                  <c:v>100.28573104970705</c:v>
                </c:pt>
                <c:pt idx="25">
                  <c:v>100.27030576707529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2B-4A4E-89E8-4C2F9220A0E6}"/>
            </c:ext>
          </c:extLst>
        </c:ser>
        <c:ser>
          <c:idx val="1"/>
          <c:order val="1"/>
          <c:tx>
            <c:strRef>
              <c:f>Sheet1!$IL$4</c:f>
              <c:strCache>
                <c:ptCount val="1"/>
                <c:pt idx="0">
                  <c:v>Vývoj průmyslové výroby během koronavirové krize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Sheet1!$DD$6:$EC$6</c:f>
              <c:strCache>
                <c:ptCount val="26"/>
                <c:pt idx="0">
                  <c:v>t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  <c:pt idx="8">
                  <c:v>t+8</c:v>
                </c:pt>
                <c:pt idx="9">
                  <c:v>t+9</c:v>
                </c:pt>
                <c:pt idx="10">
                  <c:v>t+10</c:v>
                </c:pt>
                <c:pt idx="11">
                  <c:v>t+11</c:v>
                </c:pt>
                <c:pt idx="12">
                  <c:v>t+12</c:v>
                </c:pt>
                <c:pt idx="13">
                  <c:v>t+13</c:v>
                </c:pt>
                <c:pt idx="14">
                  <c:v>t+14</c:v>
                </c:pt>
                <c:pt idx="15">
                  <c:v>t+15</c:v>
                </c:pt>
                <c:pt idx="16">
                  <c:v>t+16</c:v>
                </c:pt>
                <c:pt idx="17">
                  <c:v>t+17</c:v>
                </c:pt>
                <c:pt idx="18">
                  <c:v>t+18</c:v>
                </c:pt>
                <c:pt idx="19">
                  <c:v>t+19</c:v>
                </c:pt>
                <c:pt idx="20">
                  <c:v>t+20</c:v>
                </c:pt>
                <c:pt idx="21">
                  <c:v>t+21</c:v>
                </c:pt>
                <c:pt idx="22">
                  <c:v>t+22</c:v>
                </c:pt>
                <c:pt idx="23">
                  <c:v>t+23</c:v>
                </c:pt>
                <c:pt idx="24">
                  <c:v>t+24</c:v>
                </c:pt>
                <c:pt idx="25">
                  <c:v>t+25</c:v>
                </c:pt>
              </c:strCache>
            </c:strRef>
          </c:cat>
          <c:val>
            <c:numRef>
              <c:f>Sheet1!$IK$6:$IP$6</c:f>
              <c:numCache>
                <c:formatCode>General</c:formatCode>
                <c:ptCount val="6"/>
                <c:pt idx="0">
                  <c:v>100</c:v>
                </c:pt>
                <c:pt idx="1">
                  <c:v>89.247172025835127</c:v>
                </c:pt>
                <c:pt idx="2">
                  <c:v>67.235118121307011</c:v>
                </c:pt>
                <c:pt idx="3">
                  <c:v>78.418331718658536</c:v>
                </c:pt>
                <c:pt idx="4">
                  <c:v>90.548668848350076</c:v>
                </c:pt>
                <c:pt idx="5">
                  <c:v>95.702434253972299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2B-4A4E-89E8-4C2F9220A0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smooth val="0"/>
        <c:axId val="680091848"/>
        <c:axId val="680090208"/>
      </c:lineChart>
      <c:catAx>
        <c:axId val="6800918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FuturaTEE" pitchFamily="2" charset="0"/>
                    <a:ea typeface="+mn-ea"/>
                    <a:cs typeface="+mn-cs"/>
                  </a:defRPr>
                </a:pPr>
                <a:r>
                  <a:rPr lang="cs-CZ" sz="1000" dirty="0"/>
                  <a:t>Počet měsíců od začátku krize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FuturaTEE" pitchFamily="2" charset="0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uturaTEE" pitchFamily="2" charset="0"/>
                <a:ea typeface="+mn-ea"/>
                <a:cs typeface="+mn-cs"/>
              </a:defRPr>
            </a:pPr>
            <a:endParaRPr lang="cs-CZ"/>
          </a:p>
        </c:txPr>
        <c:crossAx val="680090208"/>
        <c:crosses val="autoZero"/>
        <c:auto val="1"/>
        <c:lblAlgn val="ctr"/>
        <c:lblOffset val="100"/>
        <c:noMultiLvlLbl val="0"/>
      </c:catAx>
      <c:valAx>
        <c:axId val="680090208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FuturaTEE" pitchFamily="2" charset="0"/>
                    <a:ea typeface="+mn-ea"/>
                    <a:cs typeface="+mn-cs"/>
                  </a:defRPr>
                </a:pPr>
                <a:r>
                  <a:rPr lang="cs-CZ" sz="1000" dirty="0"/>
                  <a:t>Pokles oproti začátku krize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FuturaTEE" pitchFamily="2" charset="0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uturaTEE" pitchFamily="2" charset="0"/>
                <a:ea typeface="+mn-ea"/>
                <a:cs typeface="+mn-cs"/>
              </a:defRPr>
            </a:pPr>
            <a:endParaRPr lang="cs-CZ"/>
          </a:p>
        </c:txPr>
        <c:crossAx val="680091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2657424447422593"/>
          <c:y val="0.46059018796182349"/>
          <c:w val="0.53477028040858987"/>
          <c:h val="0.27081354514485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uturaTEE" pitchFamily="2" charset="0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FuturaTEE" pitchFamily="2" charset="0"/>
        </a:defRPr>
      </a:pPr>
      <a:endParaRPr lang="cs-CZ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52390479121781"/>
          <c:y val="0.16093993993993996"/>
          <c:w val="0.85242843951985237"/>
          <c:h val="0.67887687687687692"/>
        </c:manualLayout>
      </c:layout>
      <c:lineChart>
        <c:grouping val="standard"/>
        <c:varyColors val="0"/>
        <c:ser>
          <c:idx val="0"/>
          <c:order val="0"/>
          <c:tx>
            <c:strRef>
              <c:f>OBU01_SA_M!$I$9</c:f>
              <c:strCache>
                <c:ptCount val="1"/>
                <c:pt idx="0">
                  <c:v>Vývoj maloobchodních tržeb během finannčí krize (bez DPH, stálé ceny, sez. oč.) 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OBU01_SA_M!$H$116:$H$137</c:f>
              <c:strCache>
                <c:ptCount val="22"/>
                <c:pt idx="0">
                  <c:v>t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  <c:pt idx="8">
                  <c:v>t+8</c:v>
                </c:pt>
                <c:pt idx="9">
                  <c:v>t+9</c:v>
                </c:pt>
                <c:pt idx="10">
                  <c:v>t+10</c:v>
                </c:pt>
                <c:pt idx="11">
                  <c:v>t+11</c:v>
                </c:pt>
                <c:pt idx="12">
                  <c:v>t+12</c:v>
                </c:pt>
                <c:pt idx="13">
                  <c:v>t+13</c:v>
                </c:pt>
                <c:pt idx="14">
                  <c:v>t+14</c:v>
                </c:pt>
                <c:pt idx="15">
                  <c:v>t+15</c:v>
                </c:pt>
                <c:pt idx="16">
                  <c:v>t+16</c:v>
                </c:pt>
                <c:pt idx="17">
                  <c:v>t+17</c:v>
                </c:pt>
                <c:pt idx="18">
                  <c:v>t+18</c:v>
                </c:pt>
                <c:pt idx="19">
                  <c:v>t+19</c:v>
                </c:pt>
                <c:pt idx="20">
                  <c:v>t+20</c:v>
                </c:pt>
                <c:pt idx="21">
                  <c:v>t+21</c:v>
                </c:pt>
              </c:strCache>
            </c:strRef>
          </c:cat>
          <c:val>
            <c:numRef>
              <c:f>OBU01_SA_M!$I$116:$I$137</c:f>
              <c:numCache>
                <c:formatCode>0.0</c:formatCode>
                <c:ptCount val="22"/>
                <c:pt idx="0">
                  <c:v>100</c:v>
                </c:pt>
                <c:pt idx="1">
                  <c:v>98.847954674515748</c:v>
                </c:pt>
                <c:pt idx="2">
                  <c:v>98.305212543130935</c:v>
                </c:pt>
                <c:pt idx="3">
                  <c:v>98.752411388653584</c:v>
                </c:pt>
                <c:pt idx="4">
                  <c:v>97.183782150375606</c:v>
                </c:pt>
                <c:pt idx="5">
                  <c:v>96.373606634035184</c:v>
                </c:pt>
                <c:pt idx="6">
                  <c:v>95.377204193909279</c:v>
                </c:pt>
                <c:pt idx="7">
                  <c:v>98.256680168579848</c:v>
                </c:pt>
                <c:pt idx="8">
                  <c:v>96.452806409037464</c:v>
                </c:pt>
                <c:pt idx="9">
                  <c:v>94.197322565396448</c:v>
                </c:pt>
                <c:pt idx="10">
                  <c:v>96.017701311955648</c:v>
                </c:pt>
                <c:pt idx="11">
                  <c:v>95.773861237277316</c:v>
                </c:pt>
                <c:pt idx="12">
                  <c:v>95.437959175568238</c:v>
                </c:pt>
                <c:pt idx="13">
                  <c:v>96.554922751334985</c:v>
                </c:pt>
                <c:pt idx="14">
                  <c:v>94.986530037414724</c:v>
                </c:pt>
                <c:pt idx="15">
                  <c:v>96.947958581945571</c:v>
                </c:pt>
                <c:pt idx="16">
                  <c:v>94.360158060466844</c:v>
                </c:pt>
                <c:pt idx="17">
                  <c:v>95.072369703935578</c:v>
                </c:pt>
                <c:pt idx="18">
                  <c:v>97.448062515031708</c:v>
                </c:pt>
                <c:pt idx="19">
                  <c:v>94.897700695403415</c:v>
                </c:pt>
                <c:pt idx="20">
                  <c:v>96.836259064444647</c:v>
                </c:pt>
                <c:pt idx="21">
                  <c:v>100.08271357942832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53-49C7-BDC6-6C320086AFA0}"/>
            </c:ext>
          </c:extLst>
        </c:ser>
        <c:ser>
          <c:idx val="1"/>
          <c:order val="1"/>
          <c:tx>
            <c:strRef>
              <c:f>OBU01_SA_M!$I$10</c:f>
              <c:strCache>
                <c:ptCount val="1"/>
                <c:pt idx="0">
                  <c:v>Vývoj maloobchodních tržeb během koronavirové krize (bez DPH, stálé ceny, sez. oč.) 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OBU01_SA_M!$I$253:$I$258</c:f>
              <c:numCache>
                <c:formatCode>0.0</c:formatCode>
                <c:ptCount val="6"/>
                <c:pt idx="0">
                  <c:v>100</c:v>
                </c:pt>
                <c:pt idx="1">
                  <c:v>84.87187739520013</c:v>
                </c:pt>
                <c:pt idx="2">
                  <c:v>78.900082237121751</c:v>
                </c:pt>
                <c:pt idx="3">
                  <c:v>89.204324273550739</c:v>
                </c:pt>
                <c:pt idx="4">
                  <c:v>93.168373121617506</c:v>
                </c:pt>
                <c:pt idx="5">
                  <c:v>96.543454161323993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53-49C7-BDC6-6C320086AF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smooth val="0"/>
        <c:axId val="1155987504"/>
        <c:axId val="1155986192"/>
      </c:lineChart>
      <c:catAx>
        <c:axId val="11559875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000">
                    <a:latin typeface="FuturaTEE" pitchFamily="2" charset="0"/>
                  </a:rPr>
                  <a:t>Počet měsíců</a:t>
                </a:r>
                <a:r>
                  <a:rPr lang="cs-CZ" sz="1000" baseline="0">
                    <a:latin typeface="FuturaTEE" pitchFamily="2" charset="0"/>
                  </a:rPr>
                  <a:t> od začátku krize</a:t>
                </a:r>
                <a:endParaRPr lang="cs-CZ" sz="1000">
                  <a:latin typeface="FuturaTEE" pitchFamily="2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uturaTEE" pitchFamily="2" charset="0"/>
                <a:ea typeface="+mn-ea"/>
                <a:cs typeface="+mn-cs"/>
              </a:defRPr>
            </a:pPr>
            <a:endParaRPr lang="cs-CZ"/>
          </a:p>
        </c:txPr>
        <c:crossAx val="1155986192"/>
        <c:crosses val="autoZero"/>
        <c:auto val="1"/>
        <c:lblAlgn val="ctr"/>
        <c:lblOffset val="100"/>
        <c:noMultiLvlLbl val="0"/>
      </c:catAx>
      <c:valAx>
        <c:axId val="1155986192"/>
        <c:scaling>
          <c:orientation val="minMax"/>
          <c:max val="105"/>
          <c:min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000">
                    <a:latin typeface="FuturaTEE" pitchFamily="2" charset="0"/>
                  </a:rPr>
                  <a:t>Pokles oproti začátku krize</a:t>
                </a:r>
              </a:p>
            </c:rich>
          </c:tx>
          <c:layout>
            <c:manualLayout>
              <c:xMode val="edge"/>
              <c:yMode val="edge"/>
              <c:x val="1.5056940597106803E-2"/>
              <c:y val="0.238522522522522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uturaTEE" pitchFamily="2" charset="0"/>
                <a:ea typeface="+mn-ea"/>
                <a:cs typeface="+mn-cs"/>
              </a:defRPr>
            </a:pPr>
            <a:endParaRPr lang="cs-CZ"/>
          </a:p>
        </c:txPr>
        <c:crossAx val="1155987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4701651790294452"/>
          <c:y val="0.42997914669312809"/>
          <c:w val="0.59441135734072026"/>
          <c:h val="0.404272876152247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uturaTEE" pitchFamily="2" charset="0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342028316405049"/>
          <c:y val="0.15784834834834838"/>
          <c:w val="0.85707884477275054"/>
          <c:h val="0.64637912912912909"/>
        </c:manualLayout>
      </c:layout>
      <c:lineChart>
        <c:grouping val="standard"/>
        <c:varyColors val="0"/>
        <c:ser>
          <c:idx val="0"/>
          <c:order val="0"/>
          <c:tx>
            <c:strRef>
              <c:f>'měsíce-months'!$L$6</c:f>
              <c:strCache>
                <c:ptCount val="1"/>
                <c:pt idx="0">
                  <c:v>Vývoj objemu vývozů během finační krize (sez. oč.) 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'měsíce-months'!$L$52:$M$71</c:f>
              <c:strCache>
                <c:ptCount val="20"/>
                <c:pt idx="0">
                  <c:v>t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  <c:pt idx="8">
                  <c:v>t+8</c:v>
                </c:pt>
                <c:pt idx="9">
                  <c:v>t+9</c:v>
                </c:pt>
                <c:pt idx="10">
                  <c:v>t+10</c:v>
                </c:pt>
                <c:pt idx="11">
                  <c:v>t+11</c:v>
                </c:pt>
                <c:pt idx="12">
                  <c:v>t+12</c:v>
                </c:pt>
                <c:pt idx="13">
                  <c:v>t+13</c:v>
                </c:pt>
                <c:pt idx="14">
                  <c:v>t+14</c:v>
                </c:pt>
                <c:pt idx="15">
                  <c:v>t+15</c:v>
                </c:pt>
                <c:pt idx="16">
                  <c:v>t+16</c:v>
                </c:pt>
                <c:pt idx="17">
                  <c:v>t+17</c:v>
                </c:pt>
                <c:pt idx="18">
                  <c:v>t+18</c:v>
                </c:pt>
                <c:pt idx="19">
                  <c:v>t+19</c:v>
                </c:pt>
              </c:strCache>
            </c:strRef>
          </c:cat>
          <c:val>
            <c:numRef>
              <c:f>'měsíce-months'!$K$52:$K$71</c:f>
              <c:numCache>
                <c:formatCode>General</c:formatCode>
                <c:ptCount val="20"/>
                <c:pt idx="0">
                  <c:v>100</c:v>
                </c:pt>
                <c:pt idx="1">
                  <c:v>95.858735739707328</c:v>
                </c:pt>
                <c:pt idx="2">
                  <c:v>94.35824650817716</c:v>
                </c:pt>
                <c:pt idx="3">
                  <c:v>90.432029074330927</c:v>
                </c:pt>
                <c:pt idx="4">
                  <c:v>87.598249518832731</c:v>
                </c:pt>
                <c:pt idx="5">
                  <c:v>90.101932195735628</c:v>
                </c:pt>
                <c:pt idx="6">
                  <c:v>91.192757222885277</c:v>
                </c:pt>
                <c:pt idx="7">
                  <c:v>89.008956700321491</c:v>
                </c:pt>
                <c:pt idx="8">
                  <c:v>88.973473973957823</c:v>
                </c:pt>
                <c:pt idx="9">
                  <c:v>88.887455243379236</c:v>
                </c:pt>
                <c:pt idx="10">
                  <c:v>88.359515284453195</c:v>
                </c:pt>
                <c:pt idx="11">
                  <c:v>93.53192907755664</c:v>
                </c:pt>
                <c:pt idx="12">
                  <c:v>92.736793436770853</c:v>
                </c:pt>
                <c:pt idx="13">
                  <c:v>94.159865810780303</c:v>
                </c:pt>
                <c:pt idx="14">
                  <c:v>95.923249787641268</c:v>
                </c:pt>
                <c:pt idx="15">
                  <c:v>95.34477382450028</c:v>
                </c:pt>
                <c:pt idx="16">
                  <c:v>95.651753169252601</c:v>
                </c:pt>
                <c:pt idx="17">
                  <c:v>96.074320183219896</c:v>
                </c:pt>
                <c:pt idx="18">
                  <c:v>98.790899218304787</c:v>
                </c:pt>
                <c:pt idx="19">
                  <c:v>100.60912013590959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5B-499D-BAC1-F844E424DD55}"/>
            </c:ext>
          </c:extLst>
        </c:ser>
        <c:ser>
          <c:idx val="1"/>
          <c:order val="1"/>
          <c:tx>
            <c:strRef>
              <c:f>'měsíce-months'!$L$7</c:f>
              <c:strCache>
                <c:ptCount val="1"/>
                <c:pt idx="0">
                  <c:v>Vývoj objemu vývozů během koronavirové krize (sez. oč.) 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'měsíce-months'!$L$189:$L$194</c:f>
              <c:numCache>
                <c:formatCode>General</c:formatCode>
                <c:ptCount val="6"/>
                <c:pt idx="0">
                  <c:v>100</c:v>
                </c:pt>
                <c:pt idx="1">
                  <c:v>88.695919541369932</c:v>
                </c:pt>
                <c:pt idx="2">
                  <c:v>72.690814835386448</c:v>
                </c:pt>
                <c:pt idx="3">
                  <c:v>83.335317027368362</c:v>
                </c:pt>
                <c:pt idx="4">
                  <c:v>94.049909741921411</c:v>
                </c:pt>
                <c:pt idx="5">
                  <c:v>98.632904194190417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5B-499D-BAC1-F844E424DD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smooth val="0"/>
        <c:axId val="773856256"/>
        <c:axId val="773857896"/>
      </c:lineChart>
      <c:catAx>
        <c:axId val="7738562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FuturaTEE" pitchFamily="2" charset="0"/>
                    <a:ea typeface="+mn-ea"/>
                    <a:cs typeface="+mn-cs"/>
                  </a:defRPr>
                </a:pPr>
                <a:r>
                  <a:rPr lang="cs-CZ" sz="1000">
                    <a:latin typeface="FuturaTEE" pitchFamily="2" charset="0"/>
                  </a:rPr>
                  <a:t>Počet měsíců od</a:t>
                </a:r>
                <a:r>
                  <a:rPr lang="cs-CZ" sz="1000" baseline="0">
                    <a:latin typeface="FuturaTEE" pitchFamily="2" charset="0"/>
                  </a:rPr>
                  <a:t> začátku krize</a:t>
                </a:r>
                <a:endParaRPr lang="cs-CZ" sz="1000">
                  <a:latin typeface="FuturaTEE" pitchFamily="2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FuturaTEE" pitchFamily="2" charset="0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uturaTEE" pitchFamily="2" charset="0"/>
                <a:ea typeface="+mn-ea"/>
                <a:cs typeface="+mn-cs"/>
              </a:defRPr>
            </a:pPr>
            <a:endParaRPr lang="cs-CZ"/>
          </a:p>
        </c:txPr>
        <c:crossAx val="773857896"/>
        <c:crosses val="autoZero"/>
        <c:auto val="1"/>
        <c:lblAlgn val="ctr"/>
        <c:lblOffset val="100"/>
        <c:noMultiLvlLbl val="0"/>
      </c:catAx>
      <c:valAx>
        <c:axId val="773857896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FuturaTEE" pitchFamily="2" charset="0"/>
                    <a:ea typeface="+mn-ea"/>
                    <a:cs typeface="+mn-cs"/>
                  </a:defRPr>
                </a:pPr>
                <a:r>
                  <a:rPr lang="cs-CZ" sz="1000">
                    <a:latin typeface="FuturaTEE" pitchFamily="2" charset="0"/>
                  </a:rPr>
                  <a:t>Pokles oproti začátku krize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FuturaTEE" pitchFamily="2" charset="0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uturaTEE" pitchFamily="2" charset="0"/>
                <a:ea typeface="+mn-ea"/>
                <a:cs typeface="+mn-cs"/>
              </a:defRPr>
            </a:pPr>
            <a:endParaRPr lang="cs-CZ"/>
          </a:p>
        </c:txPr>
        <c:crossAx val="773856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064273622653124"/>
          <c:y val="0.45212612612612613"/>
          <c:w val="0.53458217913204054"/>
          <c:h val="0.288150900900900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uturaTEE" pitchFamily="2" charset="0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973901318304104"/>
          <c:y val="0.15115968571457708"/>
          <c:w val="0.75708404437193633"/>
          <c:h val="0.542128002229896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'Zahrnaniční subjekty'!$B$2</c:f>
              <c:strCache>
                <c:ptCount val="1"/>
                <c:pt idx="0">
                  <c:v>Objem tuzemských státních dluhopisů u nerezidentů</c:v>
                </c:pt>
              </c:strCache>
            </c:strRef>
          </c:tx>
          <c:spPr>
            <a:solidFill>
              <a:srgbClr val="3F84C4"/>
            </a:solidFill>
            <a:ln w="38100">
              <a:noFill/>
            </a:ln>
          </c:spPr>
          <c:invertIfNegative val="0"/>
          <c:dPt>
            <c:idx val="10"/>
            <c:invertIfNegative val="0"/>
            <c:bubble3D val="0"/>
            <c:spPr>
              <a:solidFill>
                <a:srgbClr val="C00000"/>
              </a:solidFill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E41F-4091-B5AE-C4705B31F420}"/>
              </c:ext>
            </c:extLst>
          </c:dPt>
          <c:dPt>
            <c:idx val="51"/>
            <c:invertIfNegative val="0"/>
            <c:bubble3D val="0"/>
            <c:spPr>
              <a:solidFill>
                <a:srgbClr val="C00000"/>
              </a:solidFill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3-E41F-4091-B5AE-C4705B31F420}"/>
              </c:ext>
            </c:extLst>
          </c:dPt>
          <c:cat>
            <c:numRef>
              <c:f>'Zahrnaniční subjekty'!$A$3:$A$93</c:f>
              <c:numCache>
                <c:formatCode>m/d/yyyy</c:formatCode>
                <c:ptCount val="91"/>
                <c:pt idx="0">
                  <c:v>41305</c:v>
                </c:pt>
                <c:pt idx="1">
                  <c:v>41333</c:v>
                </c:pt>
                <c:pt idx="2">
                  <c:v>41364</c:v>
                </c:pt>
                <c:pt idx="3">
                  <c:v>41394</c:v>
                </c:pt>
                <c:pt idx="4">
                  <c:v>41425</c:v>
                </c:pt>
                <c:pt idx="5">
                  <c:v>41455</c:v>
                </c:pt>
                <c:pt idx="6">
                  <c:v>41486</c:v>
                </c:pt>
                <c:pt idx="7">
                  <c:v>41517</c:v>
                </c:pt>
                <c:pt idx="8">
                  <c:v>41547</c:v>
                </c:pt>
                <c:pt idx="9">
                  <c:v>41578</c:v>
                </c:pt>
                <c:pt idx="10">
                  <c:v>41608</c:v>
                </c:pt>
                <c:pt idx="11">
                  <c:v>41639</c:v>
                </c:pt>
                <c:pt idx="12">
                  <c:v>41670</c:v>
                </c:pt>
                <c:pt idx="13">
                  <c:v>41698</c:v>
                </c:pt>
                <c:pt idx="14">
                  <c:v>41729</c:v>
                </c:pt>
                <c:pt idx="15">
                  <c:v>41759</c:v>
                </c:pt>
                <c:pt idx="16">
                  <c:v>41790</c:v>
                </c:pt>
                <c:pt idx="17">
                  <c:v>41820</c:v>
                </c:pt>
                <c:pt idx="18">
                  <c:v>41851</c:v>
                </c:pt>
                <c:pt idx="19">
                  <c:v>41882</c:v>
                </c:pt>
                <c:pt idx="20">
                  <c:v>41912</c:v>
                </c:pt>
                <c:pt idx="21">
                  <c:v>41943</c:v>
                </c:pt>
                <c:pt idx="22">
                  <c:v>41973</c:v>
                </c:pt>
                <c:pt idx="23">
                  <c:v>42004</c:v>
                </c:pt>
                <c:pt idx="24">
                  <c:v>42035</c:v>
                </c:pt>
                <c:pt idx="25">
                  <c:v>42063</c:v>
                </c:pt>
                <c:pt idx="26">
                  <c:v>42094</c:v>
                </c:pt>
                <c:pt idx="27">
                  <c:v>42124</c:v>
                </c:pt>
                <c:pt idx="28">
                  <c:v>42155</c:v>
                </c:pt>
                <c:pt idx="29">
                  <c:v>42185</c:v>
                </c:pt>
                <c:pt idx="30">
                  <c:v>42216</c:v>
                </c:pt>
                <c:pt idx="31">
                  <c:v>42247</c:v>
                </c:pt>
                <c:pt idx="32">
                  <c:v>42277</c:v>
                </c:pt>
                <c:pt idx="33">
                  <c:v>42308</c:v>
                </c:pt>
                <c:pt idx="34">
                  <c:v>42338</c:v>
                </c:pt>
                <c:pt idx="35">
                  <c:v>42369</c:v>
                </c:pt>
                <c:pt idx="36">
                  <c:v>42400</c:v>
                </c:pt>
                <c:pt idx="37">
                  <c:v>42429</c:v>
                </c:pt>
                <c:pt idx="38">
                  <c:v>42460</c:v>
                </c:pt>
                <c:pt idx="39">
                  <c:v>42490</c:v>
                </c:pt>
                <c:pt idx="40">
                  <c:v>42521</c:v>
                </c:pt>
                <c:pt idx="41">
                  <c:v>42551</c:v>
                </c:pt>
                <c:pt idx="42">
                  <c:v>42582</c:v>
                </c:pt>
                <c:pt idx="43">
                  <c:v>42613</c:v>
                </c:pt>
                <c:pt idx="44">
                  <c:v>42643</c:v>
                </c:pt>
                <c:pt idx="45">
                  <c:v>42674</c:v>
                </c:pt>
                <c:pt idx="46">
                  <c:v>42704</c:v>
                </c:pt>
                <c:pt idx="47">
                  <c:v>42735</c:v>
                </c:pt>
                <c:pt idx="48">
                  <c:v>42766</c:v>
                </c:pt>
                <c:pt idx="49">
                  <c:v>42794</c:v>
                </c:pt>
                <c:pt idx="50">
                  <c:v>42825</c:v>
                </c:pt>
                <c:pt idx="51">
                  <c:v>42855</c:v>
                </c:pt>
                <c:pt idx="52">
                  <c:v>42886</c:v>
                </c:pt>
                <c:pt idx="53">
                  <c:v>42916</c:v>
                </c:pt>
                <c:pt idx="54">
                  <c:v>42947</c:v>
                </c:pt>
                <c:pt idx="55">
                  <c:v>42978</c:v>
                </c:pt>
                <c:pt idx="56">
                  <c:v>43008</c:v>
                </c:pt>
                <c:pt idx="57">
                  <c:v>43039</c:v>
                </c:pt>
                <c:pt idx="58">
                  <c:v>43069</c:v>
                </c:pt>
                <c:pt idx="59">
                  <c:v>43100</c:v>
                </c:pt>
                <c:pt idx="60">
                  <c:v>43131</c:v>
                </c:pt>
                <c:pt idx="61">
                  <c:v>43159</c:v>
                </c:pt>
                <c:pt idx="62">
                  <c:v>43190</c:v>
                </c:pt>
                <c:pt idx="63">
                  <c:v>43220</c:v>
                </c:pt>
                <c:pt idx="64">
                  <c:v>43251</c:v>
                </c:pt>
                <c:pt idx="65">
                  <c:v>43281</c:v>
                </c:pt>
                <c:pt idx="66">
                  <c:v>43312</c:v>
                </c:pt>
                <c:pt idx="67">
                  <c:v>43343</c:v>
                </c:pt>
                <c:pt idx="68">
                  <c:v>43373</c:v>
                </c:pt>
                <c:pt idx="69">
                  <c:v>43404</c:v>
                </c:pt>
                <c:pt idx="70">
                  <c:v>43434</c:v>
                </c:pt>
                <c:pt idx="71">
                  <c:v>43465</c:v>
                </c:pt>
                <c:pt idx="72">
                  <c:v>43496</c:v>
                </c:pt>
                <c:pt idx="73">
                  <c:v>43524</c:v>
                </c:pt>
                <c:pt idx="74">
                  <c:v>43555</c:v>
                </c:pt>
                <c:pt idx="75">
                  <c:v>43585</c:v>
                </c:pt>
                <c:pt idx="76">
                  <c:v>43616</c:v>
                </c:pt>
                <c:pt idx="77">
                  <c:v>43646</c:v>
                </c:pt>
                <c:pt idx="78">
                  <c:v>43677</c:v>
                </c:pt>
                <c:pt idx="79">
                  <c:v>43708</c:v>
                </c:pt>
                <c:pt idx="80">
                  <c:v>43738</c:v>
                </c:pt>
                <c:pt idx="81">
                  <c:v>43769</c:v>
                </c:pt>
                <c:pt idx="82">
                  <c:v>43799</c:v>
                </c:pt>
                <c:pt idx="83">
                  <c:v>43830</c:v>
                </c:pt>
                <c:pt idx="84">
                  <c:v>43861</c:v>
                </c:pt>
                <c:pt idx="85">
                  <c:v>43890</c:v>
                </c:pt>
                <c:pt idx="86">
                  <c:v>43921</c:v>
                </c:pt>
                <c:pt idx="87">
                  <c:v>43951</c:v>
                </c:pt>
                <c:pt idx="88">
                  <c:v>43982</c:v>
                </c:pt>
                <c:pt idx="89">
                  <c:v>44012</c:v>
                </c:pt>
                <c:pt idx="90">
                  <c:v>44043</c:v>
                </c:pt>
              </c:numCache>
            </c:numRef>
          </c:cat>
          <c:val>
            <c:numRef>
              <c:f>'Zahrnaniční subjekty'!$B$3:$B$93</c:f>
              <c:numCache>
                <c:formatCode>#\ ##0.0</c:formatCode>
                <c:ptCount val="91"/>
                <c:pt idx="0">
                  <c:v>160.98151887200001</c:v>
                </c:pt>
                <c:pt idx="1">
                  <c:v>167.129038872</c:v>
                </c:pt>
                <c:pt idx="2">
                  <c:v>176.586428872</c:v>
                </c:pt>
                <c:pt idx="3">
                  <c:v>179.555618872</c:v>
                </c:pt>
                <c:pt idx="4">
                  <c:v>175.54385637199999</c:v>
                </c:pt>
                <c:pt idx="5">
                  <c:v>172.98753692400001</c:v>
                </c:pt>
                <c:pt idx="6">
                  <c:v>172.91136383099999</c:v>
                </c:pt>
                <c:pt idx="7">
                  <c:v>166.86144283100001</c:v>
                </c:pt>
                <c:pt idx="8">
                  <c:v>166.14507283099999</c:v>
                </c:pt>
                <c:pt idx="9">
                  <c:v>172.538147831</c:v>
                </c:pt>
                <c:pt idx="10">
                  <c:v>201.867396066</c:v>
                </c:pt>
                <c:pt idx="11">
                  <c:v>193.19317804299999</c:v>
                </c:pt>
                <c:pt idx="12">
                  <c:v>201.013068043</c:v>
                </c:pt>
                <c:pt idx="13">
                  <c:v>201.380718043</c:v>
                </c:pt>
                <c:pt idx="14">
                  <c:v>192.55899040599999</c:v>
                </c:pt>
                <c:pt idx="15">
                  <c:v>192.697430406</c:v>
                </c:pt>
                <c:pt idx="16">
                  <c:v>188.244350406</c:v>
                </c:pt>
                <c:pt idx="17">
                  <c:v>188.26445002599999</c:v>
                </c:pt>
                <c:pt idx="18">
                  <c:v>180.80741593299999</c:v>
                </c:pt>
                <c:pt idx="19">
                  <c:v>183.95192849700001</c:v>
                </c:pt>
                <c:pt idx="20">
                  <c:v>192.95615849699999</c:v>
                </c:pt>
                <c:pt idx="21">
                  <c:v>198.683733061</c:v>
                </c:pt>
                <c:pt idx="22">
                  <c:v>206.117212905</c:v>
                </c:pt>
                <c:pt idx="23">
                  <c:v>197.27641639399999</c:v>
                </c:pt>
                <c:pt idx="24">
                  <c:v>217.78304064400001</c:v>
                </c:pt>
                <c:pt idx="25">
                  <c:v>214.75851064400001</c:v>
                </c:pt>
                <c:pt idx="26">
                  <c:v>232.75733371199999</c:v>
                </c:pt>
                <c:pt idx="27">
                  <c:v>214.345283712</c:v>
                </c:pt>
                <c:pt idx="28">
                  <c:v>227.770899146</c:v>
                </c:pt>
                <c:pt idx="29">
                  <c:v>235.766308262</c:v>
                </c:pt>
                <c:pt idx="30">
                  <c:v>236.02810826199999</c:v>
                </c:pt>
                <c:pt idx="31">
                  <c:v>251.72850771700001</c:v>
                </c:pt>
                <c:pt idx="32">
                  <c:v>256.21560771700001</c:v>
                </c:pt>
                <c:pt idx="33">
                  <c:v>258.19325771699999</c:v>
                </c:pt>
                <c:pt idx="34">
                  <c:v>281.52131802999997</c:v>
                </c:pt>
                <c:pt idx="35">
                  <c:v>294.97891453699998</c:v>
                </c:pt>
                <c:pt idx="36">
                  <c:v>333.39823453700001</c:v>
                </c:pt>
                <c:pt idx="37">
                  <c:v>348.43627361400002</c:v>
                </c:pt>
                <c:pt idx="38">
                  <c:v>348.01968989400001</c:v>
                </c:pt>
                <c:pt idx="39">
                  <c:v>363.27398498500003</c:v>
                </c:pt>
                <c:pt idx="40">
                  <c:v>363.82294532700001</c:v>
                </c:pt>
                <c:pt idx="41">
                  <c:v>367.42214250199999</c:v>
                </c:pt>
                <c:pt idx="42">
                  <c:v>359.25225250199998</c:v>
                </c:pt>
                <c:pt idx="43">
                  <c:v>369.70984250200001</c:v>
                </c:pt>
                <c:pt idx="44">
                  <c:v>390.10881250199998</c:v>
                </c:pt>
                <c:pt idx="45">
                  <c:v>397.07852372500003</c:v>
                </c:pt>
                <c:pt idx="46">
                  <c:v>412.651429941</c:v>
                </c:pt>
                <c:pt idx="47">
                  <c:v>424.003669059</c:v>
                </c:pt>
                <c:pt idx="48">
                  <c:v>538.77462546200002</c:v>
                </c:pt>
                <c:pt idx="49">
                  <c:v>601.72566546200005</c:v>
                </c:pt>
                <c:pt idx="50">
                  <c:v>717.64134644199999</c:v>
                </c:pt>
                <c:pt idx="51">
                  <c:v>693.18370644200002</c:v>
                </c:pt>
                <c:pt idx="52">
                  <c:v>713.19799999999998</c:v>
                </c:pt>
                <c:pt idx="53">
                  <c:v>726.71400000000006</c:v>
                </c:pt>
                <c:pt idx="54" formatCode="0.0">
                  <c:v>701.51883845700002</c:v>
                </c:pt>
                <c:pt idx="55" formatCode="0.0">
                  <c:v>710.50676111500002</c:v>
                </c:pt>
                <c:pt idx="56" formatCode="0.0">
                  <c:v>693.21323111499999</c:v>
                </c:pt>
                <c:pt idx="57" formatCode="0.0">
                  <c:v>657.11794111500001</c:v>
                </c:pt>
                <c:pt idx="58" formatCode="0.0">
                  <c:v>586.37678484699995</c:v>
                </c:pt>
                <c:pt idx="59" formatCode="0.0">
                  <c:v>570.79358466400004</c:v>
                </c:pt>
                <c:pt idx="60" formatCode="0.0">
                  <c:v>519.19928466399995</c:v>
                </c:pt>
                <c:pt idx="61" formatCode="0.0">
                  <c:v>546.19639466399997</c:v>
                </c:pt>
                <c:pt idx="62" formatCode="0.0">
                  <c:v>518.18457466400002</c:v>
                </c:pt>
                <c:pt idx="63" formatCode="0.0">
                  <c:v>550.01599999999996</c:v>
                </c:pt>
                <c:pt idx="64" formatCode="0.0">
                  <c:v>562.36300000000006</c:v>
                </c:pt>
                <c:pt idx="65" formatCode="General">
                  <c:v>580.47699999999998</c:v>
                </c:pt>
                <c:pt idx="66" formatCode="General">
                  <c:v>584.28099999999995</c:v>
                </c:pt>
                <c:pt idx="67" formatCode="General">
                  <c:v>553.17499999999995</c:v>
                </c:pt>
                <c:pt idx="68" formatCode="General">
                  <c:v>568.32500000000005</c:v>
                </c:pt>
                <c:pt idx="69" formatCode="General">
                  <c:v>570.26099999999997</c:v>
                </c:pt>
                <c:pt idx="70" formatCode="General">
                  <c:v>560.69600000000003</c:v>
                </c:pt>
                <c:pt idx="71" formatCode="General">
                  <c:v>579.65099999999995</c:v>
                </c:pt>
                <c:pt idx="72" formatCode="General">
                  <c:v>546.66899999999998</c:v>
                </c:pt>
                <c:pt idx="73" formatCode="General">
                  <c:v>573.22328595700003</c:v>
                </c:pt>
                <c:pt idx="74" formatCode="General">
                  <c:v>603.754884264</c:v>
                </c:pt>
                <c:pt idx="75" formatCode="General">
                  <c:v>611.36900000000003</c:v>
                </c:pt>
                <c:pt idx="76" formatCode="General">
                  <c:v>625.43100000000004</c:v>
                </c:pt>
                <c:pt idx="77" formatCode="General">
                  <c:v>633.29499999999996</c:v>
                </c:pt>
                <c:pt idx="78" formatCode="General">
                  <c:v>593.37800000000004</c:v>
                </c:pt>
                <c:pt idx="79" formatCode="General">
                  <c:v>614.73299999999995</c:v>
                </c:pt>
                <c:pt idx="80" formatCode="General">
                  <c:v>615.28700000000003</c:v>
                </c:pt>
                <c:pt idx="81" formatCode="General">
                  <c:v>585.24900000000002</c:v>
                </c:pt>
                <c:pt idx="82" formatCode="General">
                  <c:v>579.19799999999998</c:v>
                </c:pt>
                <c:pt idx="83" formatCode="General">
                  <c:v>582.53300000000002</c:v>
                </c:pt>
                <c:pt idx="84" formatCode="General">
                  <c:v>600.95500000000004</c:v>
                </c:pt>
                <c:pt idx="85" formatCode="General">
                  <c:v>574.78399999999999</c:v>
                </c:pt>
                <c:pt idx="86" formatCode="General">
                  <c:v>614.91099999999994</c:v>
                </c:pt>
                <c:pt idx="87" formatCode="General">
                  <c:v>685.09500000000003</c:v>
                </c:pt>
                <c:pt idx="88" formatCode="0.000">
                  <c:v>691.7</c:v>
                </c:pt>
                <c:pt idx="89" formatCode="General">
                  <c:v>691.68200000000002</c:v>
                </c:pt>
                <c:pt idx="90" formatCode="General">
                  <c:v>703.12099999999998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1F-4091-B5AE-C4705B31F4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1"/>
        <c:axId val="486052224"/>
        <c:axId val="486053760"/>
      </c:barChart>
      <c:lineChart>
        <c:grouping val="standard"/>
        <c:varyColors val="0"/>
        <c:ser>
          <c:idx val="0"/>
          <c:order val="1"/>
          <c:tx>
            <c:strRef>
              <c:f>'Zahrnaniční subjekty'!$C$2</c:f>
              <c:strCache>
                <c:ptCount val="1"/>
                <c:pt idx="0">
                  <c:v>Podíl nerezidentů na tuzemských státních duhopisech (pravá osa)</c:v>
                </c:pt>
              </c:strCache>
            </c:strRef>
          </c:tx>
          <c:spPr>
            <a:ln w="3810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'Zahrnaniční subjekty'!$A$3:$A$93</c:f>
              <c:numCache>
                <c:formatCode>m/d/yyyy</c:formatCode>
                <c:ptCount val="91"/>
                <c:pt idx="0">
                  <c:v>41305</c:v>
                </c:pt>
                <c:pt idx="1">
                  <c:v>41333</c:v>
                </c:pt>
                <c:pt idx="2">
                  <c:v>41364</c:v>
                </c:pt>
                <c:pt idx="3">
                  <c:v>41394</c:v>
                </c:pt>
                <c:pt idx="4">
                  <c:v>41425</c:v>
                </c:pt>
                <c:pt idx="5">
                  <c:v>41455</c:v>
                </c:pt>
                <c:pt idx="6">
                  <c:v>41486</c:v>
                </c:pt>
                <c:pt idx="7">
                  <c:v>41517</c:v>
                </c:pt>
                <c:pt idx="8">
                  <c:v>41547</c:v>
                </c:pt>
                <c:pt idx="9">
                  <c:v>41578</c:v>
                </c:pt>
                <c:pt idx="10">
                  <c:v>41608</c:v>
                </c:pt>
                <c:pt idx="11">
                  <c:v>41639</c:v>
                </c:pt>
                <c:pt idx="12">
                  <c:v>41670</c:v>
                </c:pt>
                <c:pt idx="13">
                  <c:v>41698</c:v>
                </c:pt>
                <c:pt idx="14">
                  <c:v>41729</c:v>
                </c:pt>
                <c:pt idx="15">
                  <c:v>41759</c:v>
                </c:pt>
                <c:pt idx="16">
                  <c:v>41790</c:v>
                </c:pt>
                <c:pt idx="17">
                  <c:v>41820</c:v>
                </c:pt>
                <c:pt idx="18">
                  <c:v>41851</c:v>
                </c:pt>
                <c:pt idx="19">
                  <c:v>41882</c:v>
                </c:pt>
                <c:pt idx="20">
                  <c:v>41912</c:v>
                </c:pt>
                <c:pt idx="21">
                  <c:v>41943</c:v>
                </c:pt>
                <c:pt idx="22">
                  <c:v>41973</c:v>
                </c:pt>
                <c:pt idx="23">
                  <c:v>42004</c:v>
                </c:pt>
                <c:pt idx="24">
                  <c:v>42035</c:v>
                </c:pt>
                <c:pt idx="25">
                  <c:v>42063</c:v>
                </c:pt>
                <c:pt idx="26">
                  <c:v>42094</c:v>
                </c:pt>
                <c:pt idx="27">
                  <c:v>42124</c:v>
                </c:pt>
                <c:pt idx="28">
                  <c:v>42155</c:v>
                </c:pt>
                <c:pt idx="29">
                  <c:v>42185</c:v>
                </c:pt>
                <c:pt idx="30">
                  <c:v>42216</c:v>
                </c:pt>
                <c:pt idx="31">
                  <c:v>42247</c:v>
                </c:pt>
                <c:pt idx="32">
                  <c:v>42277</c:v>
                </c:pt>
                <c:pt idx="33">
                  <c:v>42308</c:v>
                </c:pt>
                <c:pt idx="34">
                  <c:v>42338</c:v>
                </c:pt>
                <c:pt idx="35">
                  <c:v>42369</c:v>
                </c:pt>
                <c:pt idx="36">
                  <c:v>42400</c:v>
                </c:pt>
                <c:pt idx="37">
                  <c:v>42429</c:v>
                </c:pt>
                <c:pt idx="38">
                  <c:v>42460</c:v>
                </c:pt>
                <c:pt idx="39">
                  <c:v>42490</c:v>
                </c:pt>
                <c:pt idx="40">
                  <c:v>42521</c:v>
                </c:pt>
                <c:pt idx="41">
                  <c:v>42551</c:v>
                </c:pt>
                <c:pt idx="42">
                  <c:v>42582</c:v>
                </c:pt>
                <c:pt idx="43">
                  <c:v>42613</c:v>
                </c:pt>
                <c:pt idx="44">
                  <c:v>42643</c:v>
                </c:pt>
                <c:pt idx="45">
                  <c:v>42674</c:v>
                </c:pt>
                <c:pt idx="46">
                  <c:v>42704</c:v>
                </c:pt>
                <c:pt idx="47">
                  <c:v>42735</c:v>
                </c:pt>
                <c:pt idx="48">
                  <c:v>42766</c:v>
                </c:pt>
                <c:pt idx="49">
                  <c:v>42794</c:v>
                </c:pt>
                <c:pt idx="50">
                  <c:v>42825</c:v>
                </c:pt>
                <c:pt idx="51">
                  <c:v>42855</c:v>
                </c:pt>
                <c:pt idx="52">
                  <c:v>42886</c:v>
                </c:pt>
                <c:pt idx="53">
                  <c:v>42916</c:v>
                </c:pt>
                <c:pt idx="54">
                  <c:v>42947</c:v>
                </c:pt>
                <c:pt idx="55">
                  <c:v>42978</c:v>
                </c:pt>
                <c:pt idx="56">
                  <c:v>43008</c:v>
                </c:pt>
                <c:pt idx="57">
                  <c:v>43039</c:v>
                </c:pt>
                <c:pt idx="58">
                  <c:v>43069</c:v>
                </c:pt>
                <c:pt idx="59">
                  <c:v>43100</c:v>
                </c:pt>
                <c:pt idx="60">
                  <c:v>43131</c:v>
                </c:pt>
                <c:pt idx="61">
                  <c:v>43159</c:v>
                </c:pt>
                <c:pt idx="62">
                  <c:v>43190</c:v>
                </c:pt>
                <c:pt idx="63">
                  <c:v>43220</c:v>
                </c:pt>
                <c:pt idx="64">
                  <c:v>43251</c:v>
                </c:pt>
                <c:pt idx="65">
                  <c:v>43281</c:v>
                </c:pt>
                <c:pt idx="66">
                  <c:v>43312</c:v>
                </c:pt>
                <c:pt idx="67">
                  <c:v>43343</c:v>
                </c:pt>
                <c:pt idx="68">
                  <c:v>43373</c:v>
                </c:pt>
                <c:pt idx="69">
                  <c:v>43404</c:v>
                </c:pt>
                <c:pt idx="70">
                  <c:v>43434</c:v>
                </c:pt>
                <c:pt idx="71">
                  <c:v>43465</c:v>
                </c:pt>
                <c:pt idx="72">
                  <c:v>43496</c:v>
                </c:pt>
                <c:pt idx="73">
                  <c:v>43524</c:v>
                </c:pt>
                <c:pt idx="74">
                  <c:v>43555</c:v>
                </c:pt>
                <c:pt idx="75">
                  <c:v>43585</c:v>
                </c:pt>
                <c:pt idx="76">
                  <c:v>43616</c:v>
                </c:pt>
                <c:pt idx="77">
                  <c:v>43646</c:v>
                </c:pt>
                <c:pt idx="78">
                  <c:v>43677</c:v>
                </c:pt>
                <c:pt idx="79">
                  <c:v>43708</c:v>
                </c:pt>
                <c:pt idx="80">
                  <c:v>43738</c:v>
                </c:pt>
                <c:pt idx="81">
                  <c:v>43769</c:v>
                </c:pt>
                <c:pt idx="82">
                  <c:v>43799</c:v>
                </c:pt>
                <c:pt idx="83">
                  <c:v>43830</c:v>
                </c:pt>
                <c:pt idx="84">
                  <c:v>43861</c:v>
                </c:pt>
                <c:pt idx="85">
                  <c:v>43890</c:v>
                </c:pt>
                <c:pt idx="86">
                  <c:v>43921</c:v>
                </c:pt>
                <c:pt idx="87">
                  <c:v>43951</c:v>
                </c:pt>
                <c:pt idx="88">
                  <c:v>43982</c:v>
                </c:pt>
                <c:pt idx="89">
                  <c:v>44012</c:v>
                </c:pt>
                <c:pt idx="90">
                  <c:v>44043</c:v>
                </c:pt>
              </c:numCache>
            </c:numRef>
          </c:cat>
          <c:val>
            <c:numRef>
              <c:f>'Zahrnaniční subjekty'!$C$3:$C$93</c:f>
              <c:numCache>
                <c:formatCode>#\ ##0.0</c:formatCode>
                <c:ptCount val="91"/>
                <c:pt idx="0">
                  <c:v>9.9600000000000009</c:v>
                </c:pt>
                <c:pt idx="1">
                  <c:v>10.23</c:v>
                </c:pt>
                <c:pt idx="2">
                  <c:v>10.73</c:v>
                </c:pt>
                <c:pt idx="3">
                  <c:v>10.81</c:v>
                </c:pt>
                <c:pt idx="4">
                  <c:v>10.66</c:v>
                </c:pt>
                <c:pt idx="5">
                  <c:v>10.74</c:v>
                </c:pt>
                <c:pt idx="6">
                  <c:v>10.72</c:v>
                </c:pt>
                <c:pt idx="7">
                  <c:v>10.35</c:v>
                </c:pt>
                <c:pt idx="8">
                  <c:v>10.48</c:v>
                </c:pt>
                <c:pt idx="9">
                  <c:v>10.75</c:v>
                </c:pt>
                <c:pt idx="10">
                  <c:v>12.5</c:v>
                </c:pt>
                <c:pt idx="11">
                  <c:v>11.99</c:v>
                </c:pt>
                <c:pt idx="12">
                  <c:v>15.44</c:v>
                </c:pt>
                <c:pt idx="13">
                  <c:v>15.33</c:v>
                </c:pt>
                <c:pt idx="14">
                  <c:v>14.97</c:v>
                </c:pt>
                <c:pt idx="15">
                  <c:v>14.83</c:v>
                </c:pt>
                <c:pt idx="16">
                  <c:v>14.3</c:v>
                </c:pt>
                <c:pt idx="17">
                  <c:v>14.16</c:v>
                </c:pt>
                <c:pt idx="18">
                  <c:v>13.65</c:v>
                </c:pt>
                <c:pt idx="19">
                  <c:v>13.93</c:v>
                </c:pt>
                <c:pt idx="20">
                  <c:v>14.5</c:v>
                </c:pt>
                <c:pt idx="21">
                  <c:v>14.76</c:v>
                </c:pt>
                <c:pt idx="22">
                  <c:v>15.21</c:v>
                </c:pt>
                <c:pt idx="23">
                  <c:v>14.49</c:v>
                </c:pt>
                <c:pt idx="24">
                  <c:v>16.170000000000002</c:v>
                </c:pt>
                <c:pt idx="25">
                  <c:v>15.88</c:v>
                </c:pt>
                <c:pt idx="26">
                  <c:v>17.11</c:v>
                </c:pt>
                <c:pt idx="27">
                  <c:v>16.2</c:v>
                </c:pt>
                <c:pt idx="28">
                  <c:v>16.98</c:v>
                </c:pt>
                <c:pt idx="29">
                  <c:v>17.39</c:v>
                </c:pt>
                <c:pt idx="30">
                  <c:v>17.37</c:v>
                </c:pt>
                <c:pt idx="31">
                  <c:v>18.260000000000002</c:v>
                </c:pt>
                <c:pt idx="32">
                  <c:v>18.84</c:v>
                </c:pt>
                <c:pt idx="33">
                  <c:v>18.79</c:v>
                </c:pt>
                <c:pt idx="34">
                  <c:v>20.059999999999999</c:v>
                </c:pt>
                <c:pt idx="35">
                  <c:v>21.27</c:v>
                </c:pt>
                <c:pt idx="36">
                  <c:v>23.67</c:v>
                </c:pt>
                <c:pt idx="37">
                  <c:v>24.6</c:v>
                </c:pt>
                <c:pt idx="38">
                  <c:v>24.68</c:v>
                </c:pt>
                <c:pt idx="39">
                  <c:v>25.61</c:v>
                </c:pt>
                <c:pt idx="40">
                  <c:v>25.57</c:v>
                </c:pt>
                <c:pt idx="41">
                  <c:v>26.12</c:v>
                </c:pt>
                <c:pt idx="42">
                  <c:v>25.85</c:v>
                </c:pt>
                <c:pt idx="43">
                  <c:v>26.62</c:v>
                </c:pt>
                <c:pt idx="44">
                  <c:v>28.36</c:v>
                </c:pt>
                <c:pt idx="45">
                  <c:v>29.39</c:v>
                </c:pt>
                <c:pt idx="46">
                  <c:v>30.61</c:v>
                </c:pt>
                <c:pt idx="47">
                  <c:v>31.56</c:v>
                </c:pt>
                <c:pt idx="48">
                  <c:v>38.659999999999997</c:v>
                </c:pt>
                <c:pt idx="49">
                  <c:v>41.99</c:v>
                </c:pt>
                <c:pt idx="50">
                  <c:v>47.26</c:v>
                </c:pt>
                <c:pt idx="51">
                  <c:v>45.44</c:v>
                </c:pt>
                <c:pt idx="52">
                  <c:v>46.09</c:v>
                </c:pt>
                <c:pt idx="53">
                  <c:v>47.62</c:v>
                </c:pt>
                <c:pt idx="54" formatCode="0.0">
                  <c:v>45.629522099999996</c:v>
                </c:pt>
                <c:pt idx="55" formatCode="0.0">
                  <c:v>46.118759599999997</c:v>
                </c:pt>
                <c:pt idx="56" formatCode="0.0">
                  <c:v>51.347104600000002</c:v>
                </c:pt>
                <c:pt idx="57" formatCode="0.0">
                  <c:v>46.346084399999995</c:v>
                </c:pt>
                <c:pt idx="58" formatCode="0.0">
                  <c:v>41.952134399999998</c:v>
                </c:pt>
                <c:pt idx="59" formatCode="0.0">
                  <c:v>41.636738800000003</c:v>
                </c:pt>
                <c:pt idx="60" formatCode="0.0">
                  <c:v>37.771043900000002</c:v>
                </c:pt>
                <c:pt idx="61" formatCode="0.0">
                  <c:v>37.715257800000003</c:v>
                </c:pt>
                <c:pt idx="62" formatCode="0.0">
                  <c:v>35.466937199999997</c:v>
                </c:pt>
                <c:pt idx="63" formatCode="0.0">
                  <c:v>38.869999999999997</c:v>
                </c:pt>
                <c:pt idx="64" formatCode="0.0">
                  <c:v>40.26</c:v>
                </c:pt>
                <c:pt idx="65" formatCode="0.0">
                  <c:v>39.78</c:v>
                </c:pt>
                <c:pt idx="66" formatCode="General">
                  <c:v>39.479999999999997</c:v>
                </c:pt>
                <c:pt idx="67" formatCode="General">
                  <c:v>38.97</c:v>
                </c:pt>
                <c:pt idx="68" formatCode="General">
                  <c:v>39.94</c:v>
                </c:pt>
                <c:pt idx="69" formatCode="General">
                  <c:v>40.229999999999997</c:v>
                </c:pt>
                <c:pt idx="70" formatCode="General">
                  <c:v>40.17</c:v>
                </c:pt>
                <c:pt idx="71" formatCode="General">
                  <c:v>41.81</c:v>
                </c:pt>
                <c:pt idx="72" formatCode="General">
                  <c:v>38.6</c:v>
                </c:pt>
                <c:pt idx="73" formatCode="General">
                  <c:v>39.549999999999997</c:v>
                </c:pt>
                <c:pt idx="74" formatCode="General">
                  <c:v>40.130000000000003</c:v>
                </c:pt>
                <c:pt idx="75" formatCode="General">
                  <c:v>41.96</c:v>
                </c:pt>
                <c:pt idx="76" formatCode="General">
                  <c:v>42.27</c:v>
                </c:pt>
                <c:pt idx="77" formatCode="General">
                  <c:v>42.3</c:v>
                </c:pt>
                <c:pt idx="78" formatCode="General">
                  <c:v>40.880000000000003</c:v>
                </c:pt>
                <c:pt idx="79" formatCode="General">
                  <c:v>42.14</c:v>
                </c:pt>
                <c:pt idx="80" formatCode="General">
                  <c:v>41.74</c:v>
                </c:pt>
                <c:pt idx="81" formatCode="General">
                  <c:v>41.69</c:v>
                </c:pt>
                <c:pt idx="82" formatCode="General">
                  <c:v>40.71</c:v>
                </c:pt>
                <c:pt idx="83" formatCode="General">
                  <c:v>40.549999999999997</c:v>
                </c:pt>
                <c:pt idx="84" formatCode="General">
                  <c:v>41.59</c:v>
                </c:pt>
                <c:pt idx="85" formatCode="General">
                  <c:v>40.770000000000003</c:v>
                </c:pt>
                <c:pt idx="86" formatCode="General">
                  <c:v>39.39</c:v>
                </c:pt>
                <c:pt idx="87" formatCode="General">
                  <c:v>36.85</c:v>
                </c:pt>
                <c:pt idx="88" formatCode="0.00">
                  <c:v>36</c:v>
                </c:pt>
                <c:pt idx="89" formatCode="General">
                  <c:v>35.35</c:v>
                </c:pt>
                <c:pt idx="90" formatCode="General">
                  <c:v>35.729999999999997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41F-4091-B5AE-C4705B31F4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6057088"/>
        <c:axId val="486055296"/>
      </c:lineChart>
      <c:dateAx>
        <c:axId val="486052224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low"/>
        <c:spPr>
          <a:ln w="19050">
            <a:noFill/>
            <a:prstDash val="lgDash"/>
          </a:ln>
        </c:spPr>
        <c:txPr>
          <a:bodyPr rot="0"/>
          <a:lstStyle/>
          <a:p>
            <a:pPr>
              <a:defRPr/>
            </a:pPr>
            <a:endParaRPr lang="cs-CZ"/>
          </a:p>
        </c:txPr>
        <c:crossAx val="486053760"/>
        <c:crossesAt val="0"/>
        <c:auto val="0"/>
        <c:lblOffset val="100"/>
        <c:baseTimeUnit val="months"/>
        <c:majorUnit val="12"/>
        <c:majorTimeUnit val="months"/>
        <c:minorUnit val="4"/>
      </c:dateAx>
      <c:valAx>
        <c:axId val="4860537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b="0"/>
                  <a:t>mld. Kč</a:t>
                </a:r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486052224"/>
        <c:crossesAt val="1"/>
        <c:crossBetween val="between"/>
      </c:valAx>
      <c:valAx>
        <c:axId val="486055296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%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486057088"/>
        <c:crosses val="max"/>
        <c:crossBetween val="between"/>
      </c:valAx>
      <c:dateAx>
        <c:axId val="48605708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486055296"/>
        <c:crosses val="autoZero"/>
        <c:auto val="0"/>
        <c:lblOffset val="100"/>
        <c:baseTimeUnit val="months"/>
      </c:dateAx>
      <c:spPr>
        <a:ln>
          <a:solidFill>
            <a:sysClr val="windowText" lastClr="000000"/>
          </a:solidFill>
        </a:ln>
      </c:spPr>
    </c:plotArea>
    <c:legend>
      <c:legendPos val="b"/>
      <c:layout>
        <c:manualLayout>
          <c:xMode val="edge"/>
          <c:yMode val="edge"/>
          <c:x val="5.7201443569553805E-2"/>
          <c:y val="0.79206838728492268"/>
          <c:w val="0.86944444444444446"/>
          <c:h val="0.13385608048993874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FuturaTEE" pitchFamily="2" charset="0"/>
        </a:defRPr>
      </a:pPr>
      <a:endParaRPr lang="cs-CZ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53244269020969"/>
          <c:y val="0.16867869080213987"/>
          <c:w val="0.89367666565724191"/>
          <c:h val="0.50092776646205395"/>
        </c:manualLayout>
      </c:layout>
      <c:lineChart>
        <c:grouping val="standard"/>
        <c:varyColors val="0"/>
        <c:ser>
          <c:idx val="2"/>
          <c:order val="0"/>
          <c:tx>
            <c:v>Dlouhodobý trend 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GFCF!$A$7:$A$26</c:f>
              <c:strCache>
                <c:ptCount val="20"/>
                <c:pt idx="0">
                  <c:v>2019/Q1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2020/Q1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2021/Q1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2022/Q1</c:v>
                </c:pt>
                <c:pt idx="13">
                  <c:v>Q2</c:v>
                </c:pt>
                <c:pt idx="14">
                  <c:v>Q3</c:v>
                </c:pt>
                <c:pt idx="15">
                  <c:v>Q4</c:v>
                </c:pt>
                <c:pt idx="16">
                  <c:v>2023/Q1</c:v>
                </c:pt>
                <c:pt idx="17">
                  <c:v>Q2</c:v>
                </c:pt>
                <c:pt idx="18">
                  <c:v>Q3</c:v>
                </c:pt>
                <c:pt idx="19">
                  <c:v>Q4</c:v>
                </c:pt>
              </c:strCache>
            </c:strRef>
          </c:cat>
          <c:val>
            <c:numRef>
              <c:f>GFCF!$E$7:$E$26</c:f>
              <c:numCache>
                <c:formatCode>0</c:formatCode>
                <c:ptCount val="20"/>
                <c:pt idx="0">
                  <c:v>346512</c:v>
                </c:pt>
                <c:pt idx="1">
                  <c:v>348005</c:v>
                </c:pt>
                <c:pt idx="2">
                  <c:v>351519</c:v>
                </c:pt>
                <c:pt idx="3">
                  <c:v>357895</c:v>
                </c:pt>
                <c:pt idx="4" formatCode="0.0">
                  <c:v>359952.89624999999</c:v>
                </c:pt>
                <c:pt idx="5" formatCode="0.0">
                  <c:v>362022.62540343747</c:v>
                </c:pt>
                <c:pt idx="6" formatCode="0.0">
                  <c:v>364104.25549950718</c:v>
                </c:pt>
                <c:pt idx="7" formatCode="0.0">
                  <c:v>366197.85496862931</c:v>
                </c:pt>
                <c:pt idx="8" formatCode="0.0">
                  <c:v>368303.49263469892</c:v>
                </c:pt>
                <c:pt idx="9" formatCode="0.0">
                  <c:v>370421.23771734844</c:v>
                </c:pt>
                <c:pt idx="10" formatCode="0.0">
                  <c:v>372551.15983422316</c:v>
                </c:pt>
                <c:pt idx="11" formatCode="0.0">
                  <c:v>374693.3290032699</c:v>
                </c:pt>
                <c:pt idx="12" formatCode="0.0">
                  <c:v>376847.81564503867</c:v>
                </c:pt>
                <c:pt idx="13" formatCode="0.0">
                  <c:v>379014.69058499759</c:v>
                </c:pt>
                <c:pt idx="14" formatCode="0.0">
                  <c:v>381194.02505586128</c:v>
                </c:pt>
                <c:pt idx="15" formatCode="0.0">
                  <c:v>383385.89069993247</c:v>
                </c:pt>
                <c:pt idx="16" formatCode="0.0">
                  <c:v>385590.35957145703</c:v>
                </c:pt>
                <c:pt idx="17" formatCode="0.0">
                  <c:v>387807.50413899287</c:v>
                </c:pt>
                <c:pt idx="18" formatCode="0.0">
                  <c:v>390037.39728779206</c:v>
                </c:pt>
                <c:pt idx="19" formatCode="0.0">
                  <c:v>392280.11232219683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AF-4355-A36C-7C1BCCEC2205}"/>
            </c:ext>
          </c:extLst>
        </c:ser>
        <c:ser>
          <c:idx val="0"/>
          <c:order val="1"/>
          <c:tx>
            <c:strRef>
              <c:f>GFCF!$I$1</c:f>
              <c:strCache>
                <c:ptCount val="1"/>
                <c:pt idx="0">
                  <c:v>Předpokládaný propad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GFCF!$A$7:$A$26</c:f>
              <c:strCache>
                <c:ptCount val="20"/>
                <c:pt idx="0">
                  <c:v>2019/Q1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2020/Q1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2021/Q1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2022/Q1</c:v>
                </c:pt>
                <c:pt idx="13">
                  <c:v>Q2</c:v>
                </c:pt>
                <c:pt idx="14">
                  <c:v>Q3</c:v>
                </c:pt>
                <c:pt idx="15">
                  <c:v>Q4</c:v>
                </c:pt>
                <c:pt idx="16">
                  <c:v>2023/Q1</c:v>
                </c:pt>
                <c:pt idx="17">
                  <c:v>Q2</c:v>
                </c:pt>
                <c:pt idx="18">
                  <c:v>Q3</c:v>
                </c:pt>
                <c:pt idx="19">
                  <c:v>Q4</c:v>
                </c:pt>
              </c:strCache>
            </c:strRef>
          </c:cat>
          <c:val>
            <c:numRef>
              <c:f>GFCF!$I$7:$I$26</c:f>
              <c:numCache>
                <c:formatCode>General</c:formatCode>
                <c:ptCount val="20"/>
                <c:pt idx="3" formatCode="0.0">
                  <c:v>357895</c:v>
                </c:pt>
                <c:pt idx="4" formatCode="0.0">
                  <c:v>318603</c:v>
                </c:pt>
                <c:pt idx="5" formatCode="0.0">
                  <c:v>277184.61</c:v>
                </c:pt>
                <c:pt idx="6" formatCode="0.0">
                  <c:v>302131.22490000003</c:v>
                </c:pt>
                <c:pt idx="7" formatCode="0.0">
                  <c:v>320259.09839400003</c:v>
                </c:pt>
                <c:pt idx="8" formatCode="0.0">
                  <c:v>321860.39388597</c:v>
                </c:pt>
                <c:pt idx="9" formatCode="0.0">
                  <c:v>325078.99782482971</c:v>
                </c:pt>
                <c:pt idx="10" formatCode="0.0">
                  <c:v>329142.48529764009</c:v>
                </c:pt>
                <c:pt idx="11" formatCode="0.0">
                  <c:v>333750.48009180703</c:v>
                </c:pt>
                <c:pt idx="12" formatCode="0.0">
                  <c:v>338756.73729318409</c:v>
                </c:pt>
                <c:pt idx="13" formatCode="0.0">
                  <c:v>344854.35856446141</c:v>
                </c:pt>
                <c:pt idx="14" formatCode="0.0">
                  <c:v>349682.3195843639</c:v>
                </c:pt>
                <c:pt idx="15" formatCode="0.0">
                  <c:v>353179.14278020756</c:v>
                </c:pt>
                <c:pt idx="16" formatCode="0.0">
                  <c:v>356004.57592244924</c:v>
                </c:pt>
                <c:pt idx="17" formatCode="0.0">
                  <c:v>358852.61252982885</c:v>
                </c:pt>
                <c:pt idx="18" formatCode="0.0">
                  <c:v>361723.4334300675</c:v>
                </c:pt>
                <c:pt idx="19" formatCode="0.0">
                  <c:v>364617.22089750803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AF-4355-A36C-7C1BCCEC2205}"/>
            </c:ext>
          </c:extLst>
        </c:ser>
        <c:ser>
          <c:idx val="1"/>
          <c:order val="2"/>
          <c:tx>
            <c:strRef>
              <c:f>GFCF!$M$8</c:f>
              <c:strCache>
                <c:ptCount val="1"/>
                <c:pt idx="0">
                  <c:v>2. vlna COVID19</c:v>
                </c:pt>
              </c:strCache>
            </c:strRef>
          </c:tx>
          <c:spPr>
            <a:ln w="28575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GFCF!$A$7:$A$26</c:f>
              <c:strCache>
                <c:ptCount val="20"/>
                <c:pt idx="0">
                  <c:v>2019/Q1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2020/Q1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2021/Q1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2022/Q1</c:v>
                </c:pt>
                <c:pt idx="13">
                  <c:v>Q2</c:v>
                </c:pt>
                <c:pt idx="14">
                  <c:v>Q3</c:v>
                </c:pt>
                <c:pt idx="15">
                  <c:v>Q4</c:v>
                </c:pt>
                <c:pt idx="16">
                  <c:v>2023/Q1</c:v>
                </c:pt>
                <c:pt idx="17">
                  <c:v>Q2</c:v>
                </c:pt>
                <c:pt idx="18">
                  <c:v>Q3</c:v>
                </c:pt>
                <c:pt idx="19">
                  <c:v>Q4</c:v>
                </c:pt>
              </c:strCache>
            </c:strRef>
          </c:cat>
          <c:val>
            <c:numRef>
              <c:f>GFCF!$N$7:$N$26</c:f>
              <c:numCache>
                <c:formatCode>General</c:formatCode>
                <c:ptCount val="20"/>
                <c:pt idx="3" formatCode="0.0">
                  <c:v>357895</c:v>
                </c:pt>
                <c:pt idx="4" formatCode="0.0">
                  <c:v>318603</c:v>
                </c:pt>
                <c:pt idx="5" formatCode="0.0">
                  <c:v>254882.40000000002</c:v>
                </c:pt>
                <c:pt idx="6" formatCode="0.0">
                  <c:v>291585.46560000005</c:v>
                </c:pt>
                <c:pt idx="7" formatCode="0.0">
                  <c:v>282837.90163200005</c:v>
                </c:pt>
                <c:pt idx="8" formatCode="0.0">
                  <c:v>280009.52261568006</c:v>
                </c:pt>
                <c:pt idx="9" formatCode="0.0">
                  <c:v>289809.85590722883</c:v>
                </c:pt>
                <c:pt idx="10" formatCode="0.0">
                  <c:v>295606.05302537343</c:v>
                </c:pt>
                <c:pt idx="11" formatCode="0.0">
                  <c:v>301222.56803285552</c:v>
                </c:pt>
                <c:pt idx="12" formatCode="0.0">
                  <c:v>306584.32974384038</c:v>
                </c:pt>
                <c:pt idx="13" formatCode="0.0">
                  <c:v>311152.4362570236</c:v>
                </c:pt>
                <c:pt idx="14" formatCode="0.0">
                  <c:v>315813.49975215382</c:v>
                </c:pt>
                <c:pt idx="15" formatCode="0.0">
                  <c:v>319789.59171403345</c:v>
                </c:pt>
                <c:pt idx="16" formatCode="0.0">
                  <c:v>321708.32926431764</c:v>
                </c:pt>
                <c:pt idx="17" formatCode="0.0">
                  <c:v>322673.45425211056</c:v>
                </c:pt>
                <c:pt idx="18" formatCode="0.0">
                  <c:v>323318.80116061476</c:v>
                </c:pt>
                <c:pt idx="19" formatCode="0.0">
                  <c:v>323642.11996177532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AF-4355-A36C-7C1BCCEC2205}"/>
            </c:ext>
          </c:extLst>
        </c:ser>
        <c:ser>
          <c:idx val="3"/>
          <c:order val="3"/>
          <c:tx>
            <c:strRef>
              <c:f>GFCF!$R$6</c:f>
              <c:strCache>
                <c:ptCount val="1"/>
                <c:pt idx="0">
                  <c:v>Rychlý návrat na potenciál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GFCF!$R$7:$R$26</c:f>
              <c:numCache>
                <c:formatCode>General</c:formatCode>
                <c:ptCount val="20"/>
                <c:pt idx="3">
                  <c:v>357895</c:v>
                </c:pt>
                <c:pt idx="4">
                  <c:v>318603</c:v>
                </c:pt>
                <c:pt idx="5" formatCode="0">
                  <c:v>277184.61</c:v>
                </c:pt>
                <c:pt idx="6" formatCode="0">
                  <c:v>318762.30149999994</c:v>
                </c:pt>
                <c:pt idx="7" formatCode="0">
                  <c:v>344263.28561999998</c:v>
                </c:pt>
                <c:pt idx="8" formatCode="0">
                  <c:v>358033.81704479997</c:v>
                </c:pt>
                <c:pt idx="9" formatCode="0">
                  <c:v>366984.66247091995</c:v>
                </c:pt>
                <c:pt idx="10" formatCode="0">
                  <c:v>370654.50909562915</c:v>
                </c:pt>
                <c:pt idx="11" formatCode="0">
                  <c:v>372507.78164110729</c:v>
                </c:pt>
                <c:pt idx="12" formatCode="0">
                  <c:v>376264.72192628897</c:v>
                </c:pt>
                <c:pt idx="13" formatCode="0">
                  <c:v>379425.34559046978</c:v>
                </c:pt>
                <c:pt idx="14" formatCode="0">
                  <c:v>382043.38047504396</c:v>
                </c:pt>
                <c:pt idx="15" formatCode="0">
                  <c:v>384259.23208179924</c:v>
                </c:pt>
                <c:pt idx="16" formatCode="0">
                  <c:v>386449.50970466551</c:v>
                </c:pt>
                <c:pt idx="17" formatCode="0">
                  <c:v>388613.62695901166</c:v>
                </c:pt>
                <c:pt idx="18" formatCode="0">
                  <c:v>390751.00190728623</c:v>
                </c:pt>
                <c:pt idx="19" formatCode="0">
                  <c:v>392861.05731758563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AF-4355-A36C-7C1BCCEC22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0570624"/>
        <c:axId val="233795968"/>
      </c:lineChart>
      <c:catAx>
        <c:axId val="230570624"/>
        <c:scaling>
          <c:orientation val="minMax"/>
        </c:scaling>
        <c:delete val="0"/>
        <c:axPos val="b"/>
        <c:numFmt formatCode="m/d/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uturaTEE" pitchFamily="2" charset="0"/>
                <a:ea typeface="+mn-ea"/>
                <a:cs typeface="+mn-cs"/>
              </a:defRPr>
            </a:pPr>
            <a:endParaRPr lang="cs-CZ"/>
          </a:p>
        </c:txPr>
        <c:crossAx val="233795968"/>
        <c:crossesAt val="0"/>
        <c:auto val="1"/>
        <c:lblAlgn val="ctr"/>
        <c:lblOffset val="100"/>
        <c:tickLblSkip val="2"/>
        <c:tickMarkSkip val="1"/>
        <c:noMultiLvlLbl val="0"/>
      </c:catAx>
      <c:valAx>
        <c:axId val="233795968"/>
        <c:scaling>
          <c:orientation val="minMax"/>
          <c:max val="400000"/>
          <c:min val="2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uturaTEE" pitchFamily="2" charset="0"/>
                <a:ea typeface="+mn-ea"/>
                <a:cs typeface="+mn-cs"/>
              </a:defRPr>
            </a:pPr>
            <a:endParaRPr lang="cs-CZ"/>
          </a:p>
        </c:txPr>
        <c:crossAx val="230570624"/>
        <c:crosses val="autoZero"/>
        <c:crossBetween val="between"/>
        <c:majorUnit val="50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2186792345243975"/>
          <c:w val="1"/>
          <c:h val="0.145380994228875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uturaTEE" pitchFamily="2" charset="0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FuturaTEE" pitchFamily="2" charset="0"/>
        </a:defRPr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0.01582</cdr:y>
    </cdr:from>
    <cdr:to>
      <cdr:x>1</cdr:x>
      <cdr:y>0.1175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47607"/>
          <a:ext cx="4291200" cy="3060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200" b="1" i="0" baseline="0" dirty="0">
              <a:effectLst/>
              <a:latin typeface="FuturaTEE" pitchFamily="2" charset="0"/>
              <a:ea typeface="+mn-ea"/>
              <a:cs typeface="+mn-cs"/>
            </a:rPr>
            <a:t>CZ: Index Exportu</a:t>
          </a:r>
          <a:r>
            <a:rPr lang="cs-CZ" sz="1200" b="1" i="0" dirty="0">
              <a:effectLst/>
              <a:latin typeface="FuturaTEE" pitchFamily="2" charset="0"/>
              <a:ea typeface="+mn-ea"/>
              <a:cs typeface="+mn-cs"/>
            </a:rPr>
            <a:t> – sentiment</a:t>
          </a:r>
          <a:endParaRPr lang="cs-CZ" sz="1200" b="1" dirty="0">
            <a:effectLst/>
            <a:latin typeface="FuturaTEE" pitchFamily="2" charset="0"/>
          </a:endParaRPr>
        </a:p>
      </cdr:txBody>
    </cdr:sp>
  </cdr:relSizeAnchor>
  <cdr:relSizeAnchor xmlns:cdr="http://schemas.openxmlformats.org/drawingml/2006/chartDrawing">
    <cdr:from>
      <cdr:x>0</cdr:x>
      <cdr:y>0.8519</cdr:y>
    </cdr:from>
    <cdr:to>
      <cdr:x>1</cdr:x>
      <cdr:y>0.98486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0" y="2563628"/>
          <a:ext cx="4142464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cs-CZ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000" i="1" dirty="0">
              <a:latin typeface="FuturaTEE" pitchFamily="2" charset="0"/>
            </a:rPr>
            <a:t>Zdroj: Šetření mezi exportéry v termínu 26. 6. – 1. </a:t>
          </a:r>
          <a:r>
            <a:rPr lang="en-GB" sz="1000" i="1" dirty="0">
              <a:latin typeface="FuturaTEE" pitchFamily="2" charset="0"/>
            </a:rPr>
            <a:t>7</a:t>
          </a:r>
          <a:r>
            <a:rPr lang="cs-CZ" sz="1000" i="1" dirty="0">
              <a:latin typeface="FuturaTEE" pitchFamily="2" charset="0"/>
            </a:rPr>
            <a:t>. 2020. </a:t>
          </a:r>
          <a:r>
            <a:rPr lang="cs-CZ" sz="1000" i="1" dirty="0" err="1">
              <a:latin typeface="FuturaTEE" pitchFamily="2" charset="0"/>
            </a:rPr>
            <a:t>Raiffeisenbank</a:t>
          </a:r>
          <a:r>
            <a:rPr lang="cs-CZ" sz="1000" i="1" dirty="0">
              <a:latin typeface="FuturaTEE" pitchFamily="2" charset="0"/>
            </a:rPr>
            <a:t> a.s. a Asociace exportérů.</a:t>
          </a:r>
          <a:endParaRPr lang="en-GB" sz="1000" i="1" dirty="0">
            <a:latin typeface="FuturaTEE" pitchFamily="2" charset="0"/>
          </a:endParaRPr>
        </a:p>
      </cdr:txBody>
    </cdr:sp>
  </cdr:relSizeAnchor>
  <cdr:relSizeAnchor xmlns:cdr="http://schemas.openxmlformats.org/drawingml/2006/chartDrawing">
    <cdr:from>
      <cdr:x>0.85067</cdr:x>
      <cdr:y>0.28168</cdr:y>
    </cdr:from>
    <cdr:to>
      <cdr:x>0.98302</cdr:x>
      <cdr:y>0.62305</cdr:y>
    </cdr:to>
    <cdr:sp macro="" textlink="">
      <cdr:nvSpPr>
        <cdr:cNvPr id="4" name="Oval 3"/>
        <cdr:cNvSpPr/>
      </cdr:nvSpPr>
      <cdr:spPr>
        <a:xfrm xmlns:a="http://schemas.openxmlformats.org/drawingml/2006/main">
          <a:off x="3523851" y="847650"/>
          <a:ext cx="548293" cy="102731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cs-CZ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GB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4.14594E-7</cdr:y>
    </cdr:from>
    <cdr:to>
      <cdr:x>1</cdr:x>
      <cdr:y>0.10267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1"/>
          <a:ext cx="3852000" cy="2476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200" b="1" i="0" baseline="0">
              <a:effectLst/>
              <a:latin typeface="FuturaTEE" pitchFamily="2" charset="0"/>
              <a:ea typeface="+mn-ea"/>
              <a:cs typeface="+mn-cs"/>
            </a:rPr>
            <a:t>CZ: Spotřebitelská důvěra a výrobní PMI</a:t>
          </a:r>
          <a:endParaRPr lang="cs-CZ" sz="1200" b="1">
            <a:effectLst/>
            <a:latin typeface="FuturaTEE" pitchFamily="2" charset="0"/>
          </a:endParaRPr>
        </a:p>
      </cdr:txBody>
    </cdr:sp>
  </cdr:relSizeAnchor>
  <cdr:relSizeAnchor xmlns:cdr="http://schemas.openxmlformats.org/drawingml/2006/chartDrawing">
    <cdr:from>
      <cdr:x>0</cdr:x>
      <cdr:y>0.91044</cdr:y>
    </cdr:from>
    <cdr:to>
      <cdr:x>0.42804</cdr:x>
      <cdr:y>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2195972"/>
          <a:ext cx="1648801" cy="216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900" dirty="0">
              <a:latin typeface="FuturaTEE" pitchFamily="2" charset="0"/>
            </a:rPr>
            <a:t>Zdroj: Macrobond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0.12164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0" y="-1341438"/>
          <a:ext cx="3898775" cy="324003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200" b="1" dirty="0">
              <a:effectLst/>
              <a:latin typeface="FuturaTEE" pitchFamily="2" charset="0"/>
            </a:rPr>
            <a:t>Vývoj</a:t>
          </a:r>
          <a:r>
            <a:rPr lang="cs-CZ" sz="1200" b="1" baseline="0" dirty="0">
              <a:effectLst/>
              <a:latin typeface="FuturaTEE" pitchFamily="2" charset="0"/>
            </a:rPr>
            <a:t> průmyslové výroby v krizovém období</a:t>
          </a:r>
          <a:endParaRPr lang="cs-CZ" sz="900" b="1" dirty="0">
            <a:effectLst/>
            <a:latin typeface="FuturaTEE" pitchFamily="2" charset="0"/>
          </a:endParaRPr>
        </a:p>
      </cdr:txBody>
    </cdr:sp>
  </cdr:relSizeAnchor>
  <cdr:relSizeAnchor xmlns:cdr="http://schemas.openxmlformats.org/drawingml/2006/chartDrawing">
    <cdr:from>
      <cdr:x>0.74867</cdr:x>
      <cdr:y>0.64495</cdr:y>
    </cdr:from>
    <cdr:to>
      <cdr:x>0.93336</cdr:x>
      <cdr:y>0.73738</cdr:y>
    </cdr:to>
    <cdr:sp macro="" textlink="">
      <cdr:nvSpPr>
        <cdr:cNvPr id="7" name="TextBox 9"/>
        <cdr:cNvSpPr txBox="1"/>
      </cdr:nvSpPr>
      <cdr:spPr>
        <a:xfrm xmlns:a="http://schemas.openxmlformats.org/drawingml/2006/main">
          <a:off x="2918907" y="1717896"/>
          <a:ext cx="720064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cs-CZ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000" dirty="0">
              <a:latin typeface="FuturaTEE" pitchFamily="2" charset="0"/>
            </a:rPr>
            <a:t>(sez. oč.)</a:t>
          </a:r>
        </a:p>
      </cdr:txBody>
    </cdr:sp>
  </cdr:relSizeAnchor>
  <cdr:relSizeAnchor xmlns:cdr="http://schemas.openxmlformats.org/drawingml/2006/chartDrawing">
    <cdr:from>
      <cdr:x>0</cdr:x>
      <cdr:y>0.9189</cdr:y>
    </cdr:from>
    <cdr:to>
      <cdr:x>0.47112</cdr:x>
      <cdr:y>0.99995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2447602"/>
          <a:ext cx="1836805" cy="215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900" dirty="0">
              <a:latin typeface="FuturaTEE" pitchFamily="2" charset="0"/>
            </a:rPr>
            <a:t>Zdroj: ČSÚ, </a:t>
          </a:r>
          <a:r>
            <a:rPr lang="cs-CZ" sz="900" dirty="0" err="1">
              <a:latin typeface="FuturaTEE" pitchFamily="2" charset="0"/>
            </a:rPr>
            <a:t>Raiffeisenbank</a:t>
          </a:r>
          <a:endParaRPr lang="cs-CZ" sz="900" dirty="0">
            <a:latin typeface="FuturaTEE" pitchFamily="2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0.12162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0" y="0"/>
          <a:ext cx="3898800" cy="3240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200" b="1" dirty="0">
              <a:effectLst/>
              <a:latin typeface="FuturaTEE" pitchFamily="2" charset="0"/>
            </a:rPr>
            <a:t>Vývoj</a:t>
          </a:r>
          <a:r>
            <a:rPr lang="cs-CZ" sz="1200" b="1" baseline="0" dirty="0">
              <a:effectLst/>
              <a:latin typeface="FuturaTEE" pitchFamily="2" charset="0"/>
            </a:rPr>
            <a:t> maloobchodních tržeb v krizovém období</a:t>
          </a:r>
          <a:endParaRPr lang="cs-CZ" sz="900" b="1" dirty="0">
            <a:effectLst/>
            <a:latin typeface="FuturaTEE" pitchFamily="2" charset="0"/>
          </a:endParaRPr>
        </a:p>
      </cdr:txBody>
    </cdr:sp>
  </cdr:relSizeAnchor>
  <cdr:relSizeAnchor xmlns:cdr="http://schemas.openxmlformats.org/drawingml/2006/chartDrawing">
    <cdr:from>
      <cdr:x>0.01303</cdr:x>
      <cdr:y>0.91896</cdr:y>
    </cdr:from>
    <cdr:to>
      <cdr:x>0.48415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0800" y="2498402"/>
          <a:ext cx="1836805" cy="215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900" dirty="0">
              <a:latin typeface="FuturaTEE" pitchFamily="2" charset="0"/>
            </a:rPr>
            <a:t>Zdroj: ČSÚ, </a:t>
          </a:r>
          <a:r>
            <a:rPr lang="cs-CZ" sz="900" dirty="0" err="1">
              <a:latin typeface="FuturaTEE" pitchFamily="2" charset="0"/>
            </a:rPr>
            <a:t>Raiffeisenbank</a:t>
          </a:r>
          <a:endParaRPr lang="cs-CZ" sz="900" dirty="0">
            <a:latin typeface="FuturaTEE" pitchFamily="2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0.00842</cdr:y>
    </cdr:from>
    <cdr:to>
      <cdr:x>1</cdr:x>
      <cdr:y>0.13004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0" y="22430"/>
          <a:ext cx="3898800" cy="3240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200" b="1">
              <a:effectLst/>
              <a:latin typeface="FuturaTEE" pitchFamily="2" charset="0"/>
            </a:rPr>
            <a:t>Vývoj</a:t>
          </a:r>
          <a:r>
            <a:rPr lang="cs-CZ" sz="1200" b="1" baseline="0">
              <a:effectLst/>
              <a:latin typeface="FuturaTEE" pitchFamily="2" charset="0"/>
            </a:rPr>
            <a:t> hodnoty vývozu </a:t>
          </a:r>
          <a:r>
            <a:rPr lang="cs-CZ" sz="1200" b="1" baseline="0" dirty="0">
              <a:effectLst/>
              <a:latin typeface="FuturaTEE" pitchFamily="2" charset="0"/>
            </a:rPr>
            <a:t>v krizovém období</a:t>
          </a:r>
          <a:endParaRPr lang="cs-CZ" sz="900" b="1" dirty="0">
            <a:effectLst/>
            <a:latin typeface="FuturaTEE" pitchFamily="2" charset="0"/>
          </a:endParaRPr>
        </a:p>
      </cdr:txBody>
    </cdr:sp>
  </cdr:relSizeAnchor>
  <cdr:relSizeAnchor xmlns:cdr="http://schemas.openxmlformats.org/drawingml/2006/chartDrawing">
    <cdr:from>
      <cdr:x>0.01303</cdr:x>
      <cdr:y>0.91896</cdr:y>
    </cdr:from>
    <cdr:to>
      <cdr:x>0.48415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0800" y="2498402"/>
          <a:ext cx="1836805" cy="215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900" dirty="0">
              <a:latin typeface="FuturaTEE" pitchFamily="2" charset="0"/>
            </a:rPr>
            <a:t>Zdroj: ČSÚ, </a:t>
          </a:r>
          <a:r>
            <a:rPr lang="cs-CZ" sz="900" dirty="0" err="1">
              <a:latin typeface="FuturaTEE" pitchFamily="2" charset="0"/>
            </a:rPr>
            <a:t>Raiffeisenbank</a:t>
          </a:r>
          <a:endParaRPr lang="cs-CZ" sz="900" dirty="0">
            <a:latin typeface="FuturaTEE" pitchFamily="2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0.09518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4455062" cy="2520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200" b="1" i="0" baseline="0">
              <a:effectLst/>
              <a:latin typeface="FuturaTEE" pitchFamily="2" charset="0"/>
              <a:ea typeface="+mn-ea"/>
              <a:cs typeface="+mn-cs"/>
            </a:rPr>
            <a:t>Držba tuzemských státních dluhopisů nerezidenty</a:t>
          </a:r>
          <a:endParaRPr lang="cs-CZ" sz="1200" b="1">
            <a:effectLst/>
            <a:latin typeface="FuturaTEE" pitchFamily="2" charset="0"/>
          </a:endParaRPr>
        </a:p>
      </cdr:txBody>
    </cdr:sp>
  </cdr:relSizeAnchor>
  <cdr:relSizeAnchor xmlns:cdr="http://schemas.openxmlformats.org/drawingml/2006/chartDrawing">
    <cdr:from>
      <cdr:x>0</cdr:x>
      <cdr:y>0.92292</cdr:y>
    </cdr:from>
    <cdr:to>
      <cdr:x>0.42804</cdr:x>
      <cdr:y>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2443577"/>
          <a:ext cx="1906945" cy="204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900" dirty="0">
              <a:latin typeface="FuturaTEE" pitchFamily="2" charset="0"/>
            </a:rPr>
            <a:t>Zdroj: MF</a:t>
          </a:r>
        </a:p>
      </cdr:txBody>
    </cdr:sp>
  </cdr:relSizeAnchor>
  <cdr:relSizeAnchor xmlns:cdr="http://schemas.openxmlformats.org/drawingml/2006/chartDrawing">
    <cdr:from>
      <cdr:x>0.21032</cdr:x>
      <cdr:y>0.19208</cdr:y>
    </cdr:from>
    <cdr:to>
      <cdr:x>0.55672</cdr:x>
      <cdr:y>0.19208</cdr:y>
    </cdr:to>
    <cdr:cxnSp macro="">
      <cdr:nvCxnSpPr>
        <cdr:cNvPr id="5" name="Přímá spojnice se šipkou 7">
          <a:extLst xmlns:a="http://schemas.openxmlformats.org/drawingml/2006/main">
            <a:ext uri="{FF2B5EF4-FFF2-40B4-BE49-F238E27FC236}">
              <a16:creationId xmlns:a16="http://schemas.microsoft.com/office/drawing/2014/main" id="{716A2D4D-423A-46CE-8F60-F9713CE99359}"/>
            </a:ext>
          </a:extLst>
        </cdr:cNvPr>
        <cdr:cNvCxnSpPr/>
      </cdr:nvCxnSpPr>
      <cdr:spPr>
        <a:xfrm xmlns:a="http://schemas.openxmlformats.org/drawingml/2006/main">
          <a:off x="960160" y="526371"/>
          <a:ext cx="1581431" cy="0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C00000"/>
          </a:solidFill>
          <a:prstDash val="solid"/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0.13797</cdr:x>
      <cdr:y>0.21339</cdr:y>
    </cdr:from>
    <cdr:to>
      <cdr:x>0.57772</cdr:x>
      <cdr:y>0.32907</cdr:y>
    </cdr:to>
    <cdr:sp macro="" textlink="">
      <cdr:nvSpPr>
        <cdr:cNvPr id="7" name="TextovéPole 1"/>
        <cdr:cNvSpPr txBox="1"/>
      </cdr:nvSpPr>
      <cdr:spPr>
        <a:xfrm xmlns:a="http://schemas.openxmlformats.org/drawingml/2006/main">
          <a:off x="629891" y="584765"/>
          <a:ext cx="2007605" cy="3170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000" b="1">
              <a:effectLst/>
              <a:latin typeface="FuturaTEE" pitchFamily="2" charset="0"/>
              <a:ea typeface="+mn-ea"/>
              <a:cs typeface="+mn-cs"/>
            </a:rPr>
            <a:t>Kurzový závazek:</a:t>
          </a:r>
          <a:br>
            <a:rPr lang="cs-CZ" sz="1000" b="1">
              <a:effectLst/>
              <a:latin typeface="FuturaTEE" pitchFamily="2" charset="0"/>
              <a:ea typeface="+mn-ea"/>
              <a:cs typeface="+mn-cs"/>
            </a:rPr>
          </a:br>
          <a:r>
            <a:rPr lang="cs-CZ" sz="1000" b="1">
              <a:effectLst/>
              <a:latin typeface="FuturaTEE" pitchFamily="2" charset="0"/>
              <a:ea typeface="+mn-ea"/>
              <a:cs typeface="+mn-cs"/>
            </a:rPr>
            <a:t>listopad 2013 až duben 2017</a:t>
          </a:r>
          <a:endParaRPr lang="cs-CZ" sz="700" b="1">
            <a:effectLst/>
            <a:latin typeface="FuturaTEE" pitchFamily="2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0.07993</cdr:x>
      <cdr:y>0.03946</cdr:y>
    </cdr:from>
    <cdr:to>
      <cdr:x>0.35714</cdr:x>
      <cdr:y>0.10476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7675" y="138113"/>
          <a:ext cx="1552575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</cdr:x>
      <cdr:y>3.38716E-7</cdr:y>
    </cdr:from>
    <cdr:to>
      <cdr:x>1</cdr:x>
      <cdr:y>0.09756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0" y="1"/>
          <a:ext cx="5626968" cy="288031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350" b="1" i="0" baseline="0" dirty="0">
              <a:effectLst/>
              <a:latin typeface="FuturaTEE" pitchFamily="2" charset="0"/>
            </a:rPr>
            <a:t>Investice a dlouhodobý potenciál (</a:t>
          </a:r>
          <a:r>
            <a:rPr lang="cs-CZ" sz="1350" b="1" i="0" baseline="0" dirty="0" err="1">
              <a:effectLst/>
              <a:latin typeface="FuturaTEE" pitchFamily="2" charset="0"/>
            </a:rPr>
            <a:t>s.c</a:t>
          </a:r>
          <a:r>
            <a:rPr lang="cs-CZ" sz="1350" b="1" i="0" baseline="0" dirty="0">
              <a:effectLst/>
              <a:latin typeface="FuturaTEE" pitchFamily="2" charset="0"/>
            </a:rPr>
            <a:t>., CZK mil.)</a:t>
          </a:r>
          <a:endParaRPr lang="cs-CZ" sz="1350" b="1" dirty="0">
            <a:effectLst/>
            <a:latin typeface="FuturaTEE" pitchFamily="2" charset="0"/>
          </a:endParaRPr>
        </a:p>
      </cdr:txBody>
    </cdr:sp>
  </cdr:relSizeAnchor>
  <cdr:relSizeAnchor xmlns:cdr="http://schemas.openxmlformats.org/drawingml/2006/chartDrawing">
    <cdr:from>
      <cdr:x>0</cdr:x>
      <cdr:y>0.9449</cdr:y>
    </cdr:from>
    <cdr:to>
      <cdr:x>1</cdr:x>
      <cdr:y>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0" y="3267075"/>
          <a:ext cx="8439150" cy="1904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800" dirty="0">
              <a:solidFill>
                <a:schemeClr val="tx1">
                  <a:lumMod val="75000"/>
                  <a:lumOff val="25000"/>
                </a:schemeClr>
              </a:solidFill>
              <a:latin typeface="FuturaTEE" pitchFamily="2" charset="0"/>
            </a:rPr>
            <a:t>Zdroj: Raiffeisenbank, Macrobond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>
              <a:latin typeface="Arial" panose="020B0604020202020204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F97D1-DF6D-4302-B991-7C2C00D4736A}" type="datetimeFigureOut">
              <a:rPr lang="cs-CZ" smtClean="0">
                <a:latin typeface="Arial" panose="020B0604020202020204" pitchFamily="34" charset="0"/>
              </a:rPr>
              <a:pPr/>
              <a:t>01.10.2020</a:t>
            </a:fld>
            <a:endParaRPr lang="cs-CZ" dirty="0">
              <a:latin typeface="Arial" panose="020B0604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>
              <a:latin typeface="Arial" panose="020B060402020202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DD555-0A73-4BAE-A2C9-92EC6EA1559B}" type="slidenum">
              <a:rPr lang="cs-CZ" smtClean="0">
                <a:latin typeface="Arial" panose="020B0604020202020204" pitchFamily="34" charset="0"/>
              </a:rPr>
              <a:pPr/>
              <a:t>‹#›</a:t>
            </a:fld>
            <a:endParaRPr 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023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13292C8A-CF8C-4532-A877-A3F0628B068A}" type="datetimeFigureOut">
              <a:rPr lang="cs-CZ" smtClean="0"/>
              <a:pPr/>
              <a:t>01.10.2020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849B5C6E-9187-426E-90DE-B6840C2CEB6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42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B5C6E-9187-426E-90DE-B6840C2CEB62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680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tiff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:\Users\Pavla\Desktop\pozadi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"/>
            <a:ext cx="9144000" cy="6856413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139952" y="2247007"/>
            <a:ext cx="4318248" cy="1470025"/>
          </a:xfrm>
        </p:spPr>
        <p:txBody>
          <a:bodyPr anchor="t">
            <a:normAutofit/>
          </a:bodyPr>
          <a:lstStyle>
            <a:lvl1pPr>
              <a:defRPr sz="24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139952" y="3933056"/>
            <a:ext cx="4320480" cy="936104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vložíte podnadpis.</a:t>
            </a:r>
          </a:p>
        </p:txBody>
      </p:sp>
      <p:pic>
        <p:nvPicPr>
          <p:cNvPr id="6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7791" y="260648"/>
            <a:ext cx="1946209" cy="864095"/>
          </a:xfrm>
          <a:prstGeom prst="rect">
            <a:avLst/>
          </a:prstGeom>
          <a:noFill/>
        </p:spPr>
      </p:pic>
      <p:pic>
        <p:nvPicPr>
          <p:cNvPr id="10" name="Picture 8" descr="C:\Users\Pavla\Documents\Pája\PRACE\PPT_RB\png (2)\RB_PPT_slides-1_kriz.png"/>
          <p:cNvPicPr>
            <a:picLocks noChangeAspect="1" noChangeArrowheads="1"/>
          </p:cNvPicPr>
          <p:nvPr userDrawn="1"/>
        </p:nvPicPr>
        <p:blipFill>
          <a:blip r:embed="rId4" cstate="print"/>
          <a:srcRect l="20822"/>
          <a:stretch>
            <a:fillRect/>
          </a:stretch>
        </p:blipFill>
        <p:spPr bwMode="auto">
          <a:xfrm>
            <a:off x="0" y="2852936"/>
            <a:ext cx="3424627" cy="4005064"/>
          </a:xfrm>
          <a:prstGeom prst="rect">
            <a:avLst/>
          </a:prstGeom>
          <a:noFill/>
        </p:spPr>
      </p:pic>
      <p:pic>
        <p:nvPicPr>
          <p:cNvPr id="7" name="Picture 6" descr="1410_banka_roku_podpodpis_364x150_C_FINAL.tif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9"/>
            <a:ext cx="2271856" cy="9359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340768"/>
            <a:ext cx="4040188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2060848"/>
            <a:ext cx="4040188" cy="4608512"/>
          </a:xfrm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340768"/>
            <a:ext cx="4041775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2060848"/>
            <a:ext cx="4041775" cy="3528392"/>
          </a:xfrm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0" i="0" dirty="0">
              <a:latin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340768"/>
            <a:ext cx="4040188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2060848"/>
            <a:ext cx="4040188" cy="460851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340768"/>
            <a:ext cx="4041775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2060848"/>
            <a:ext cx="4041775" cy="352839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192976" y="615603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s obrázkem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1340768"/>
            <a:ext cx="4042792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4008" y="2060848"/>
            <a:ext cx="4042792" cy="3528392"/>
          </a:xfrm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340768"/>
            <a:ext cx="1306488" cy="288032"/>
          </a:xfrm>
          <a:solidFill>
            <a:schemeClr val="bg1"/>
          </a:solidFill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VLOŽTE FOTO.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s obrázkem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0" i="0" dirty="0">
              <a:latin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1340768"/>
            <a:ext cx="4042792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4008" y="2060848"/>
            <a:ext cx="4042792" cy="352839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192976" y="615603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340768"/>
            <a:ext cx="1306488" cy="288032"/>
          </a:xfrm>
          <a:solidFill>
            <a:schemeClr val="bg1"/>
          </a:solidFill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VLOŽTE FOTO.</a:t>
            </a:r>
          </a:p>
        </p:txBody>
      </p:sp>
      <p:pic>
        <p:nvPicPr>
          <p:cNvPr id="8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s obrázkem2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4869160"/>
            <a:ext cx="6995120" cy="1800200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/>
            </a:lvl1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  <a:r>
              <a:rPr lang="en-GB" dirty="0"/>
              <a:t> 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340768"/>
            <a:ext cx="1306488" cy="288032"/>
          </a:xfrm>
          <a:solidFill>
            <a:schemeClr val="bg1"/>
          </a:solidFill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VLOŽTE FOTO.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s obrázkem2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0" i="0" dirty="0">
              <a:latin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4869160"/>
            <a:ext cx="6995120" cy="1800200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/>
            </a:lvl1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192976" y="615603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340768"/>
            <a:ext cx="1306488" cy="288032"/>
          </a:xfrm>
          <a:solidFill>
            <a:schemeClr val="bg1"/>
          </a:solidFill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VLOŽTE FOTO.</a:t>
            </a:r>
          </a:p>
        </p:txBody>
      </p:sp>
      <p:pic>
        <p:nvPicPr>
          <p:cNvPr id="7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340768"/>
            <a:ext cx="3008313" cy="936104"/>
          </a:xfrm>
        </p:spPr>
        <p:txBody>
          <a:bodyPr anchor="b">
            <a:normAutofit/>
          </a:bodyPr>
          <a:lstStyle>
            <a:lvl1pPr algn="l"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564706" y="1340768"/>
            <a:ext cx="5111750" cy="424847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en-GB" dirty="0"/>
          </a:p>
          <a:p>
            <a:pPr lvl="6"/>
            <a:r>
              <a:rPr lang="en-GB" dirty="0" err="1"/>
              <a:t>Sedmá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276872"/>
            <a:ext cx="3008313" cy="439248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0" i="0" dirty="0">
              <a:latin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340768"/>
            <a:ext cx="3008313" cy="936104"/>
          </a:xfrm>
        </p:spPr>
        <p:txBody>
          <a:bodyPr anchor="b">
            <a:normAutofit/>
          </a:bodyPr>
          <a:lstStyle>
            <a:lvl1pPr algn="l"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564706" y="1340768"/>
            <a:ext cx="5111750" cy="424847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en-GB" dirty="0"/>
          </a:p>
          <a:p>
            <a:pPr lvl="6"/>
            <a:r>
              <a:rPr lang="en-GB" dirty="0" err="1"/>
              <a:t>Sedmá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276872"/>
            <a:ext cx="3008313" cy="439248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92976" y="615603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6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0" i="0" dirty="0">
              <a:latin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92976" y="620688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Pavla\Desktop\pozadi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"/>
            <a:ext cx="9144000" cy="6856413"/>
          </a:xfrm>
          <a:prstGeom prst="rect">
            <a:avLst/>
          </a:prstGeom>
          <a:noFill/>
        </p:spPr>
      </p:pic>
      <p:pic>
        <p:nvPicPr>
          <p:cNvPr id="1032" name="Picture 8" descr="C:\Users\Pavla\Documents\Pája\PRACE\PPT_RB\png (2)\RB_PPT_slides-1_kriz.png"/>
          <p:cNvPicPr>
            <a:picLocks noChangeAspect="1" noChangeArrowheads="1"/>
          </p:cNvPicPr>
          <p:nvPr userDrawn="1"/>
        </p:nvPicPr>
        <p:blipFill>
          <a:blip r:embed="rId3" cstate="print"/>
          <a:srcRect t="2047" r="17126" b="16053"/>
          <a:stretch>
            <a:fillRect/>
          </a:stretch>
        </p:blipFill>
        <p:spPr bwMode="auto">
          <a:xfrm>
            <a:off x="1649666" y="0"/>
            <a:ext cx="7494334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69776" y="2967087"/>
            <a:ext cx="2806080" cy="1470025"/>
          </a:xfrm>
        </p:spPr>
        <p:txBody>
          <a:bodyPr anchor="t">
            <a:noAutofit/>
          </a:bodyPr>
          <a:lstStyle>
            <a:lvl1pPr algn="l"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67544" y="4700736"/>
            <a:ext cx="2808312" cy="96051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podnadpis.</a:t>
            </a:r>
          </a:p>
        </p:txBody>
      </p:sp>
      <p:pic>
        <p:nvPicPr>
          <p:cNvPr id="13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7791" y="260648"/>
            <a:ext cx="1946209" cy="86409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0" i="0" dirty="0"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192976" y="620688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3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ředělový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Pavla\Desktop\pozadi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"/>
            <a:ext cx="9144000" cy="6856413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67544" y="3471143"/>
            <a:ext cx="3816424" cy="965969"/>
          </a:xfrm>
        </p:spPr>
        <p:txBody>
          <a:bodyPr anchor="t">
            <a:noAutofit/>
          </a:bodyPr>
          <a:lstStyle>
            <a:lvl1pPr algn="l"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67544" y="4772744"/>
            <a:ext cx="3816424" cy="96051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podnadpis.</a:t>
            </a:r>
          </a:p>
        </p:txBody>
      </p:sp>
      <p:pic>
        <p:nvPicPr>
          <p:cNvPr id="2050" name="Picture 2" descr="C:\Users\Pavla\Documents\Pája\PRACE\PPT_RB\png (2)\RB_PPT_slides-3-5_kriz.png"/>
          <p:cNvPicPr>
            <a:picLocks noChangeAspect="1" noChangeArrowheads="1"/>
          </p:cNvPicPr>
          <p:nvPr userDrawn="1"/>
        </p:nvPicPr>
        <p:blipFill>
          <a:blip r:embed="rId3" cstate="print"/>
          <a:srcRect r="18961" b="8382"/>
          <a:stretch>
            <a:fillRect/>
          </a:stretch>
        </p:blipFill>
        <p:spPr bwMode="auto">
          <a:xfrm>
            <a:off x="4371476" y="1836182"/>
            <a:ext cx="4772524" cy="502181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ředělový sníme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avla\Desktop\pozadi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44000" cy="684688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67544" y="3471143"/>
            <a:ext cx="3816424" cy="965969"/>
          </a:xfrm>
        </p:spPr>
        <p:txBody>
          <a:bodyPr anchor="t">
            <a:noAutofit/>
          </a:bodyPr>
          <a:lstStyle>
            <a:lvl1pPr algn="l"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67544" y="4772744"/>
            <a:ext cx="3816424" cy="96051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podnadpis.</a:t>
            </a:r>
          </a:p>
        </p:txBody>
      </p:sp>
      <p:pic>
        <p:nvPicPr>
          <p:cNvPr id="2050" name="Picture 2" descr="C:\Users\Pavla\Documents\Pája\PRACE\PPT_RB\png (2)\RB_PPT_slides-3-5_kriz.png"/>
          <p:cNvPicPr>
            <a:picLocks noChangeAspect="1" noChangeArrowheads="1"/>
          </p:cNvPicPr>
          <p:nvPr userDrawn="1"/>
        </p:nvPicPr>
        <p:blipFill>
          <a:blip r:embed="rId3" cstate="print"/>
          <a:srcRect r="18961" b="8382"/>
          <a:stretch>
            <a:fillRect/>
          </a:stretch>
        </p:blipFill>
        <p:spPr bwMode="auto">
          <a:xfrm>
            <a:off x="4371476" y="1836182"/>
            <a:ext cx="4772524" cy="502181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ředělový sníme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avla\Desktop\pozadi3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483" y="6350"/>
            <a:ext cx="9152483" cy="685165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67544" y="3471143"/>
            <a:ext cx="3816424" cy="965969"/>
          </a:xfrm>
        </p:spPr>
        <p:txBody>
          <a:bodyPr anchor="t">
            <a:noAutofit/>
          </a:bodyPr>
          <a:lstStyle>
            <a:lvl1pPr algn="l"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67544" y="4772744"/>
            <a:ext cx="3816424" cy="96051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podnadpis.</a:t>
            </a:r>
          </a:p>
        </p:txBody>
      </p:sp>
      <p:pic>
        <p:nvPicPr>
          <p:cNvPr id="2050" name="Picture 2" descr="C:\Users\Pavla\Documents\Pája\PRACE\PPT_RB\png (2)\RB_PPT_slides-3-5_kriz.png"/>
          <p:cNvPicPr>
            <a:picLocks noChangeAspect="1" noChangeArrowheads="1"/>
          </p:cNvPicPr>
          <p:nvPr userDrawn="1"/>
        </p:nvPicPr>
        <p:blipFill>
          <a:blip r:embed="rId3" cstate="print"/>
          <a:srcRect r="18961" b="8382"/>
          <a:stretch>
            <a:fillRect/>
          </a:stretch>
        </p:blipFill>
        <p:spPr bwMode="auto">
          <a:xfrm>
            <a:off x="4371476" y="1836182"/>
            <a:ext cx="4772524" cy="502181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340768"/>
            <a:ext cx="6995120" cy="5328592"/>
          </a:xfrm>
        </p:spPr>
        <p:txBody>
          <a:bodyPr>
            <a:normAutofit/>
          </a:bodyPr>
          <a:lstStyle>
            <a:lvl1pPr marL="0">
              <a:buFont typeface="Wingdings" pitchFamily="2" charset="2"/>
              <a:buChar char="§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cs-CZ" smtClean="0">
                <a:effectLst/>
              </a:defRPr>
            </a:lvl7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en-GB" dirty="0"/>
          </a:p>
          <a:p>
            <a:pPr marL="2971800" marR="0" lvl="6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dirty="0" err="1"/>
              <a:t>Sedmá</a:t>
            </a:r>
            <a:r>
              <a:rPr lang="en-GB" dirty="0"/>
              <a:t> </a:t>
            </a:r>
            <a:r>
              <a:rPr lang="cs-CZ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úroveň</a:t>
            </a:r>
          </a:p>
          <a:p>
            <a:pPr lvl="6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BD4B5FF-EFB1-4735-9F78-BE0143DE033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0" i="0" dirty="0">
              <a:latin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340768"/>
            <a:ext cx="6995120" cy="5328592"/>
          </a:xfrm>
        </p:spPr>
        <p:txBody>
          <a:bodyPr>
            <a:normAutofit/>
          </a:bodyPr>
          <a:lstStyle>
            <a:lvl1pPr marL="0">
              <a:buFont typeface="Wingdings" pitchFamily="2" charset="2"/>
              <a:buChar char="§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/>
            </a:lvl6pPr>
            <a:lvl7pPr>
              <a:defRPr sz="1600"/>
            </a:lvl7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en-GB" dirty="0"/>
          </a:p>
          <a:p>
            <a:pPr lvl="6"/>
            <a:r>
              <a:rPr lang="en-GB" dirty="0" err="1"/>
              <a:t>Sedmá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192976" y="615603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BD4B5FF-EFB1-4735-9F78-BE0143DE033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1340768"/>
            <a:ext cx="4038600" cy="532859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1340768"/>
            <a:ext cx="4038600" cy="424847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0" i="0" dirty="0">
              <a:latin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1340768"/>
            <a:ext cx="4038600" cy="532859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1340768"/>
            <a:ext cx="4038600" cy="424847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Šestá</a:t>
            </a:r>
            <a:r>
              <a:rPr lang="en-GB" dirty="0"/>
              <a:t> </a:t>
            </a:r>
            <a:r>
              <a:rPr lang="en-GB" dirty="0" err="1"/>
              <a:t>úroveň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92976" y="620688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6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06712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1925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  <a:p>
            <a:pPr lvl="5"/>
            <a:r>
              <a:rPr lang="en-GB" dirty="0" err="1"/>
              <a:t>Sdfsdsfsdf</a:t>
            </a:r>
            <a:endParaRPr lang="en-GB" dirty="0"/>
          </a:p>
          <a:p>
            <a:pPr lvl="6"/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92976" y="6160219"/>
            <a:ext cx="4423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E9C811BC-350C-4EA0-A5CC-2A369EB90E5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Picture 2" descr="C:\Users\Pavla\Documents\Pája\PRACE\PPT_RB\png\RB_PPT_slides-6_lista.png"/>
          <p:cNvPicPr>
            <a:picLocks noChangeAspect="1" noChangeArrowheads="1"/>
          </p:cNvPicPr>
          <p:nvPr userDrawn="1"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467544" y="1205922"/>
            <a:ext cx="8676456" cy="62838"/>
          </a:xfrm>
          <a:prstGeom prst="rect">
            <a:avLst/>
          </a:prstGeom>
          <a:noFill/>
        </p:spPr>
      </p:pic>
      <p:pic>
        <p:nvPicPr>
          <p:cNvPr id="8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684344" y="404665"/>
            <a:ext cx="1459656" cy="64807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50" r:id="rId6"/>
    <p:sldLayoutId id="2147483665" r:id="rId7"/>
    <p:sldLayoutId id="2147483652" r:id="rId8"/>
    <p:sldLayoutId id="2147483666" r:id="rId9"/>
    <p:sldLayoutId id="2147483668" r:id="rId10"/>
    <p:sldLayoutId id="2147483653" r:id="rId11"/>
    <p:sldLayoutId id="2147483658" r:id="rId12"/>
    <p:sldLayoutId id="2147483669" r:id="rId13"/>
    <p:sldLayoutId id="2147483671" r:id="rId14"/>
    <p:sldLayoutId id="2147483659" r:id="rId15"/>
    <p:sldLayoutId id="2147483656" r:id="rId16"/>
    <p:sldLayoutId id="2147483672" r:id="rId17"/>
    <p:sldLayoutId id="2147483654" r:id="rId18"/>
    <p:sldLayoutId id="2147483673" r:id="rId19"/>
    <p:sldLayoutId id="2147483655" r:id="rId20"/>
    <p:sldLayoutId id="2147483674" r:id="rId2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b="1" kern="1200" cap="all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5DB2E"/>
        </a:buClr>
        <a:buSzPct val="120000"/>
        <a:buFont typeface="Wingdings" pitchFamily="2" charset="2"/>
        <a:buNone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5DB2E"/>
        </a:buClr>
        <a:buSzPct val="120000"/>
        <a:buFont typeface="Wingdings" pitchFamily="2" charset="2"/>
        <a:buChar char="§"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5DB2E"/>
        </a:buClr>
        <a:buSzPct val="120000"/>
        <a:buFont typeface="Wingdings" pitchFamily="2" charset="2"/>
        <a:buChar char="§"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5DB2E"/>
        </a:buClr>
        <a:buSzPct val="120000"/>
        <a:buFont typeface="Wingdings" pitchFamily="2" charset="2"/>
        <a:buChar char="§"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5DB2E"/>
        </a:buClr>
        <a:buSzPct val="120000"/>
        <a:buFont typeface="Wingdings" pitchFamily="2" charset="2"/>
        <a:buChar char="§"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781" y="548680"/>
            <a:ext cx="6995120" cy="576064"/>
          </a:xfrm>
        </p:spPr>
        <p:txBody>
          <a:bodyPr/>
          <a:lstStyle/>
          <a:p>
            <a:r>
              <a:rPr lang="cs-CZ" dirty="0">
                <a:latin typeface="FuturaTEE" pitchFamily="2" charset="0"/>
              </a:rPr>
              <a:t>Semafor ekonomiky                        #</a:t>
            </a:r>
            <a:r>
              <a:rPr lang="cs-CZ" dirty="0" err="1">
                <a:latin typeface="FuturaTEE" pitchFamily="2" charset="0"/>
              </a:rPr>
              <a:t>AbyByloLépE</a:t>
            </a:r>
            <a:endParaRPr lang="en-GB" dirty="0">
              <a:latin typeface="FuturaTEE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035" y="106908"/>
            <a:ext cx="1357114" cy="1017836"/>
          </a:xfrm>
          <a:prstGeom prst="rect">
            <a:avLst/>
          </a:prstGeom>
        </p:spPr>
      </p:pic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5494931"/>
              </p:ext>
            </p:extLst>
          </p:nvPr>
        </p:nvGraphicFramePr>
        <p:xfrm>
          <a:off x="4900295" y="3776315"/>
          <a:ext cx="4142464" cy="3009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5220072" y="4941168"/>
            <a:ext cx="3600400" cy="0"/>
          </a:xfrm>
          <a:prstGeom prst="line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881371"/>
              </p:ext>
            </p:extLst>
          </p:nvPr>
        </p:nvGraphicFramePr>
        <p:xfrm>
          <a:off x="492757" y="1274318"/>
          <a:ext cx="8550002" cy="2573026"/>
        </p:xfrm>
        <a:graphic>
          <a:graphicData uri="http://schemas.openxmlformats.org/drawingml/2006/table">
            <a:tbl>
              <a:tblPr/>
              <a:tblGrid>
                <a:gridCol w="2097916">
                  <a:extLst>
                    <a:ext uri="{9D8B030D-6E8A-4147-A177-3AD203B41FA5}">
                      <a16:colId xmlns:a16="http://schemas.microsoft.com/office/drawing/2014/main" val="882629696"/>
                    </a:ext>
                  </a:extLst>
                </a:gridCol>
                <a:gridCol w="791667">
                  <a:extLst>
                    <a:ext uri="{9D8B030D-6E8A-4147-A177-3AD203B41FA5}">
                      <a16:colId xmlns:a16="http://schemas.microsoft.com/office/drawing/2014/main" val="1012942125"/>
                    </a:ext>
                  </a:extLst>
                </a:gridCol>
                <a:gridCol w="791667">
                  <a:extLst>
                    <a:ext uri="{9D8B030D-6E8A-4147-A177-3AD203B41FA5}">
                      <a16:colId xmlns:a16="http://schemas.microsoft.com/office/drawing/2014/main" val="3880453155"/>
                    </a:ext>
                  </a:extLst>
                </a:gridCol>
                <a:gridCol w="791667">
                  <a:extLst>
                    <a:ext uri="{9D8B030D-6E8A-4147-A177-3AD203B41FA5}">
                      <a16:colId xmlns:a16="http://schemas.microsoft.com/office/drawing/2014/main" val="3212912361"/>
                    </a:ext>
                  </a:extLst>
                </a:gridCol>
                <a:gridCol w="791667">
                  <a:extLst>
                    <a:ext uri="{9D8B030D-6E8A-4147-A177-3AD203B41FA5}">
                      <a16:colId xmlns:a16="http://schemas.microsoft.com/office/drawing/2014/main" val="1473077864"/>
                    </a:ext>
                  </a:extLst>
                </a:gridCol>
                <a:gridCol w="791667">
                  <a:extLst>
                    <a:ext uri="{9D8B030D-6E8A-4147-A177-3AD203B41FA5}">
                      <a16:colId xmlns:a16="http://schemas.microsoft.com/office/drawing/2014/main" val="1643865572"/>
                    </a:ext>
                  </a:extLst>
                </a:gridCol>
                <a:gridCol w="791667">
                  <a:extLst>
                    <a:ext uri="{9D8B030D-6E8A-4147-A177-3AD203B41FA5}">
                      <a16:colId xmlns:a16="http://schemas.microsoft.com/office/drawing/2014/main" val="3225438036"/>
                    </a:ext>
                  </a:extLst>
                </a:gridCol>
                <a:gridCol w="851042">
                  <a:extLst>
                    <a:ext uri="{9D8B030D-6E8A-4147-A177-3AD203B41FA5}">
                      <a16:colId xmlns:a16="http://schemas.microsoft.com/office/drawing/2014/main" val="3983109961"/>
                    </a:ext>
                  </a:extLst>
                </a:gridCol>
                <a:gridCol w="851042">
                  <a:extLst>
                    <a:ext uri="{9D8B030D-6E8A-4147-A177-3AD203B41FA5}">
                      <a16:colId xmlns:a16="http://schemas.microsoft.com/office/drawing/2014/main" val="2323373166"/>
                    </a:ext>
                  </a:extLst>
                </a:gridCol>
              </a:tblGrid>
              <a:tr h="18032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Leden 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Únor 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Březen 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Duben 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Květen 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Červen 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Červenec 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Srpen 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537938"/>
                  </a:ext>
                </a:extLst>
              </a:tr>
              <a:tr h="18032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Průmyslová produkce (</a:t>
                      </a:r>
                      <a:r>
                        <a:rPr lang="cs-CZ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s.a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., r/r 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-1,6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A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-0,9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6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-11,8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-34,1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B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-24,6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A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-9,9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-4,7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A8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145112"/>
                  </a:ext>
                </a:extLst>
              </a:tr>
              <a:tr h="17281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Výroba motorových vozidel (r/r 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4,0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B6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3,5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B95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-26,1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86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-81,2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1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-49,7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24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-6,4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-0,8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56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817578"/>
                  </a:ext>
                </a:extLst>
              </a:tr>
              <a:tr h="180324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Nové objednávky v průmyslu (r/r 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C25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-2,5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0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-15,4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-43,0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D5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-34,7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A5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-3,4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-3,5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7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690587"/>
                  </a:ext>
                </a:extLst>
              </a:tr>
              <a:tr h="18032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Maloobchod, potraviny a nápoje (r/r 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3,2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BB5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5,3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BD5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-3,9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9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-3,2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4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5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0,4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CD6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409902"/>
                  </a:ext>
                </a:extLst>
              </a:tr>
              <a:tr h="17281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Maloobchod, prodej motorových vozidel (r/r 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-5,8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8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-3,9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9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-25,5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96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-44,9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A5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-35,1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A5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-10,8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-10,5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41638"/>
                  </a:ext>
                </a:extLst>
              </a:tr>
              <a:tr h="18032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Maloobchod, celkem (r/r 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1,6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C55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3,6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B95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-12,0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-21,4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F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-12,5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-2,9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-1,1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434504"/>
                  </a:ext>
                </a:extLst>
              </a:tr>
              <a:tr h="18032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Export, celkem ( s.a., r/r 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-0,6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6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0,8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06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-13,3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-36,1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8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-23,5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D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-5,4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-1,7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7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845405"/>
                  </a:ext>
                </a:extLst>
              </a:tr>
              <a:tr h="172811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Export, motorová vozidla (r/r 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8,2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5,3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BB5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-27,5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66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-80,4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1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-49,8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24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-5,0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-0,5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66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328204"/>
                  </a:ext>
                </a:extLst>
              </a:tr>
              <a:tr h="18032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Státní rozpočet (miliardy Kč)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-8,0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-27,4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F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-44,7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3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-93,8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3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-157,4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99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-195,2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8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-205,1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9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-230,3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517401"/>
                  </a:ext>
                </a:extLst>
              </a:tr>
              <a:tr h="18032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2T repo sazby ČNB (%, konec období)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9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2,25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1,0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A0A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1,0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A0A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0,25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0,25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0,25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0,25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2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059861"/>
                  </a:ext>
                </a:extLst>
              </a:tr>
              <a:tr h="18032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EUR/CZK (konec období)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25,2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25,5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A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27,4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27,0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26,9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88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26,6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B9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26,3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4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26,3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4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286104"/>
                  </a:ext>
                </a:extLst>
              </a:tr>
              <a:tr h="18032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Míra nezaměstnanosti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3,1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3,0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3,0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3,4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F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3,6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2D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3,7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3,8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3C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3,8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881898"/>
                  </a:ext>
                </a:extLst>
              </a:tr>
              <a:tr h="18032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Počet registrovaných nezaměstnaných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230 022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227 369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225 678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254 040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266 144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2D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269 637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279 673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3C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TEE" pitchFamily="2" charset="0"/>
                        </a:rPr>
                        <a:t>279 078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438125"/>
                  </a:ext>
                </a:extLst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0957377"/>
              </p:ext>
            </p:extLst>
          </p:nvPr>
        </p:nvGraphicFramePr>
        <p:xfrm>
          <a:off x="457781" y="3827659"/>
          <a:ext cx="4291200" cy="299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Oval 10"/>
          <p:cNvSpPr/>
          <p:nvPr/>
        </p:nvSpPr>
        <p:spPr>
          <a:xfrm>
            <a:off x="3997215" y="4780365"/>
            <a:ext cx="548255" cy="10272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23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000" dirty="0">
                <a:latin typeface="FuturaTEE" pitchFamily="2" charset="0"/>
              </a:rPr>
              <a:t>Průmysl, maloobchod a vývoz po COVID šoku a GFC</a:t>
            </a:r>
            <a:br>
              <a:rPr lang="cs-CZ" dirty="0">
                <a:latin typeface="FuturaTEE" pitchFamily="2" charset="0"/>
              </a:rPr>
            </a:br>
            <a:r>
              <a:rPr lang="cs-CZ" sz="1300" dirty="0">
                <a:latin typeface="FuturaTEE" pitchFamily="2" charset="0"/>
              </a:rPr>
              <a:t>Propad po Covid-19 byl silnější, dostavilo se však svižnější zotavení</a:t>
            </a:r>
            <a:endParaRPr lang="en-GB" dirty="0">
              <a:latin typeface="FuturaTEE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2</a:t>
            </a:fld>
            <a:endParaRPr lang="cs-CZ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028061"/>
              </p:ext>
            </p:extLst>
          </p:nvPr>
        </p:nvGraphicFramePr>
        <p:xfrm>
          <a:off x="457201" y="1341438"/>
          <a:ext cx="3898775" cy="2663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556006"/>
              </p:ext>
            </p:extLst>
          </p:nvPr>
        </p:nvGraphicFramePr>
        <p:xfrm>
          <a:off x="4572000" y="1340937"/>
          <a:ext cx="3898800" cy="2680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5244472" y="4192758"/>
            <a:ext cx="3226328" cy="590400"/>
          </a:xfrm>
          <a:prstGeom prst="rect">
            <a:avLst/>
          </a:prstGeom>
          <a:solidFill>
            <a:srgbClr val="FFC000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050" b="1" dirty="0">
                <a:latin typeface="FuturaTEE" pitchFamily="2" charset="0"/>
              </a:rPr>
              <a:t>září 2008 = 100</a:t>
            </a:r>
          </a:p>
          <a:p>
            <a:r>
              <a:rPr lang="cs-CZ" sz="1050" b="1" dirty="0">
                <a:latin typeface="FuturaTEE" pitchFamily="2" charset="0"/>
              </a:rPr>
              <a:t>počátek globální finanční krize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5252183" y="4856460"/>
            <a:ext cx="3218617" cy="588764"/>
          </a:xfrm>
          <a:prstGeom prst="rect">
            <a:avLst/>
          </a:prstGeom>
          <a:solidFill>
            <a:srgbClr val="FF0000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050" b="1" dirty="0">
                <a:solidFill>
                  <a:schemeClr val="bg1"/>
                </a:solidFill>
                <a:latin typeface="FuturaTEE" pitchFamily="2" charset="0"/>
              </a:rPr>
              <a:t>únor 2020 = 100</a:t>
            </a:r>
          </a:p>
          <a:p>
            <a:r>
              <a:rPr lang="cs-CZ" sz="1050" b="1" dirty="0">
                <a:solidFill>
                  <a:schemeClr val="bg1"/>
                </a:solidFill>
                <a:latin typeface="FuturaTEE" pitchFamily="2" charset="0"/>
              </a:rPr>
              <a:t>počátek koronavirové krize 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5145824" y="5500980"/>
            <a:ext cx="3324976" cy="8803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FuturaTEE" pitchFamily="2" charset="0"/>
              </a:rPr>
              <a:t>Písmeno</a:t>
            </a:r>
            <a:r>
              <a:rPr lang="cs-CZ" baseline="0" dirty="0">
                <a:latin typeface="FuturaTEE" pitchFamily="2" charset="0"/>
              </a:rPr>
              <a:t> </a:t>
            </a:r>
            <a:r>
              <a:rPr lang="cs-CZ" i="1" u="none" baseline="0" dirty="0">
                <a:latin typeface="FuturaTEE" pitchFamily="2" charset="0"/>
              </a:rPr>
              <a:t>t </a:t>
            </a:r>
            <a:r>
              <a:rPr lang="cs-CZ" i="0" u="none" baseline="0" dirty="0">
                <a:latin typeface="FuturaTEE" pitchFamily="2" charset="0"/>
              </a:rPr>
              <a:t>značí start krizového období </a:t>
            </a:r>
          </a:p>
          <a:p>
            <a:r>
              <a:rPr lang="cs-CZ" i="0" u="none" baseline="0" dirty="0">
                <a:latin typeface="FuturaTEE" pitchFamily="2" charset="0"/>
              </a:rPr>
              <a:t>Start finanční krize je definován pádem Lehman</a:t>
            </a:r>
            <a:r>
              <a:rPr lang="en-GB" i="0" u="none" baseline="0" dirty="0">
                <a:latin typeface="FuturaTEE" pitchFamily="2" charset="0"/>
              </a:rPr>
              <a:t> Brothers </a:t>
            </a:r>
            <a:r>
              <a:rPr lang="cs-CZ" i="0" u="none" baseline="0" dirty="0">
                <a:latin typeface="FuturaTEE" pitchFamily="2" charset="0"/>
              </a:rPr>
              <a:t>v září 2008</a:t>
            </a:r>
          </a:p>
          <a:p>
            <a:r>
              <a:rPr lang="cs-CZ" i="0" u="none" baseline="0" dirty="0">
                <a:latin typeface="FuturaTEE" pitchFamily="2" charset="0"/>
              </a:rPr>
              <a:t>Start koronavirové krize začíná v únoru 2020</a:t>
            </a:r>
            <a:endParaRPr lang="cs-CZ" i="1" u="none" dirty="0">
              <a:latin typeface="FuturaTEE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9832" y="2698624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FuturaTEE" pitchFamily="2" charset="0"/>
              </a:rPr>
              <a:t>(sez. oč.)</a:t>
            </a:r>
          </a:p>
        </p:txBody>
      </p:sp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245907"/>
              </p:ext>
            </p:extLst>
          </p:nvPr>
        </p:nvGraphicFramePr>
        <p:xfrm>
          <a:off x="457200" y="4021567"/>
          <a:ext cx="3898800" cy="26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07883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571184" cy="576064"/>
          </a:xfrm>
        </p:spPr>
        <p:txBody>
          <a:bodyPr>
            <a:normAutofit/>
          </a:bodyPr>
          <a:lstStyle/>
          <a:p>
            <a:r>
              <a:rPr lang="cs-CZ" dirty="0">
                <a:latin typeface="FuturaTEE" pitchFamily="2" charset="0"/>
              </a:rPr>
              <a:t>Finanční trhy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3</a:t>
            </a:fld>
            <a:endParaRPr lang="cs-CZ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159753"/>
              </p:ext>
            </p:extLst>
          </p:nvPr>
        </p:nvGraphicFramePr>
        <p:xfrm>
          <a:off x="4427984" y="1489744"/>
          <a:ext cx="4565333" cy="2740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Content Placeholder 2"/>
          <p:cNvSpPr txBox="1">
            <a:spLocks/>
          </p:cNvSpPr>
          <p:nvPr/>
        </p:nvSpPr>
        <p:spPr>
          <a:xfrm>
            <a:off x="210466" y="1489744"/>
            <a:ext cx="4186564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-342900" algn="l" defTabSz="914400" rtl="0" eaLnBrk="1" latinLnBrk="0" hangingPunct="1">
              <a:spcBef>
                <a:spcPct val="20000"/>
              </a:spcBef>
              <a:buClr>
                <a:srgbClr val="F5DB2E"/>
              </a:buClr>
              <a:buSzPct val="120000"/>
              <a:buFont typeface="Wingdings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5DB2E"/>
              </a:buClr>
              <a:buSzPct val="120000"/>
              <a:buFont typeface="Wingdings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5DB2E"/>
              </a:buClr>
              <a:buSzPct val="120000"/>
              <a:buFont typeface="Wingdings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5DB2E"/>
              </a:buClr>
              <a:buSzPct val="120000"/>
              <a:buFont typeface="Wingdings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5DB2E"/>
              </a:buClr>
              <a:buSzPct val="120000"/>
              <a:buFont typeface="Wingdings" pitchFamily="2" charset="2"/>
              <a:buChar char="§"/>
              <a:defRPr sz="16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cs-CZ" sz="20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indent="-179388"/>
            <a:r>
              <a:rPr lang="cs-CZ" sz="1800" dirty="0">
                <a:latin typeface="FuturaTEE" pitchFamily="2" charset="0"/>
                <a:ea typeface="DFMincho-Lt" panose="02010609010101010101" pitchFamily="49" charset="-128"/>
              </a:rPr>
              <a:t>Kurzem koruny hýbe </a:t>
            </a:r>
            <a:r>
              <a:rPr lang="cs-CZ" sz="1800" b="1" dirty="0">
                <a:latin typeface="FuturaTEE" pitchFamily="2" charset="0"/>
                <a:ea typeface="DFMincho-Lt" panose="02010609010101010101" pitchFamily="49" charset="-128"/>
              </a:rPr>
              <a:t>spíše epidemiologie než ekonomie</a:t>
            </a:r>
          </a:p>
          <a:p>
            <a:pPr marL="179388" indent="-179388"/>
            <a:endParaRPr lang="cs-CZ" sz="1800" dirty="0">
              <a:latin typeface="FuturaTEE" pitchFamily="2" charset="0"/>
              <a:ea typeface="DFMincho-Lt" panose="02010609010101010101" pitchFamily="49" charset="-128"/>
            </a:endParaRPr>
          </a:p>
          <a:p>
            <a:pPr marL="179388" indent="-179388"/>
            <a:r>
              <a:rPr lang="cs-CZ" sz="1800" dirty="0">
                <a:latin typeface="FuturaTEE" pitchFamily="2" charset="0"/>
                <a:ea typeface="DFMincho-Lt" panose="02010609010101010101" pitchFamily="49" charset="-128"/>
              </a:rPr>
              <a:t>Měnové podmínky zůstanou </a:t>
            </a:r>
            <a:r>
              <a:rPr lang="cs-CZ" sz="1800" b="1" dirty="0">
                <a:latin typeface="FuturaTEE" pitchFamily="2" charset="0"/>
                <a:ea typeface="DFMincho-Lt" panose="02010609010101010101" pitchFamily="49" charset="-128"/>
              </a:rPr>
              <a:t>delší dobu uvolněné</a:t>
            </a:r>
            <a:r>
              <a:rPr lang="cs-CZ" sz="1800" dirty="0">
                <a:latin typeface="FuturaTEE" pitchFamily="2" charset="0"/>
                <a:ea typeface="DFMincho-Lt" panose="02010609010101010101" pitchFamily="49" charset="-128"/>
              </a:rPr>
              <a:t> – v ČR i ve světě</a:t>
            </a:r>
          </a:p>
          <a:p>
            <a:pPr marL="179388" indent="-179388"/>
            <a:endParaRPr lang="cs-CZ" sz="1800" dirty="0">
              <a:latin typeface="FuturaTEE" pitchFamily="2" charset="0"/>
              <a:ea typeface="DFMincho-Lt" panose="02010609010101010101" pitchFamily="49" charset="-128"/>
            </a:endParaRPr>
          </a:p>
          <a:p>
            <a:pPr marL="179388" indent="-179388"/>
            <a:r>
              <a:rPr lang="cs-CZ" sz="1800" dirty="0">
                <a:latin typeface="FuturaTEE" pitchFamily="2" charset="0"/>
                <a:ea typeface="DFMincho-Lt" panose="02010609010101010101" pitchFamily="49" charset="-128"/>
              </a:rPr>
              <a:t>Výnosy dluhopisů </a:t>
            </a:r>
            <a:r>
              <a:rPr lang="cs-CZ" sz="1800" b="1" dirty="0">
                <a:latin typeface="FuturaTEE" pitchFamily="2" charset="0"/>
                <a:ea typeface="DFMincho-Lt" panose="02010609010101010101" pitchFamily="49" charset="-128"/>
              </a:rPr>
              <a:t>jsou blízko dna</a:t>
            </a:r>
            <a:r>
              <a:rPr lang="cs-CZ" sz="1800" dirty="0">
                <a:latin typeface="FuturaTEE" pitchFamily="2" charset="0"/>
                <a:ea typeface="DFMincho-Lt" panose="02010609010101010101" pitchFamily="49" charset="-128"/>
              </a:rPr>
              <a:t>, následovat bude pozvolný nárůst – záležet bude na fiskální disciplíně</a:t>
            </a:r>
          </a:p>
          <a:p>
            <a:endParaRPr lang="en-GB" sz="1800" dirty="0">
              <a:latin typeface="FuturaTEE" pitchFamily="2" charset="0"/>
              <a:ea typeface="DFMincho-Lt" panose="02010609010101010101" pitchFamily="49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66" y="4474931"/>
            <a:ext cx="3413603" cy="168276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024" y="4474931"/>
            <a:ext cx="3714096" cy="1682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24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397409" y="2217951"/>
            <a:ext cx="1872208" cy="979477"/>
          </a:xfrm>
          <a:prstGeom prst="ellipse">
            <a:avLst/>
          </a:prstGeom>
          <a:solidFill>
            <a:schemeClr val="accent5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067128" cy="576064"/>
          </a:xfrm>
        </p:spPr>
        <p:txBody>
          <a:bodyPr>
            <a:normAutofit/>
          </a:bodyPr>
          <a:lstStyle/>
          <a:p>
            <a:r>
              <a:rPr lang="cs-CZ" dirty="0">
                <a:latin typeface="FuturaTEE" pitchFamily="2" charset="0"/>
              </a:rPr>
              <a:t>Prý „Dobře už bylo“….   ALE co dělat  #</a:t>
            </a:r>
            <a:r>
              <a:rPr lang="cs-CZ" dirty="0" err="1">
                <a:latin typeface="FuturaTEE" pitchFamily="2" charset="0"/>
              </a:rPr>
              <a:t>AbyByloLépE</a:t>
            </a:r>
            <a:r>
              <a:rPr lang="cs-CZ" dirty="0">
                <a:latin typeface="FuturaTEE" pitchFamily="2" charset="0"/>
              </a:rPr>
              <a:t>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380" y="3435186"/>
            <a:ext cx="4644257" cy="2423361"/>
          </a:xfrm>
        </p:spPr>
        <p:txBody>
          <a:bodyPr>
            <a:normAutofit fontScale="92500" lnSpcReduction="10000"/>
          </a:bodyPr>
          <a:lstStyle/>
          <a:p>
            <a:pPr marL="285750" indent="-285750"/>
            <a:r>
              <a:rPr lang="cs-CZ" dirty="0" err="1">
                <a:latin typeface="FuturaTEE" pitchFamily="2" charset="0"/>
              </a:rPr>
              <a:t>Covidová</a:t>
            </a:r>
            <a:r>
              <a:rPr lang="cs-CZ" dirty="0">
                <a:latin typeface="FuturaTEE" pitchFamily="2" charset="0"/>
              </a:rPr>
              <a:t> krize zasáhne především INVESTICE (viz slova  guvernéra J. Rusnoka, prognóza ČNB,…)</a:t>
            </a:r>
          </a:p>
          <a:p>
            <a:pPr marL="285750" indent="-285750"/>
            <a:r>
              <a:rPr lang="cs-CZ" dirty="0">
                <a:latin typeface="FuturaTEE" pitchFamily="2" charset="0"/>
              </a:rPr>
              <a:t>Fixní investice Q1</a:t>
            </a:r>
            <a:r>
              <a:rPr lang="en-GB" dirty="0">
                <a:latin typeface="FuturaTEE" pitchFamily="2" charset="0"/>
              </a:rPr>
              <a:t>’20 –27 </a:t>
            </a:r>
            <a:r>
              <a:rPr lang="en-GB" dirty="0" err="1">
                <a:latin typeface="FuturaTEE" pitchFamily="2" charset="0"/>
              </a:rPr>
              <a:t>mld</a:t>
            </a:r>
            <a:r>
              <a:rPr lang="cs-CZ" dirty="0">
                <a:latin typeface="FuturaTEE" pitchFamily="2" charset="0"/>
              </a:rPr>
              <a:t>.</a:t>
            </a:r>
            <a:r>
              <a:rPr lang="en-GB" dirty="0">
                <a:latin typeface="FuturaTEE" pitchFamily="2" charset="0"/>
              </a:rPr>
              <a:t> K</a:t>
            </a:r>
            <a:r>
              <a:rPr lang="cs-CZ" dirty="0">
                <a:latin typeface="FuturaTEE" pitchFamily="2" charset="0"/>
              </a:rPr>
              <a:t>č (</a:t>
            </a:r>
            <a:r>
              <a:rPr lang="cs-CZ" dirty="0" err="1">
                <a:latin typeface="FuturaTEE" pitchFamily="2" charset="0"/>
              </a:rPr>
              <a:t>b.c</a:t>
            </a:r>
            <a:r>
              <a:rPr lang="cs-CZ" dirty="0">
                <a:latin typeface="FuturaTEE" pitchFamily="2" charset="0"/>
              </a:rPr>
              <a:t>.), -8 % r/r</a:t>
            </a:r>
          </a:p>
          <a:p>
            <a:pPr marL="285750" indent="-285750"/>
            <a:r>
              <a:rPr lang="cs-CZ" dirty="0">
                <a:latin typeface="FuturaTEE" pitchFamily="2" charset="0"/>
              </a:rPr>
              <a:t>INVESTICE nemusí být další obětí </a:t>
            </a:r>
            <a:r>
              <a:rPr lang="cs-CZ" dirty="0" err="1">
                <a:latin typeface="FuturaTEE" pitchFamily="2" charset="0"/>
              </a:rPr>
              <a:t>Covid</a:t>
            </a:r>
            <a:r>
              <a:rPr lang="cs-CZ" dirty="0">
                <a:latin typeface="FuturaTEE" pitchFamily="2" charset="0"/>
              </a:rPr>
              <a:t>-u</a:t>
            </a:r>
          </a:p>
          <a:p>
            <a:pPr marL="285750" indent="-285750"/>
            <a:r>
              <a:rPr lang="cs-CZ" dirty="0">
                <a:latin typeface="FuturaTEE" pitchFamily="2" charset="0"/>
              </a:rPr>
              <a:t>Proinvestovat ANO, ale </a:t>
            </a:r>
            <a:r>
              <a:rPr lang="cs-CZ" b="1" dirty="0">
                <a:latin typeface="FuturaTEE" pitchFamily="2" charset="0"/>
              </a:rPr>
              <a:t>chytře</a:t>
            </a:r>
          </a:p>
          <a:p>
            <a:pPr marL="285750" indent="-285750"/>
            <a:r>
              <a:rPr lang="cs-CZ" b="1" dirty="0">
                <a:latin typeface="FuturaTEE" pitchFamily="2" charset="0"/>
              </a:rPr>
              <a:t>Klíčové jsou SOUKROMÉ INVESTICE</a:t>
            </a:r>
            <a:r>
              <a:rPr lang="cs-CZ" dirty="0">
                <a:latin typeface="FuturaTEE" pitchFamily="2" charset="0"/>
              </a:rPr>
              <a:t>; stát v historii zabezpečil </a:t>
            </a:r>
            <a:r>
              <a:rPr lang="cs-CZ" dirty="0" err="1">
                <a:latin typeface="FuturaTEE" pitchFamily="2" charset="0"/>
              </a:rPr>
              <a:t>max</a:t>
            </a:r>
            <a:r>
              <a:rPr lang="cs-CZ" dirty="0">
                <a:latin typeface="FuturaTEE" pitchFamily="2" charset="0"/>
              </a:rPr>
              <a:t> 23 % celkových fixních investic v ekonomice</a:t>
            </a:r>
          </a:p>
          <a:p>
            <a:pPr marL="285750" indent="-285750"/>
            <a:r>
              <a:rPr lang="cs-CZ" b="1" dirty="0">
                <a:latin typeface="FuturaTEE" pitchFamily="2" charset="0"/>
              </a:rPr>
              <a:t>Investiční politika hodná 21.století</a:t>
            </a:r>
            <a:r>
              <a:rPr lang="cs-CZ" dirty="0">
                <a:latin typeface="FuturaTEE" pitchFamily="2" charset="0"/>
              </a:rPr>
              <a:t>, ne hladové zdi z dob středověku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57285">
            <a:off x="428984" y="1332359"/>
            <a:ext cx="4253592" cy="325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62539">
            <a:off x="3093511" y="1688171"/>
            <a:ext cx="3765299" cy="402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8275" y="1370564"/>
            <a:ext cx="2914701" cy="307514"/>
          </a:xfrm>
          <a:prstGeom prst="rect">
            <a:avLst/>
          </a:prstGeom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232640"/>
              </p:ext>
            </p:extLst>
          </p:nvPr>
        </p:nvGraphicFramePr>
        <p:xfrm>
          <a:off x="5070087" y="2407802"/>
          <a:ext cx="4033535" cy="4158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31822" y="2366431"/>
            <a:ext cx="2205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FuturaTEE" pitchFamily="2" charset="0"/>
              </a:rPr>
              <a:t>Investice vlády</a:t>
            </a:r>
          </a:p>
          <a:p>
            <a:r>
              <a:rPr lang="cs-CZ" sz="1600" b="1" dirty="0">
                <a:latin typeface="FuturaTEE" pitchFamily="2" charset="0"/>
              </a:rPr>
              <a:t>     4,3 % HDP</a:t>
            </a:r>
          </a:p>
          <a:p>
            <a:r>
              <a:rPr lang="cs-CZ" sz="1600" b="1" dirty="0">
                <a:latin typeface="FuturaTEE" pitchFamily="2" charset="0"/>
              </a:rPr>
              <a:t>         2019</a:t>
            </a:r>
            <a:endParaRPr lang="en-GB" sz="1600" b="1" dirty="0">
              <a:latin typeface="FuturaTEE" pitchFamily="2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733748" y="2193823"/>
            <a:ext cx="1872208" cy="979477"/>
          </a:xfrm>
          <a:prstGeom prst="ellipse">
            <a:avLst/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836333" y="2340919"/>
            <a:ext cx="2205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FuturaTEE" pitchFamily="2" charset="0"/>
              </a:rPr>
              <a:t>   Vládní dotace </a:t>
            </a:r>
          </a:p>
          <a:p>
            <a:r>
              <a:rPr lang="cs-CZ" sz="1600" b="1" dirty="0">
                <a:latin typeface="FuturaTEE" pitchFamily="2" charset="0"/>
              </a:rPr>
              <a:t>     6 % HDP</a:t>
            </a:r>
          </a:p>
          <a:p>
            <a:r>
              <a:rPr lang="cs-CZ" sz="1600" b="1" dirty="0">
                <a:solidFill>
                  <a:srgbClr val="FFFF00"/>
                </a:solidFill>
                <a:latin typeface="FuturaTEE" pitchFamily="2" charset="0"/>
              </a:rPr>
              <a:t>         </a:t>
            </a:r>
            <a:r>
              <a:rPr lang="cs-CZ" sz="1600" b="1" dirty="0">
                <a:latin typeface="FuturaTEE" pitchFamily="2" charset="0"/>
              </a:rPr>
              <a:t>2018</a:t>
            </a:r>
            <a:endParaRPr lang="en-GB" sz="1600" b="1" dirty="0">
              <a:latin typeface="FuturaTEE" pitchFamily="2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26467" y="5858547"/>
            <a:ext cx="4652728" cy="570979"/>
          </a:xfrm>
          <a:prstGeom prst="roundRect">
            <a:avLst/>
          </a:prstGeom>
          <a:solidFill>
            <a:srgbClr val="57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21602" y="5960164"/>
            <a:ext cx="4616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FuturaTEE" pitchFamily="2" charset="0"/>
              </a:rPr>
              <a:t>INVESTIČNÍ GAP 2020-23 660 mld. Kč !!!</a:t>
            </a:r>
            <a:endParaRPr lang="en-GB" sz="2000" dirty="0">
              <a:solidFill>
                <a:schemeClr val="bg1"/>
              </a:solidFill>
              <a:latin typeface="FuturaTEE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Raiffeisen bank">
      <a:dk1>
        <a:srgbClr val="303030"/>
      </a:dk1>
      <a:lt1>
        <a:srgbClr val="FFFFFF"/>
      </a:lt1>
      <a:dk2>
        <a:srgbClr val="575757"/>
      </a:dk2>
      <a:lt2>
        <a:srgbClr val="909090"/>
      </a:lt2>
      <a:accent1>
        <a:srgbClr val="BCBCBC"/>
      </a:accent1>
      <a:accent2>
        <a:srgbClr val="BB942A"/>
      </a:accent2>
      <a:accent3>
        <a:srgbClr val="E3BF43"/>
      </a:accent3>
      <a:accent4>
        <a:srgbClr val="BC8834"/>
      </a:accent4>
      <a:accent5>
        <a:srgbClr val="F5DB2E"/>
      </a:accent5>
      <a:accent6>
        <a:srgbClr val="F79646"/>
      </a:accent6>
      <a:hlink>
        <a:srgbClr val="8C752A"/>
      </a:hlink>
      <a:folHlink>
        <a:srgbClr val="E3BF43"/>
      </a:folHlink>
    </a:clrScheme>
    <a:fontScheme name="Head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17338</TotalTime>
  <Words>656</Words>
  <Application>Microsoft Office PowerPoint</Application>
  <PresentationFormat>Předvádění na obrazovce (4:3)</PresentationFormat>
  <Paragraphs>183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FuturaTEE</vt:lpstr>
      <vt:lpstr>Wingdings</vt:lpstr>
      <vt:lpstr>Motiv sady Office</vt:lpstr>
      <vt:lpstr>Semafor ekonomiky                        #AbyByloLépE</vt:lpstr>
      <vt:lpstr>Průmysl, maloobchod a vývoz po COVID šoku a GFC Propad po Covid-19 byl silnější, dostavilo se však svižnější zotavení</vt:lpstr>
      <vt:lpstr>Finanční trhy</vt:lpstr>
      <vt:lpstr>Prý „Dobře už bylo“….   ALE co dělat  #AbyByloLépE ?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Pavla</dc:creator>
  <cp:lastModifiedBy>Lucie Kramperová - HATcom</cp:lastModifiedBy>
  <cp:revision>253</cp:revision>
  <cp:lastPrinted>2020-08-11T09:18:46Z</cp:lastPrinted>
  <dcterms:created xsi:type="dcterms:W3CDTF">2016-11-19T14:44:22Z</dcterms:created>
  <dcterms:modified xsi:type="dcterms:W3CDTF">2020-10-01T08:38:40Z</dcterms:modified>
</cp:coreProperties>
</file>