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  <a:srgbClr val="E4322B"/>
    <a:srgbClr val="422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22830841796946E-2"/>
          <c:y val="0.1256038947100869"/>
          <c:w val="0.94719987447221277"/>
          <c:h val="0.53988750126972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9B54-4DD1-921E-3573EB3F2785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9B54-4DD1-921E-3573EB3F2785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9B54-4DD1-921E-3573EB3F2785}"/>
                </c:ext>
              </c:extLst>
            </c:dLbl>
            <c:dLbl>
              <c:idx val="6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9B54-4DD1-921E-3573EB3F2785}"/>
                </c:ext>
              </c:extLst>
            </c:dLbl>
            <c:dLbl>
              <c:idx val="8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9B54-4DD1-921E-3573EB3F27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Strach zaměstnanců</c:v>
                </c:pt>
                <c:pt idx="1">
                  <c:v>Uzavření hranic</c:v>
                </c:pt>
                <c:pt idx="2">
                  <c:v>Omezení otevírací doby</c:v>
                </c:pt>
                <c:pt idx="3">
                  <c:v>Odběratelé zpožďují platby</c:v>
                </c:pt>
                <c:pt idx="4">
                  <c:v>Nedostatek respirátorů, roušek a sanitárních pomůcek</c:v>
                </c:pt>
                <c:pt idx="5">
                  <c:v>Zavření škol</c:v>
                </c:pt>
                <c:pt idx="6">
                  <c:v>Nižší či žádná poptávka (omezení odbytu)</c:v>
                </c:pt>
                <c:pt idx="7">
                  <c:v>Nedodané subdodávky ze zahraničí</c:v>
                </c:pt>
                <c:pt idx="8">
                  <c:v>Jiná…</c:v>
                </c:pt>
              </c:strCache>
            </c:strRef>
          </c:cat>
          <c:val>
            <c:numRef>
              <c:f>List1!$B$2:$B$10</c:f>
              <c:numCache>
                <c:formatCode>0%</c:formatCode>
                <c:ptCount val="9"/>
                <c:pt idx="0">
                  <c:v>0.33300000000000002</c:v>
                </c:pt>
                <c:pt idx="1">
                  <c:v>0.6</c:v>
                </c:pt>
                <c:pt idx="2">
                  <c:v>0</c:v>
                </c:pt>
                <c:pt idx="3">
                  <c:v>0.46700000000000003</c:v>
                </c:pt>
                <c:pt idx="4">
                  <c:v>0.2</c:v>
                </c:pt>
                <c:pt idx="5">
                  <c:v>0.13300000000000001</c:v>
                </c:pt>
                <c:pt idx="6">
                  <c:v>0.6</c:v>
                </c:pt>
                <c:pt idx="7">
                  <c:v>0.26700000000000002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4-4DD1-921E-3573EB3F27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5880304"/>
        <c:axId val="465878336"/>
      </c:barChart>
      <c:catAx>
        <c:axId val="46588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5878336"/>
        <c:crossesAt val="0"/>
        <c:auto val="1"/>
        <c:lblAlgn val="ctr"/>
        <c:lblOffset val="100"/>
        <c:noMultiLvlLbl val="0"/>
      </c:catAx>
      <c:valAx>
        <c:axId val="465878336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crossAx val="465880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0.00%</c:formatCode>
                <c:ptCount val="2"/>
                <c:pt idx="0">
                  <c:v>0.64300000000000002</c:v>
                </c:pt>
                <c:pt idx="1">
                  <c:v>0.35699999999999998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3A-4A19-A1C7-365890FF795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285024154589372E-2"/>
          <c:y val="3.2105067452815661E-2"/>
          <c:w val="0.97342995169082125"/>
          <c:h val="0.851436270866570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31-436B-8AB1-3689ED40138A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EF09FDF-618C-4507-A885-CAE558C247F4}" type="VALUE">
                      <a:rPr lang="en-US" baseline="0" smtClean="0"/>
                      <a:pPr>
                        <a:defRPr sz="1800" b="1">
                          <a:solidFill>
                            <a:srgbClr val="002060"/>
                          </a:solidFill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731-436B-8AB1-3689ED40138A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F56BF13-8819-438F-870F-7127367C5228}" type="VALUE">
                      <a:rPr lang="en-US" baseline="0" smtClean="0"/>
                      <a:pPr>
                        <a:defRPr sz="1800" b="1">
                          <a:solidFill>
                            <a:srgbClr val="002060"/>
                          </a:solidFill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731-436B-8AB1-3689ED40138A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BDFA25-E0B1-4CDA-A666-6173CD23E237}" type="VALUE">
                      <a:rPr lang="en-US" baseline="0" smtClean="0"/>
                      <a:pPr>
                        <a:defRPr sz="1800" b="1">
                          <a:solidFill>
                            <a:srgbClr val="002060"/>
                          </a:solidFill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731-436B-8AB1-3689ED40138A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15E9931-3DA3-40D8-BE8C-AF6F46AA2A9C}" type="VALUE">
                      <a:rPr lang="en-US" baseline="0" smtClean="0"/>
                      <a:pPr>
                        <a:defRPr sz="1800" b="1">
                          <a:solidFill>
                            <a:srgbClr val="002060"/>
                          </a:solidFill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731-436B-8AB1-3689ED40138A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586535-FF82-4A85-9A04-FF140DF26B7E}" type="VALUE">
                      <a:rPr lang="en-US" baseline="0" smtClean="0"/>
                      <a:pPr>
                        <a:defRPr sz="1800" b="1">
                          <a:solidFill>
                            <a:srgbClr val="002060"/>
                          </a:solidFill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731-436B-8AB1-3689ED401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List1!$A$2:$A$7</c:f>
              <c:strCache>
                <c:ptCount val="6"/>
                <c:pt idx="0">
                  <c:v>Výborně</c:v>
                </c:pt>
                <c:pt idx="1">
                  <c:v>Chvalitebně</c:v>
                </c:pt>
                <c:pt idx="2">
                  <c:v>Dobře</c:v>
                </c:pt>
                <c:pt idx="3">
                  <c:v>Dostatečně</c:v>
                </c:pt>
                <c:pt idx="4">
                  <c:v>Nedostatečně</c:v>
                </c:pt>
                <c:pt idx="5">
                  <c:v>Jiná…</c:v>
                </c:pt>
              </c:strCache>
            </c:strRef>
          </c:cat>
          <c:val>
            <c:numRef>
              <c:f>List1!$B$2:$B$7</c:f>
              <c:numCache>
                <c:formatCode>0.00%</c:formatCode>
                <c:ptCount val="6"/>
                <c:pt idx="0" formatCode="0%">
                  <c:v>0</c:v>
                </c:pt>
                <c:pt idx="1">
                  <c:v>0.14299999999999999</c:v>
                </c:pt>
                <c:pt idx="2">
                  <c:v>0.14299999999999999</c:v>
                </c:pt>
                <c:pt idx="3">
                  <c:v>0.35699999999999998</c:v>
                </c:pt>
                <c:pt idx="4">
                  <c:v>0.214</c:v>
                </c:pt>
                <c:pt idx="5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31-436B-8AB1-3689ED4013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7130696"/>
        <c:axId val="467131024"/>
      </c:barChart>
      <c:catAx>
        <c:axId val="467130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7131024"/>
        <c:crossesAt val="0"/>
        <c:auto val="1"/>
        <c:lblAlgn val="ctr"/>
        <c:lblOffset val="100"/>
        <c:noMultiLvlLbl val="0"/>
      </c:catAx>
      <c:valAx>
        <c:axId val="4671310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467130696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596-4412-B771-4FB684F81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6596-4412-B771-4FB684F81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596-4412-B771-4FB684F81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6596-4412-B771-4FB684F81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6596-4412-B771-4FB684F81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596-4412-B771-4FB684F8132B}"/>
              </c:ext>
            </c:extLst>
          </c:dPt>
          <c:dLbls>
            <c:dLbl>
              <c:idx val="0"/>
              <c:layout>
                <c:manualLayout>
                  <c:x val="3.019323671497575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96-4412-B771-4FB684F8132B}"/>
                </c:ext>
              </c:extLst>
            </c:dLbl>
            <c:dLbl>
              <c:idx val="1"/>
              <c:layout>
                <c:manualLayout>
                  <c:x val="6.6451415040511247E-2"/>
                  <c:y val="0.15468793736547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032009585758302"/>
                      <c:h val="0.137030265173608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596-4412-B771-4FB684F8132B}"/>
                </c:ext>
              </c:extLst>
            </c:dLbl>
            <c:dLbl>
              <c:idx val="2"/>
              <c:layout>
                <c:manualLayout>
                  <c:x val="0.11896163794743048"/>
                  <c:y val="0.29770153456247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bg2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86772033930541"/>
                      <c:h val="0.35076245513448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596-4412-B771-4FB684F8132B}"/>
                </c:ext>
              </c:extLst>
            </c:dLbl>
            <c:dLbl>
              <c:idx val="3"/>
              <c:layout>
                <c:manualLayout>
                  <c:x val="-0.20169082125603865"/>
                  <c:y val="-4.08609949399473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rgbClr val="C495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596-4412-B771-4FB684F8132B}"/>
                </c:ext>
              </c:extLst>
            </c:dLbl>
            <c:dLbl>
              <c:idx val="4"/>
              <c:layout>
                <c:manualLayout>
                  <c:x val="-4.347826086956523E-2"/>
                  <c:y val="1.45932124785526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596-4412-B771-4FB684F8132B}"/>
                </c:ext>
              </c:extLst>
            </c:dLbl>
            <c:dLbl>
              <c:idx val="5"/>
              <c:layout>
                <c:manualLayout>
                  <c:x val="-2.0531400966183617E-2"/>
                  <c:y val="-2.33491399656841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96-4412-B771-4FB684F8132B}"/>
                </c:ext>
              </c:extLst>
            </c:dLbl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Ano, mzdy jsme snížili všem</c:v>
                </c:pt>
                <c:pt idx="1">
                  <c:v>Nevyplácíme odměny</c:v>
                </c:pt>
                <c:pt idx="2">
                  <c:v>Mzdy jsme snížili jen některým</c:v>
                </c:pt>
                <c:pt idx="3">
                  <c:v>Mzdy jsme ponechali všem ve stejné výši a neplánujeme snižovat</c:v>
                </c:pt>
                <c:pt idx="4">
                  <c:v>Mzdy teprve budeme muset snížovat</c:v>
                </c:pt>
                <c:pt idx="5">
                  <c:v>Jiná…</c:v>
                </c:pt>
              </c:strCache>
            </c:strRef>
          </c:cat>
          <c:val>
            <c:numRef>
              <c:f>List1!$B$2:$B$7</c:f>
              <c:numCache>
                <c:formatCode>0.0%</c:formatCode>
                <c:ptCount val="6"/>
                <c:pt idx="0">
                  <c:v>0.14299999999999999</c:v>
                </c:pt>
                <c:pt idx="1">
                  <c:v>0</c:v>
                </c:pt>
                <c:pt idx="2">
                  <c:v>0.14299999999999999</c:v>
                </c:pt>
                <c:pt idx="3">
                  <c:v>0.5</c:v>
                </c:pt>
                <c:pt idx="4">
                  <c:v>7.0999999999999994E-2</c:v>
                </c:pt>
                <c:pt idx="5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6-4412-B771-4FB684F8132B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570048309178744E-2"/>
          <c:y val="2.1306090218686665E-3"/>
          <c:w val="0.97342995169082125"/>
          <c:h val="0.65086669893260418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0D-4539-8A9D-886CA751E2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50D-4539-8A9D-886CA751E2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850D-4539-8A9D-886CA751E2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0D-4539-8A9D-886CA751E2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850D-4539-8A9D-886CA751E20B}"/>
              </c:ext>
            </c:extLst>
          </c:dPt>
          <c:dLbls>
            <c:dLbl>
              <c:idx val="0"/>
              <c:layout>
                <c:manualLayout>
                  <c:x val="7.3176093391934344E-2"/>
                  <c:y val="6.023976646756900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3AD82F-ABFD-4ED3-B47A-D2AA18FBA566}" type="CATEGORYNAME">
                      <a:rPr lang="en-US" sz="2400" dirty="0"/>
                      <a:pPr>
                        <a:defRPr/>
                      </a:pPr>
                      <a:t>[NÁZEV KATEGORIE]</a:t>
                    </a:fld>
                    <a:r>
                      <a:rPr lang="en-US" sz="2400" baseline="0" dirty="0"/>
                      <a:t>
</a:t>
                    </a:r>
                    <a:fld id="{5AB3FAE5-C8C7-4B6A-A53E-930907339966}" type="PERCENTAGE">
                      <a:rPr lang="en-US" sz="2400" baseline="0" dirty="0"/>
                      <a:pPr>
                        <a:defRPr/>
                      </a:pPr>
                      <a:t>[PROCENTO]</a:t>
                    </a:fld>
                    <a:endParaRPr lang="en-US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50D-4539-8A9D-886CA751E20B}"/>
                </c:ext>
              </c:extLst>
            </c:dLbl>
            <c:dLbl>
              <c:idx val="1"/>
              <c:layout>
                <c:manualLayout>
                  <c:x val="9.426066217838043E-2"/>
                  <c:y val="-0.165456299855352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0D-4539-8A9D-886CA751E20B}"/>
                </c:ext>
              </c:extLst>
            </c:dLbl>
            <c:dLbl>
              <c:idx val="2"/>
              <c:layout>
                <c:manualLayout>
                  <c:x val="5.3728623356529392E-2"/>
                  <c:y val="0.192713947166088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bg2">
                          <a:lumMod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0D-4539-8A9D-886CA751E20B}"/>
                </c:ext>
              </c:extLst>
            </c:dLbl>
            <c:dLbl>
              <c:idx val="3"/>
              <c:layout>
                <c:manualLayout>
                  <c:x val="-0.1051986576371205"/>
                  <c:y val="0.1944623007931682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0" u="none" strike="noStrike" kern="1200" spc="0" baseline="0">
                        <a:solidFill>
                          <a:srgbClr val="C495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0D5AA8-1B72-4AC8-BF5A-4403B96C2306}" type="CATEGORYNAME">
                      <a:rPr lang="en-US" sz="2400">
                        <a:solidFill>
                          <a:srgbClr val="C49500"/>
                        </a:solidFill>
                      </a:rPr>
                      <a:pPr>
                        <a:defRPr>
                          <a:solidFill>
                            <a:srgbClr val="C49500"/>
                          </a:solidFill>
                        </a:defRPr>
                      </a:pPr>
                      <a:t>[NÁZEV KATEGORIE]</a:t>
                    </a:fld>
                    <a:r>
                      <a:rPr lang="en-US" baseline="0" dirty="0">
                        <a:solidFill>
                          <a:srgbClr val="C49500"/>
                        </a:solidFill>
                      </a:rPr>
                      <a:t>
</a:t>
                    </a:r>
                    <a:fld id="{6B6D87F2-9386-4618-8619-E5F5D5636087}" type="PERCENTAGE">
                      <a:rPr lang="en-US" baseline="0">
                        <a:solidFill>
                          <a:srgbClr val="C49500"/>
                        </a:solidFill>
                      </a:rPr>
                      <a:pPr>
                        <a:defRPr>
                          <a:solidFill>
                            <a:srgbClr val="C49500"/>
                          </a:solidFill>
                        </a:defRPr>
                      </a:pPr>
                      <a:t>[PROCENTO]</a:t>
                    </a:fld>
                    <a:endParaRPr lang="en-US" baseline="0" dirty="0">
                      <a:solidFill>
                        <a:srgbClr val="C495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rgbClr val="C495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0857963406748"/>
                      <c:h val="0.456919567434039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50D-4539-8A9D-886CA751E20B}"/>
                </c:ext>
              </c:extLst>
            </c:dLbl>
            <c:dLbl>
              <c:idx val="4"/>
              <c:layout>
                <c:manualLayout>
                  <c:x val="-4.698401263576741E-2"/>
                  <c:y val="2.9159931949618143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12858332627433"/>
                      <c:h val="0.395236563618343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50D-4539-8A9D-886CA751E20B}"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Ano</c:v>
                </c:pt>
                <c:pt idx="1">
                  <c:v>Ne</c:v>
                </c:pt>
                <c:pt idx="2">
                  <c:v>Naopak se chystáme přijmout nové zaměstnance</c:v>
                </c:pt>
                <c:pt idx="3">
                  <c:v>Propustili jsme pouze agenturní zaměstnance</c:v>
                </c:pt>
                <c:pt idx="4">
                  <c:v>Chystáme se propouštět kmenové zaměstnance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>
                  <c:v>0.214</c:v>
                </c:pt>
                <c:pt idx="1">
                  <c:v>0.42899999999999999</c:v>
                </c:pt>
                <c:pt idx="2" formatCode="0%">
                  <c:v>0</c:v>
                </c:pt>
                <c:pt idx="3">
                  <c:v>0.214</c:v>
                </c:pt>
                <c:pt idx="4">
                  <c:v>0.14299999999999999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0D-4539-8A9D-886CA751E20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B2C-458B-9858-2A51E1D3F0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B2C-458B-9858-2A51E1D3F0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B2C-458B-9858-2A51E1D3F0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B2C-458B-9858-2A51E1D3F006}"/>
              </c:ext>
            </c:extLst>
          </c:dPt>
          <c:dLbls>
            <c:dLbl>
              <c:idx val="0"/>
              <c:layout>
                <c:manualLayout>
                  <c:x val="1.4492753623188406E-2"/>
                  <c:y val="0.179175374794173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46618357487924"/>
                      <c:h val="0.246732595127809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2C-458B-9858-2A51E1D3F00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12801932367148"/>
                      <c:h val="0.167203102284452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B2C-458B-9858-2A51E1D3F006}"/>
                </c:ext>
              </c:extLst>
            </c:dLbl>
            <c:dLbl>
              <c:idx val="2"/>
              <c:layout>
                <c:manualLayout>
                  <c:x val="-0.11352657004830918"/>
                  <c:y val="0.2253264732847794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tx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2C-458B-9858-2A51E1D3F006}"/>
                </c:ext>
              </c:extLst>
            </c:dLbl>
            <c:dLbl>
              <c:idx val="3"/>
              <c:layout>
                <c:manualLayout>
                  <c:x val="2.8940003423485107E-2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B352F40-E6B8-44CF-B365-10FB36BF1A3E}" type="CATEGORYNAME">
                      <a:rPr lang="pl-PL" sz="2000">
                        <a:solidFill>
                          <a:srgbClr val="C49500"/>
                        </a:solidFill>
                      </a:rPr>
                      <a:pPr>
                        <a:defRPr/>
                      </a:pPr>
                      <a:t>[NÁZEV KATEGORIE]</a:t>
                    </a:fld>
                    <a:r>
                      <a:rPr lang="pl-PL" baseline="0" dirty="0"/>
                      <a:t>
</a:t>
                    </a:r>
                    <a:fld id="{4A953049-3E6B-4C72-AED1-1FF2F4474AA8}" type="PERCENTAGE">
                      <a:rPr lang="pl-PL" baseline="0">
                        <a:solidFill>
                          <a:srgbClr val="C49500"/>
                        </a:solidFill>
                      </a:rPr>
                      <a:pPr>
                        <a:defRPr/>
                      </a:pPr>
                      <a:t>[PROCENTO]</a:t>
                    </a:fld>
                    <a:endParaRPr lang="pl-PL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4493961352656997"/>
                      <c:h val="0.236674240252615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B2C-458B-9858-2A51E1D3F006}"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Pokles více než o 20%</c:v>
                </c:pt>
                <c:pt idx="1">
                  <c:v>Pokles 10-20%</c:v>
                </c:pt>
                <c:pt idx="2">
                  <c:v>Pokles 0-10%</c:v>
                </c:pt>
                <c:pt idx="3">
                  <c:v>Na stejné úrovni, jako 2019</c:v>
                </c:pt>
              </c:strCache>
            </c:strRef>
          </c:cat>
          <c:val>
            <c:numRef>
              <c:f>List1!$B$2:$B$5</c:f>
              <c:numCache>
                <c:formatCode>0.00%</c:formatCode>
                <c:ptCount val="4"/>
                <c:pt idx="0">
                  <c:v>0.42899999999999999</c:v>
                </c:pt>
                <c:pt idx="1">
                  <c:v>0.42899999999999999</c:v>
                </c:pt>
                <c:pt idx="2">
                  <c:v>7.0999999999999994E-2</c:v>
                </c:pt>
                <c:pt idx="3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C-458B-9858-2A51E1D3F00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FD5DB-6C14-4544-A4E3-6A852D9B4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469078-ECBF-45AB-9FD2-123A272D3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BDB2D0-8304-4938-B439-BC0366CF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79C452-8A07-4E01-8790-75AF4D23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8A8EEA-CF66-42F2-BC4B-5A6A89E1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1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A90919-3FB9-4797-8BBE-6351C30DF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6B4A8-C8A1-45ED-8B0D-49CA9EAC5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62F3BC-7EBB-4F6C-B093-F40DECCE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AE0606-AB17-4C87-8228-425FF575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6E9F99-B048-44A4-8B6C-C3D053DE3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9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EEBBAA2-E295-483A-BE6F-F2A153C2C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6DD1C4-EAB2-4D47-8186-B5AEF8857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D4596F-E7F8-4C27-A7F1-F618D056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969808-B83C-484B-B4B1-2AFE75D9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B46AF5-6E3B-4882-A9C3-664A36EE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57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69C93-77AC-4A9F-8133-076190D6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404B9-C825-4E4B-A8A3-3945D4C81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E63AFF-DEE4-49E3-8B8F-CCA9D45ED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B48A27-566E-4BE9-A641-80AEA8AE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647BCF-D288-45D8-A190-836B6E8C8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67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50643-63F7-4524-B206-7482E6E41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64B462-BBB0-43B4-842E-CDAB7BFD6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625214-B726-4D16-B159-C77AB401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BFAB04-1048-46D3-A93B-DD1DA761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6483A6-8266-4086-ADC3-9BAADA6F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90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8123B-159B-4579-AC3F-A6438E9A9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9AF84-6F83-4510-9840-72A8D356C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C248A5-B67D-4E87-B5C2-B361133F5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510435-CE32-4192-9E9B-562C18AB4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2933AB-ADC5-415B-AF88-06AEFF99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E63139-25CD-496A-A6BE-CA32D0EB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769C3-8567-4560-905A-A32051BB0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A0D76D-0B02-41B7-84A6-8E31ED791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747B638-4A73-4F82-9E0C-84B6E7945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769B61-6146-48CD-BEC6-ACEF2A556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F6A9BCD-415E-4CC5-8461-D2D6FBEDE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E51741-D405-4C1F-949C-C376A421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3EAE56-5602-48BD-8400-129513207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1F0C3D-218F-4C3E-97FD-E18A2368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72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21671-7383-4F40-8D27-2B4104F3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CC6C20-4B46-4757-AE87-04669F820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F395FB-142C-4D60-A7BA-283CACBE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9F320D-4194-4CE0-8C8B-86EB1C7F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E53152-E870-4CB8-AA73-23D29DAB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12A3D2-B120-47B2-A02E-67AF315F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FB668-AC85-4C32-A757-FEE2EC3C2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4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62509-6612-44F7-A53E-83C87231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E8EF4A-E477-40F6-89CB-38795445D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12DA02-05A1-4E38-AD33-4BD16F7E1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402E4B-6FBD-4990-85DB-6542F7FD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0DA531-6FEE-4EFB-8E68-7D0AF2B1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755801-A459-4188-A967-6A3714C5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23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F3D17-487A-4786-A675-689E534EB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34AD88A-37DC-4400-844A-7C94BCADF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CF4D60-E0DD-4CF8-B84B-BA84D77DE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BA912A-102F-4507-B947-BEF771E59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07D003-2DDC-41CF-8857-BC6CD84D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C574FC-392C-4125-8475-C975D4E7F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8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45CA0CB-9B36-4F76-9170-99C49358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38E644-9743-4286-9C6B-462384C72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1E547C-48B7-44C9-8AEB-DE6DC3C94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CDDC-0E8D-4A2F-B9C0-B8F41E3B7495}" type="datetimeFigureOut">
              <a:rPr lang="cs-CZ" smtClean="0"/>
              <a:t>28.07.2020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E530AA-2051-4544-91CB-0E3296BE8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E2F993-543A-4A4C-AA24-56FB50E5D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0EFDF-D8FC-4D02-AA6F-370ACC6A53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7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B29A0-3D87-44CC-937B-DFB89F2D4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489" y="2086575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422874"/>
                </a:solidFill>
              </a:rPr>
              <a:t>Výsledky dotazníku Asociace exportérů: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F80C98-3522-4C91-93C0-A264A37F6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489" y="4706686"/>
            <a:ext cx="9144000" cy="1655762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rgbClr val="E432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krize postihla exportéry?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1AB1CC-FE1A-4039-A7CB-C211EBA79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026" y="238067"/>
            <a:ext cx="3808668" cy="109260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3FD250C-5B72-4CD3-A60B-78252E239B5A}"/>
              </a:ext>
            </a:extLst>
          </p:cNvPr>
          <p:cNvSpPr/>
          <p:nvPr/>
        </p:nvSpPr>
        <p:spPr>
          <a:xfrm>
            <a:off x="10081" y="1552829"/>
            <a:ext cx="12192000" cy="830997"/>
          </a:xfrm>
          <a:prstGeom prst="rect">
            <a:avLst/>
          </a:prstGeom>
          <a:solidFill>
            <a:srgbClr val="4228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4000" b="1" dirty="0">
                <a:solidFill>
                  <a:schemeClr val="bg1"/>
                </a:solidFill>
                <a:latin typeface="Garamond" panose="02020404030301010803" pitchFamily="18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cs-CZ" sz="2800" dirty="0">
              <a:solidFill>
                <a:schemeClr val="bg1"/>
              </a:solidFill>
              <a:latin typeface="Georgia" panose="02040502050405020303" pitchFamily="18" charset="0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algn="ctr">
              <a:defRPr/>
            </a:pPr>
            <a:endParaRPr lang="cs-CZ" sz="2800" dirty="0">
              <a:solidFill>
                <a:schemeClr val="bg1"/>
              </a:solidFill>
              <a:latin typeface="Georgia" panose="02040502050405020303" pitchFamily="18" charset="0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algn="ctr">
              <a:defRPr/>
            </a:pPr>
            <a:endParaRPr lang="cs-CZ" sz="2800" dirty="0">
              <a:solidFill>
                <a:schemeClr val="bg1"/>
              </a:solidFill>
              <a:latin typeface="Georgia" panose="02040502050405020303" pitchFamily="18" charset="0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algn="ctr">
              <a:defRPr/>
            </a:pPr>
            <a:endParaRPr lang="cs-CZ" sz="2800" dirty="0">
              <a:solidFill>
                <a:schemeClr val="bg1"/>
              </a:solidFill>
              <a:latin typeface="Georgia" panose="02040502050405020303" pitchFamily="18" charset="0"/>
              <a:ea typeface="MS Gothic" panose="020B0609070205080204" pitchFamily="49" charset="-128"/>
              <a:cs typeface="Tahoma" panose="020B0604030504040204" pitchFamily="34" charset="0"/>
            </a:endParaRPr>
          </a:p>
          <a:p>
            <a:pPr algn="ctr">
              <a:defRPr/>
            </a:pPr>
            <a:endParaRPr lang="cs-CZ" sz="2800" dirty="0">
              <a:solidFill>
                <a:schemeClr val="bg1"/>
              </a:solidFill>
              <a:latin typeface="Georgia" panose="02040502050405020303" pitchFamily="18" charset="0"/>
              <a:ea typeface="MS Gothic" panose="020B0609070205080204" pitchFamily="49" charset="-128"/>
              <a:cs typeface="Tahoma" panose="020B060403050404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44D47D2-1ABD-4CD1-9F51-911AD509D8FF}"/>
              </a:ext>
            </a:extLst>
          </p:cNvPr>
          <p:cNvSpPr txBox="1"/>
          <p:nvPr/>
        </p:nvSpPr>
        <p:spPr>
          <a:xfrm>
            <a:off x="3322315" y="1642266"/>
            <a:ext cx="5848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spc="20" dirty="0">
                <a:solidFill>
                  <a:schemeClr val="bg1"/>
                </a:solidFill>
              </a:rPr>
              <a:t>IV. ČESKÉ EXPORTNÍ FÓRUM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5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07EE4-78B3-464D-B690-8421B939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nejvíce komplikovalo Vaši situaci v době pandemie </a:t>
            </a:r>
            <a:r>
              <a:rPr lang="cs-CZ" dirty="0" err="1"/>
              <a:t>koronaviru</a:t>
            </a:r>
            <a:r>
              <a:rPr lang="cs-CZ" dirty="0"/>
              <a:t>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9B791E9-B6CC-4053-A51C-A2E574CC1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3162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8A832B5B-CBBC-4912-86F2-89A5FFE33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1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F310AA-53A7-43CC-AB09-33F181777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Registrujete zhoršenou platební morálku u svých obchodních partnerů?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A3D88BF-AD68-4065-8237-E9724028B2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5406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10B5BCB6-4036-4E35-A65A-58A76D36A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82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2267B-3825-45A3-889A-58719643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hodnotíte státní podporu firem postižených pandemií </a:t>
            </a:r>
            <a:r>
              <a:rPr lang="cs-CZ" dirty="0" err="1"/>
              <a:t>koronaviru</a:t>
            </a:r>
            <a:r>
              <a:rPr lang="cs-CZ" dirty="0"/>
              <a:t>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D74E1F8-1ECB-48B9-B659-FE2474417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4515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B9130168-1575-4EA8-814A-E1EF4A7ED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BDAD09F-413E-4D37-89AD-4568818ED984}"/>
              </a:ext>
            </a:extLst>
          </p:cNvPr>
          <p:cNvSpPr txBox="1"/>
          <p:nvPr/>
        </p:nvSpPr>
        <p:spPr>
          <a:xfrm>
            <a:off x="1640263" y="5297864"/>
            <a:ext cx="867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</a:rPr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104314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A3117-6BA9-420F-B441-E4790ADC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Upravovali jste kvůli současné krizi mzdy zaměstnancům?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9C81DD2-3530-4B32-9E72-BF9B38A8A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888787"/>
              </p:ext>
            </p:extLst>
          </p:nvPr>
        </p:nvGraphicFramePr>
        <p:xfrm>
          <a:off x="838200" y="196248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985B239E-DE44-41C8-96CB-FDB28B75B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8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BC2D-2CA1-4A95-90CA-91F96DFD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036" y="561506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Museli jste kvůli krizi sáhnout k propuštění zaměstnanců?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BA0F621-A8DA-4700-BC56-BC9455764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973832"/>
              </p:ext>
            </p:extLst>
          </p:nvPr>
        </p:nvGraphicFramePr>
        <p:xfrm>
          <a:off x="760036" y="1887069"/>
          <a:ext cx="10671928" cy="442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F1C0C4D6-EC28-4A7E-B9C4-4C2C5161B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042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02595-A239-4296-9590-CFCD91D0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vývoj tržeb očekáváte v roce 2020?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5B3FA1C-F200-42F1-91C6-DEF1D6D713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951327"/>
              </p:ext>
            </p:extLst>
          </p:nvPr>
        </p:nvGraphicFramePr>
        <p:xfrm>
          <a:off x="838199" y="1718829"/>
          <a:ext cx="10515600" cy="4678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D7F5F6A5-455C-47B6-A5E6-4912D8742D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434" y="93330"/>
            <a:ext cx="1894875" cy="54359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C786DE39-1E96-4408-BA29-4D1DDA40369C}"/>
              </a:ext>
            </a:extLst>
          </p:cNvPr>
          <p:cNvSpPr txBox="1"/>
          <p:nvPr/>
        </p:nvSpPr>
        <p:spPr>
          <a:xfrm>
            <a:off x="4035849" y="6212264"/>
            <a:ext cx="6390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Růst v roce 2020 neočekává žádná z firem.</a:t>
            </a:r>
          </a:p>
        </p:txBody>
      </p:sp>
    </p:spTree>
    <p:extLst>
      <p:ext uri="{BB962C8B-B14F-4D97-AF65-F5344CB8AC3E}">
        <p14:creationId xmlns:p14="http://schemas.microsoft.com/office/powerpoint/2010/main" val="1906959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130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Georgia</vt:lpstr>
      <vt:lpstr>Motiv Office</vt:lpstr>
      <vt:lpstr>Výsledky dotazníku Asociace exportérů:</vt:lpstr>
      <vt:lpstr>Co nejvíce komplikovalo Vaši situaci v době pandemie koronaviru?</vt:lpstr>
      <vt:lpstr>Registrujete zhoršenou platební morálku u svých obchodních partnerů?</vt:lpstr>
      <vt:lpstr>Jak hodnotíte státní podporu firem postižených pandemií koronaviru?</vt:lpstr>
      <vt:lpstr>Upravovali jste kvůli současné krizi mzdy zaměstnancům?</vt:lpstr>
      <vt:lpstr>Museli jste kvůli krizi sáhnout k propuštění zaměstnanců?</vt:lpstr>
      <vt:lpstr>Jaký vývoj tržeb očekáváte v roce 2020?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Kramperová - HATcom</dc:creator>
  <cp:lastModifiedBy>Lucie Kramperová - HATcom</cp:lastModifiedBy>
  <cp:revision>15</cp:revision>
  <dcterms:created xsi:type="dcterms:W3CDTF">2020-07-28T09:03:15Z</dcterms:created>
  <dcterms:modified xsi:type="dcterms:W3CDTF">2020-07-28T11:20:31Z</dcterms:modified>
</cp:coreProperties>
</file>