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9" r:id="rId2"/>
    <p:sldId id="259" r:id="rId3"/>
    <p:sldId id="396" r:id="rId4"/>
    <p:sldId id="451" r:id="rId5"/>
    <p:sldId id="434" r:id="rId6"/>
    <p:sldId id="452" r:id="rId7"/>
    <p:sldId id="423" r:id="rId8"/>
    <p:sldId id="436" r:id="rId9"/>
    <p:sldId id="453" r:id="rId10"/>
    <p:sldId id="454" r:id="rId11"/>
    <p:sldId id="305" r:id="rId12"/>
    <p:sldId id="461" r:id="rId13"/>
    <p:sldId id="460" r:id="rId14"/>
    <p:sldId id="455" r:id="rId15"/>
    <p:sldId id="456" r:id="rId16"/>
    <p:sldId id="457" r:id="rId17"/>
    <p:sldId id="4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f Halíček" initials="" lastIdx="4" clrIdx="0"/>
  <p:cmAuthor id="1" name="Obchodní Ředitel" initials="OŘ" lastIdx="6" clrIdx="1">
    <p:extLst>
      <p:ext uri="{19B8F6BF-5375-455C-9EA6-DF929625EA0E}">
        <p15:presenceInfo xmlns:p15="http://schemas.microsoft.com/office/powerpoint/2012/main" userId="a88f2c784ad380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8A4"/>
    <a:srgbClr val="5ED768"/>
    <a:srgbClr val="429448"/>
    <a:srgbClr val="FCF7C7"/>
    <a:srgbClr val="D2E3B9"/>
    <a:srgbClr val="B9C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8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1-08T21:54:37.704" idx="3">
    <p:pos x="240" y="184"/>
    <p:text>Vyloženě bych mluvil o current 3D printing issues</p:text>
    <p:extLst>
      <p:ext uri="{C676402C-5697-4E1C-873F-D02D1690AC5C}">
        <p15:threadingInfo xmlns:p15="http://schemas.microsoft.com/office/powerpoint/2012/main" timeZoneBias="0"/>
      </p:ext>
    </p:extLst>
  </p:cm>
  <p:cm authorId="0" dt="2018-11-08T21:55:27.942" idx="4">
    <p:pos x="4184" y="544"/>
    <p:text>úplně nechápu, co je tvůj cíl tady, že jsou boxy a rails špatné? nebo jen nudné? vidím tu i delty, tak jsem zmaten. :)</p:text>
    <p:extLst>
      <p:ext uri="{C676402C-5697-4E1C-873F-D02D1690AC5C}">
        <p15:threadingInfo xmlns:p15="http://schemas.microsoft.com/office/powerpoint/2012/main" timeZoneBias="0"/>
      </p:ext>
    </p:extLst>
  </p:cm>
  <p:cm authorId="1" dt="2018-11-08T22:02:08.510" idx="4">
    <p:pos x="4184" y="680"/>
    <p:text>přesně takto dávej tvoje názory,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29.308" idx="5">
    <p:pos x="4184" y="816"/>
    <p:text>a bylo to tak, nudné boxy...a nebo rámy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57.373" idx="6">
    <p:pos x="4184" y="952"/>
    <p:text>deltuy zvažoval nedat...ale proberme to zítra...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1-08T21:54:37.704" idx="3">
    <p:pos x="803" y="91"/>
    <p:text>Vyloženě bych mluvil o current 3D printing issues</p:text>
    <p:extLst>
      <p:ext uri="{C676402C-5697-4E1C-873F-D02D1690AC5C}">
        <p15:threadingInfo xmlns:p15="http://schemas.microsoft.com/office/powerpoint/2012/main" timeZoneBias="0"/>
      </p:ext>
    </p:extLst>
  </p:cm>
  <p:cm authorId="0" dt="2018-11-08T21:55:27.942" idx="4">
    <p:pos x="4184" y="544"/>
    <p:text>úplně nechápu, co je tvůj cíl tady, že jsou boxy a rails špatné? nebo jen nudné? vidím tu i delty, tak jsem zmaten. :)</p:text>
    <p:extLst>
      <p:ext uri="{C676402C-5697-4E1C-873F-D02D1690AC5C}">
        <p15:threadingInfo xmlns:p15="http://schemas.microsoft.com/office/powerpoint/2012/main" timeZoneBias="0"/>
      </p:ext>
    </p:extLst>
  </p:cm>
  <p:cm authorId="1" dt="2018-11-08T22:02:08.510" idx="4">
    <p:pos x="4184" y="680"/>
    <p:text>přesně takto dávej tvoje názory,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29.308" idx="5">
    <p:pos x="4184" y="816"/>
    <p:text>a bylo to tak, nudné boxy...a nebo rámy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57.373" idx="6">
    <p:pos x="4184" y="952"/>
    <p:text>deltuy zvažoval nedat...ale proberme to zítra...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1-08T21:54:37.704" idx="3">
    <p:pos x="240" y="184"/>
    <p:text>Vyloženě bych mluvil o current 3D printing issues</p:text>
    <p:extLst>
      <p:ext uri="{C676402C-5697-4E1C-873F-D02D1690AC5C}">
        <p15:threadingInfo xmlns:p15="http://schemas.microsoft.com/office/powerpoint/2012/main" timeZoneBias="0"/>
      </p:ext>
    </p:extLst>
  </p:cm>
  <p:cm authorId="0" dt="2018-11-08T21:55:27.942" idx="4">
    <p:pos x="4184" y="544"/>
    <p:text>úplně nechápu, co je tvůj cíl tady, že jsou boxy a rails špatné? nebo jen nudné? vidím tu i delty, tak jsem zmaten. :)</p:text>
    <p:extLst>
      <p:ext uri="{C676402C-5697-4E1C-873F-D02D1690AC5C}">
        <p15:threadingInfo xmlns:p15="http://schemas.microsoft.com/office/powerpoint/2012/main" timeZoneBias="0"/>
      </p:ext>
    </p:extLst>
  </p:cm>
  <p:cm authorId="1" dt="2018-11-08T22:02:08.510" idx="4">
    <p:pos x="4184" y="680"/>
    <p:text>přesně takto dávej tvoje názory,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29.308" idx="5">
    <p:pos x="4184" y="816"/>
    <p:text>a bylo to tak, nudné boxy...a nebo rámy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  <p:cm authorId="1" dt="2018-11-08T22:02:57.373" idx="6">
    <p:pos x="4184" y="952"/>
    <p:text>deltuy zvažoval nedat...ale proberme to zítra...</p:text>
    <p:extLst>
      <p:ext uri="{C676402C-5697-4E1C-873F-D02D1690AC5C}">
        <p15:threadingInfo xmlns:p15="http://schemas.microsoft.com/office/powerpoint/2012/main" timeZoneBias="0">
          <p15:parentCm authorId="0" idx="4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4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06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9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6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8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5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5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D6F7-BF2D-1944-A246-42865DB5368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C6B8-8935-0B4E-955F-39BDCEEB6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665204" y="5189621"/>
            <a:ext cx="5526795" cy="1668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746" y="1368239"/>
            <a:ext cx="3790095" cy="3790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6667" y="1633538"/>
            <a:ext cx="62653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TRILAB a </a:t>
            </a:r>
            <a:r>
              <a:rPr lang="en-US" sz="4400" b="1" dirty="0" err="1"/>
              <a:t>projekt</a:t>
            </a:r>
            <a:r>
              <a:rPr lang="en-US" sz="4400" b="1" dirty="0"/>
              <a:t> </a:t>
            </a:r>
            <a:r>
              <a:rPr lang="en-US" sz="4400" b="1" dirty="0" err="1">
                <a:solidFill>
                  <a:srgbClr val="00D8A4"/>
                </a:solidFill>
              </a:rPr>
              <a:t>masq</a:t>
            </a:r>
            <a:endParaRPr lang="en-US" sz="4000" b="1" dirty="0"/>
          </a:p>
          <a:p>
            <a:endParaRPr lang="en-US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C3E9C4-CC7D-314E-B45E-0372F91F9C31}"/>
              </a:ext>
            </a:extLst>
          </p:cNvPr>
          <p:cNvSpPr txBox="1"/>
          <p:nvPr/>
        </p:nvSpPr>
        <p:spPr>
          <a:xfrm>
            <a:off x="5976617" y="3011787"/>
            <a:ext cx="3816109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</a:rPr>
              <a:t>Michal Boháč, PhD.</a:t>
            </a:r>
          </a:p>
          <a:p>
            <a:r>
              <a:rPr lang="cs-CZ" sz="2400" b="1" i="1" dirty="0"/>
              <a:t>Obchodní ředitel, CEO</a:t>
            </a:r>
          </a:p>
          <a:p>
            <a:r>
              <a:rPr lang="cs-CZ" sz="2400" b="1" i="1" dirty="0"/>
              <a:t>Společník </a:t>
            </a:r>
            <a:r>
              <a:rPr lang="cs-CZ" sz="2400" b="1" i="1" dirty="0" err="1"/>
              <a:t>TriLAB</a:t>
            </a:r>
            <a:r>
              <a:rPr lang="cs-CZ" sz="2400" b="1" i="1" dirty="0"/>
              <a:t> Group s.r.o.</a:t>
            </a:r>
          </a:p>
          <a:p>
            <a:endParaRPr lang="cs-CZ" sz="2400" b="1" i="1" dirty="0"/>
          </a:p>
          <a:p>
            <a:endParaRPr lang="cs-CZ" sz="2400" b="1" i="1" dirty="0"/>
          </a:p>
          <a:p>
            <a:endParaRPr lang="cs-CZ" sz="2400" b="1" i="1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792A974-4408-C943-BE9E-508389127BD2}"/>
              </a:ext>
            </a:extLst>
          </p:cNvPr>
          <p:cNvSpPr txBox="1"/>
          <p:nvPr/>
        </p:nvSpPr>
        <p:spPr>
          <a:xfrm>
            <a:off x="6096000" y="4496614"/>
            <a:ext cx="6265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r>
              <a:rPr lang="en-US" sz="2400" dirty="0"/>
              <a:t>1.10.2020</a:t>
            </a:r>
          </a:p>
          <a:p>
            <a:r>
              <a:rPr lang="en-US" sz="2400" dirty="0" err="1"/>
              <a:t>Mladé</a:t>
            </a:r>
            <a:r>
              <a:rPr lang="en-US" sz="2400" dirty="0"/>
              <a:t> </a:t>
            </a:r>
            <a:r>
              <a:rPr lang="en-US" sz="2400" dirty="0" err="1"/>
              <a:t>Buky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70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5597" y="135867"/>
            <a:ext cx="5812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</a:t>
            </a:r>
            <a:r>
              <a:rPr lang="en-US" sz="3600" dirty="0"/>
              <a:t> </a:t>
            </a:r>
            <a:r>
              <a:rPr lang="en-US" sz="3200" dirty="0"/>
              <a:t>- </a:t>
            </a:r>
            <a:r>
              <a:rPr lang="en-US" sz="3200" dirty="0" err="1"/>
              <a:t>výstup</a:t>
            </a:r>
            <a:r>
              <a:rPr lang="en-US" sz="3200" dirty="0"/>
              <a:t> </a:t>
            </a:r>
            <a:r>
              <a:rPr lang="en-US" sz="3200" dirty="0" err="1"/>
              <a:t>projektu</a:t>
            </a:r>
            <a:r>
              <a:rPr lang="en-US" sz="3200" dirty="0"/>
              <a:t> </a:t>
            </a:r>
            <a:r>
              <a:rPr lang="en-US" sz="3200" dirty="0" err="1"/>
              <a:t>RiseUp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5597" y="729030"/>
            <a:ext cx="7289207" cy="539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Klíčové</a:t>
            </a:r>
            <a:r>
              <a:rPr lang="en-US" sz="2400" b="1" dirty="0"/>
              <a:t> </a:t>
            </a:r>
            <a:r>
              <a:rPr lang="en-US" sz="2400" b="1" dirty="0" err="1"/>
              <a:t>úpravy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základě</a:t>
            </a:r>
            <a:r>
              <a:rPr lang="en-US" sz="2400" b="1" dirty="0"/>
              <a:t> </a:t>
            </a:r>
            <a:r>
              <a:rPr lang="en-US" sz="2400" b="1" dirty="0" err="1"/>
              <a:t>praxe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Narovnané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hledí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/>
              <a:t>pro </a:t>
            </a:r>
            <a:r>
              <a:rPr lang="en-US" sz="2000" dirty="0" err="1"/>
              <a:t>lepší</a:t>
            </a:r>
            <a:r>
              <a:rPr lang="en-US" sz="2000" dirty="0"/>
              <a:t> </a:t>
            </a:r>
            <a:r>
              <a:rPr lang="en-US" sz="2000" dirty="0" err="1"/>
              <a:t>optické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Lépe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sedí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/>
              <a:t>s </a:t>
            </a:r>
            <a:r>
              <a:rPr lang="en-US" sz="2000" dirty="0" err="1"/>
              <a:t>brýlemi</a:t>
            </a:r>
            <a:r>
              <a:rPr lang="en-US" sz="2000" dirty="0"/>
              <a:t> a respiratory,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nemlží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Čistší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výhled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/>
              <a:t>– </a:t>
            </a:r>
            <a:r>
              <a:rPr lang="en-US" sz="2000" dirty="0" err="1"/>
              <a:t>nový</a:t>
            </a:r>
            <a:r>
              <a:rPr lang="en-US" sz="2000" dirty="0"/>
              <a:t> </a:t>
            </a:r>
            <a:r>
              <a:rPr lang="en-US" sz="2000" dirty="0" err="1"/>
              <a:t>výrobní</a:t>
            </a:r>
            <a:r>
              <a:rPr lang="en-US" sz="2000" dirty="0"/>
              <a:t> material PET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Nový</a:t>
            </a:r>
            <a:r>
              <a:rPr lang="en-US" sz="2000" dirty="0"/>
              <a:t> </a:t>
            </a:r>
            <a:r>
              <a:rPr lang="en-US" sz="2000" dirty="0" err="1"/>
              <a:t>výrobce</a:t>
            </a:r>
            <a:r>
              <a:rPr lang="en-US" sz="2000" dirty="0"/>
              <a:t> s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vyšší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produkční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/>
              <a:t>kapacitou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CE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certifikovaný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/>
              <a:t>(OOP  </a:t>
            </a:r>
            <a:r>
              <a:rPr lang="en-US" sz="2000" dirty="0" err="1"/>
              <a:t>kategorie</a:t>
            </a:r>
            <a:r>
              <a:rPr lang="en-US" sz="2000" dirty="0"/>
              <a:t> II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8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Založena</a:t>
            </a:r>
            <a:r>
              <a:rPr lang="en-US" sz="2000" dirty="0"/>
              <a:t> </a:t>
            </a:r>
            <a:r>
              <a:rPr lang="en-US" sz="2000" dirty="0" err="1"/>
              <a:t>dcera</a:t>
            </a:r>
            <a:r>
              <a:rPr lang="en-US" sz="2000" dirty="0"/>
              <a:t> - </a:t>
            </a:r>
            <a:r>
              <a:rPr lang="en-US" sz="2000" b="1" dirty="0"/>
              <a:t>TRILAB Safety </a:t>
            </a:r>
            <a:r>
              <a:rPr lang="en-US" sz="2000" b="1" dirty="0" err="1"/>
              <a:t>s.r.o.</a:t>
            </a:r>
            <a:r>
              <a:rPr lang="en-US" sz="2000" b="1" dirty="0"/>
              <a:t>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Pro retail, B2B a </a:t>
            </a:r>
            <a:r>
              <a:rPr lang="en-US" sz="2000" dirty="0" err="1"/>
              <a:t>distributory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ČR &amp; export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OEM </a:t>
            </a:r>
            <a:r>
              <a:rPr lang="en-US" sz="2000" dirty="0" err="1"/>
              <a:t>produkt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EUR </a:t>
            </a:r>
            <a:r>
              <a:rPr lang="en-US" sz="2000" dirty="0" err="1"/>
              <a:t>Ochranná</a:t>
            </a:r>
            <a:r>
              <a:rPr lang="en-US" sz="2000" dirty="0"/>
              <a:t> </a:t>
            </a:r>
            <a:r>
              <a:rPr lang="en-US" sz="2000" dirty="0" err="1"/>
              <a:t>známka</a:t>
            </a:r>
            <a:r>
              <a:rPr lang="en-US" sz="2000" dirty="0"/>
              <a:t> “</a:t>
            </a:r>
            <a:r>
              <a:rPr lang="en-US" sz="2000" dirty="0" err="1"/>
              <a:t>masq</a:t>
            </a:r>
            <a:r>
              <a:rPr lang="en-US" sz="2000" dirty="0"/>
              <a:t>” &amp; </a:t>
            </a:r>
            <a:r>
              <a:rPr lang="en-US" sz="2000" dirty="0" err="1"/>
              <a:t>Průmyslový</a:t>
            </a:r>
            <a:r>
              <a:rPr lang="en-US" sz="2000" dirty="0"/>
              <a:t> </a:t>
            </a:r>
            <a:r>
              <a:rPr lang="en-US" sz="2000" dirty="0" err="1"/>
              <a:t>vzor</a:t>
            </a:r>
            <a:endParaRPr lang="en-US" sz="24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8418682-2C96-C44A-BE97-6D75041F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958" y="1334892"/>
            <a:ext cx="2722467" cy="4081791"/>
          </a:xfrm>
          <a:prstGeom prst="rect">
            <a:avLst/>
          </a:prstGeom>
        </p:spPr>
      </p:pic>
      <p:pic>
        <p:nvPicPr>
          <p:cNvPr id="4" name="Obrázek 3" descr="Obsah obrázku osoba, žena, držení, vsedě&#10;&#10;Popis byl vytvořen automaticky">
            <a:extLst>
              <a:ext uri="{FF2B5EF4-FFF2-40B4-BE49-F238E27FC236}">
                <a16:creationId xmlns:a16="http://schemas.microsoft.com/office/drawing/2014/main" id="{710E43C4-863F-E346-B49F-93EA5533F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6" b="7957"/>
          <a:stretch/>
        </p:blipFill>
        <p:spPr>
          <a:xfrm>
            <a:off x="6326563" y="835366"/>
            <a:ext cx="2747558" cy="4009718"/>
          </a:xfrm>
          <a:prstGeom prst="rect">
            <a:avLst/>
          </a:prstGeom>
        </p:spPr>
      </p:pic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91E66917-DF77-E74B-9CCB-8C6D4E79E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278" y="4901743"/>
            <a:ext cx="1874398" cy="6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665204" y="5189621"/>
            <a:ext cx="5526795" cy="1668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7860" y="484713"/>
            <a:ext cx="446628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/>
              <a:t>TRILAB a </a:t>
            </a:r>
            <a:r>
              <a:rPr lang="cs-CZ" sz="5400" dirty="0" err="1"/>
              <a:t>masq</a:t>
            </a:r>
            <a:r>
              <a:rPr lang="cs-CZ" sz="5400" dirty="0"/>
              <a:t> </a:t>
            </a:r>
          </a:p>
          <a:p>
            <a:pPr algn="ctr"/>
            <a:endParaRPr lang="en-US" sz="2400" dirty="0"/>
          </a:p>
          <a:p>
            <a:pPr algn="ctr"/>
            <a:r>
              <a:rPr lang="en-US" sz="2800" b="1" dirty="0" err="1">
                <a:solidFill>
                  <a:srgbClr val="00D8A4"/>
                </a:solidFill>
              </a:rPr>
              <a:t>www.masq.cz</a:t>
            </a:r>
            <a:endParaRPr lang="en-US" sz="2800" b="1" dirty="0">
              <a:solidFill>
                <a:srgbClr val="00D8A4"/>
              </a:solidFill>
            </a:endParaRPr>
          </a:p>
          <a:p>
            <a:pPr algn="ctr"/>
            <a:endParaRPr lang="en-US" sz="900" b="1" dirty="0">
              <a:solidFill>
                <a:srgbClr val="00D8A4"/>
              </a:solidFill>
            </a:endParaRPr>
          </a:p>
          <a:p>
            <a:pPr algn="ctr"/>
            <a:r>
              <a:rPr lang="en-US" sz="2800" b="1" dirty="0" err="1">
                <a:solidFill>
                  <a:srgbClr val="00D8A4"/>
                </a:solidFill>
              </a:rPr>
              <a:t>info@masq.cz</a:t>
            </a:r>
            <a:endParaRPr lang="en-US" sz="2800" b="1" dirty="0">
              <a:solidFill>
                <a:srgbClr val="00D8A4"/>
              </a:solidFill>
            </a:endParaRPr>
          </a:p>
          <a:p>
            <a:pPr algn="ctr"/>
            <a:r>
              <a:rPr lang="en-US" sz="2800" b="1" dirty="0" err="1">
                <a:solidFill>
                  <a:srgbClr val="00D8A4"/>
                </a:solidFill>
              </a:rPr>
              <a:t>michal.bohac@trilab.cz</a:t>
            </a:r>
            <a:endParaRPr lang="en-US" sz="2800" b="1" dirty="0">
              <a:solidFill>
                <a:srgbClr val="00D8A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998" y="0"/>
            <a:ext cx="2326083" cy="2326083"/>
          </a:xfrm>
          <a:prstGeom prst="rect">
            <a:avLst/>
          </a:prstGeom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3ED0608A-D5CB-2447-9506-7F133A291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110" y="2488554"/>
            <a:ext cx="1545858" cy="18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4914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 </a:t>
            </a:r>
            <a:r>
              <a:rPr lang="en-US" sz="3200" dirty="0"/>
              <a:t>– </a:t>
            </a:r>
            <a:r>
              <a:rPr lang="en-US" sz="3200" dirty="0" err="1"/>
              <a:t>štítové</a:t>
            </a:r>
            <a:r>
              <a:rPr lang="en-US" sz="3200" dirty="0"/>
              <a:t> status quo</a:t>
            </a:r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038C43F-9713-BB46-A625-FBC27A4D1CF3}"/>
              </a:ext>
            </a:extLst>
          </p:cNvPr>
          <p:cNvSpPr/>
          <p:nvPr/>
        </p:nvSpPr>
        <p:spPr>
          <a:xfrm>
            <a:off x="1983783" y="3540062"/>
            <a:ext cx="1100380" cy="49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6897E64-571C-CB4D-BF60-C13E75EF7871}"/>
              </a:ext>
            </a:extLst>
          </p:cNvPr>
          <p:cNvSpPr/>
          <p:nvPr/>
        </p:nvSpPr>
        <p:spPr>
          <a:xfrm>
            <a:off x="5065362" y="489999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75FFADD-A397-CC4F-8124-F7B95BC08769}"/>
              </a:ext>
            </a:extLst>
          </p:cNvPr>
          <p:cNvSpPr/>
          <p:nvPr/>
        </p:nvSpPr>
        <p:spPr>
          <a:xfrm>
            <a:off x="6310396" y="489999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B75F5C7-F87B-6E41-9EAF-33C453EF56F4}"/>
              </a:ext>
            </a:extLst>
          </p:cNvPr>
          <p:cNvSpPr/>
          <p:nvPr/>
        </p:nvSpPr>
        <p:spPr>
          <a:xfrm>
            <a:off x="7393305" y="492965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18BD45B3-D296-2746-ADE9-A3D5A6AD2209}"/>
              </a:ext>
            </a:extLst>
          </p:cNvPr>
          <p:cNvSpPr txBox="1"/>
          <p:nvPr/>
        </p:nvSpPr>
        <p:spPr>
          <a:xfrm>
            <a:off x="285451" y="782198"/>
            <a:ext cx="5044913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Standardní</a:t>
            </a:r>
            <a:r>
              <a:rPr lang="en-US" sz="2400" b="1" dirty="0"/>
              <a:t> </a:t>
            </a:r>
            <a:r>
              <a:rPr lang="en-US" sz="2400" b="1" dirty="0" err="1"/>
              <a:t>štíty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rozměrné</a:t>
            </a:r>
            <a:r>
              <a:rPr lang="en-US" sz="2000" dirty="0"/>
              <a:t>, </a:t>
            </a:r>
            <a:r>
              <a:rPr lang="en-US" sz="2000" dirty="0" err="1"/>
              <a:t>těžké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drahé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Manuálně</a:t>
            </a:r>
            <a:r>
              <a:rPr lang="en-US" sz="2000" dirty="0"/>
              <a:t> </a:t>
            </a:r>
            <a:r>
              <a:rPr lang="en-US" sz="2000" dirty="0" err="1"/>
              <a:t>náročné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Nedostatek</a:t>
            </a:r>
            <a:r>
              <a:rPr lang="en-US" sz="2000" dirty="0"/>
              <a:t> </a:t>
            </a:r>
            <a:r>
              <a:rPr lang="en-US" sz="2000" dirty="0" err="1"/>
              <a:t>vyrobených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2400" b="1" dirty="0"/>
              <a:t>3D </a:t>
            </a:r>
            <a:r>
              <a:rPr lang="en-US" sz="2400" b="1" dirty="0" err="1"/>
              <a:t>tištěné</a:t>
            </a:r>
            <a:r>
              <a:rPr lang="en-US" sz="2400" b="1" dirty="0"/>
              <a:t> </a:t>
            </a:r>
            <a:r>
              <a:rPr lang="en-US" sz="2400" b="1" dirty="0" err="1"/>
              <a:t>štíty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Kompletně</a:t>
            </a:r>
            <a:r>
              <a:rPr lang="en-US" sz="2000" dirty="0"/>
              <a:t> </a:t>
            </a:r>
            <a:r>
              <a:rPr lang="en-US" sz="2000" dirty="0" err="1"/>
              <a:t>nové</a:t>
            </a:r>
            <a:r>
              <a:rPr lang="en-US" sz="2000" dirty="0"/>
              <a:t> </a:t>
            </a:r>
            <a:r>
              <a:rPr lang="en-US" sz="2000" dirty="0" err="1"/>
              <a:t>produkty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Mnoho</a:t>
            </a:r>
            <a:r>
              <a:rPr lang="en-US" sz="2000" dirty="0"/>
              <a:t> variant, </a:t>
            </a:r>
            <a:r>
              <a:rPr lang="en-US" sz="2000" dirty="0" err="1"/>
              <a:t>různé</a:t>
            </a:r>
            <a:r>
              <a:rPr lang="en-US" sz="2000" dirty="0"/>
              <a:t> </a:t>
            </a:r>
            <a:r>
              <a:rPr lang="en-US" sz="2000" dirty="0" err="1"/>
              <a:t>ceny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nízká</a:t>
            </a:r>
            <a:r>
              <a:rPr lang="en-US" sz="2000" dirty="0"/>
              <a:t> </a:t>
            </a:r>
            <a:r>
              <a:rPr lang="en-US" sz="2000" dirty="0" err="1"/>
              <a:t>produkční</a:t>
            </a:r>
            <a:r>
              <a:rPr lang="en-US" sz="2000" dirty="0"/>
              <a:t> </a:t>
            </a:r>
            <a:r>
              <a:rPr lang="en-US" sz="2000" dirty="0" err="1"/>
              <a:t>kapacita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Neautomatizovatelné</a:t>
            </a:r>
            <a:r>
              <a:rPr lang="en-US" sz="2000" dirty="0"/>
              <a:t>/</a:t>
            </a:r>
            <a:r>
              <a:rPr lang="en-US" sz="2000" dirty="0" err="1"/>
              <a:t>necertifikovatelné</a:t>
            </a:r>
            <a:endParaRPr lang="en-US" sz="2000" dirty="0"/>
          </a:p>
        </p:txBody>
      </p:sp>
      <p:pic>
        <p:nvPicPr>
          <p:cNvPr id="4" name="Obrázek 3" descr="Obsah obrázku mnoho, displej, dřez&#10;&#10;Popis byl vytvořen automaticky">
            <a:extLst>
              <a:ext uri="{FF2B5EF4-FFF2-40B4-BE49-F238E27FC236}">
                <a16:creationId xmlns:a16="http://schemas.microsoft.com/office/drawing/2014/main" id="{476A5FB1-F55A-6A4D-83EE-A57B7D26B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178" y="957102"/>
            <a:ext cx="6984639" cy="37215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DA64FD1-7CB8-2240-AFD8-BC8028C10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195" y="4902387"/>
            <a:ext cx="1810222" cy="10590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85B168-500D-5140-99BF-B8FA5364D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623" y="5220256"/>
            <a:ext cx="1295400" cy="1562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92A6F1-99C0-3C47-9FF3-84B8E69BC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019" y="4575461"/>
            <a:ext cx="1905000" cy="1066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FC549DB-71E5-8C4F-A9B9-A3A73EC2A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417" y="4912899"/>
            <a:ext cx="2351722" cy="15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2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443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 </a:t>
            </a:r>
            <a:r>
              <a:rPr lang="en-US" sz="3200" dirty="0"/>
              <a:t>– </a:t>
            </a:r>
            <a:r>
              <a:rPr lang="en-US" sz="3200" dirty="0" err="1"/>
              <a:t>Klíčové</a:t>
            </a:r>
            <a:r>
              <a:rPr lang="en-US" sz="3200" dirty="0"/>
              <a:t> </a:t>
            </a:r>
            <a:r>
              <a:rPr lang="en-US" sz="3200" dirty="0" err="1"/>
              <a:t>výhody</a:t>
            </a:r>
            <a:endParaRPr lang="en-US" sz="32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038C43F-9713-BB46-A625-FBC27A4D1CF3}"/>
              </a:ext>
            </a:extLst>
          </p:cNvPr>
          <p:cNvSpPr/>
          <p:nvPr/>
        </p:nvSpPr>
        <p:spPr>
          <a:xfrm>
            <a:off x="1983783" y="3540062"/>
            <a:ext cx="1100380" cy="49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6897E64-571C-CB4D-BF60-C13E75EF7871}"/>
              </a:ext>
            </a:extLst>
          </p:cNvPr>
          <p:cNvSpPr/>
          <p:nvPr/>
        </p:nvSpPr>
        <p:spPr>
          <a:xfrm>
            <a:off x="5065362" y="489999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75FFADD-A397-CC4F-8124-F7B95BC08769}"/>
              </a:ext>
            </a:extLst>
          </p:cNvPr>
          <p:cNvSpPr/>
          <p:nvPr/>
        </p:nvSpPr>
        <p:spPr>
          <a:xfrm>
            <a:off x="6310396" y="489999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B75F5C7-F87B-6E41-9EAF-33C453EF56F4}"/>
              </a:ext>
            </a:extLst>
          </p:cNvPr>
          <p:cNvSpPr/>
          <p:nvPr/>
        </p:nvSpPr>
        <p:spPr>
          <a:xfrm>
            <a:off x="7393305" y="4929654"/>
            <a:ext cx="816244" cy="290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18BD45B3-D296-2746-ADE9-A3D5A6AD2209}"/>
              </a:ext>
            </a:extLst>
          </p:cNvPr>
          <p:cNvSpPr txBox="1"/>
          <p:nvPr/>
        </p:nvSpPr>
        <p:spPr>
          <a:xfrm>
            <a:off x="601174" y="765589"/>
            <a:ext cx="9515603" cy="585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Kompletně</a:t>
            </a:r>
            <a:r>
              <a:rPr lang="en-US" sz="2400" dirty="0"/>
              <a:t> </a:t>
            </a:r>
            <a:r>
              <a:rPr lang="en-US" sz="2400" dirty="0" err="1"/>
              <a:t>nový</a:t>
            </a:r>
            <a:r>
              <a:rPr lang="en-US" sz="2400" dirty="0"/>
              <a:t> a </a:t>
            </a:r>
            <a:r>
              <a:rPr lang="en-US" sz="2400" dirty="0" err="1"/>
              <a:t>unikátní</a:t>
            </a:r>
            <a:r>
              <a:rPr lang="en-US" sz="2400" dirty="0"/>
              <a:t> </a:t>
            </a:r>
            <a:r>
              <a:rPr lang="en-US" sz="2400" dirty="0" err="1"/>
              <a:t>koncept</a:t>
            </a:r>
            <a:r>
              <a:rPr lang="en-US" sz="2400" dirty="0"/>
              <a:t> a </a:t>
            </a:r>
            <a:r>
              <a:rPr lang="en-US" sz="2400" dirty="0" err="1"/>
              <a:t>výrobní</a:t>
            </a:r>
            <a:r>
              <a:rPr lang="en-US" sz="2400" dirty="0"/>
              <a:t> </a:t>
            </a:r>
            <a:r>
              <a:rPr lang="en-US" sz="2400" dirty="0" err="1"/>
              <a:t>technologie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Know-how </a:t>
            </a:r>
            <a:r>
              <a:rPr lang="en-US" sz="2400" dirty="0" err="1"/>
              <a:t>materialů</a:t>
            </a:r>
            <a:r>
              <a:rPr lang="en-US" sz="2400" dirty="0"/>
              <a:t>, </a:t>
            </a:r>
            <a:r>
              <a:rPr lang="en-US" sz="2400" dirty="0" err="1"/>
              <a:t>použitelných</a:t>
            </a:r>
            <a:r>
              <a:rPr lang="en-US" sz="2400" dirty="0"/>
              <a:t> pro </a:t>
            </a:r>
            <a:r>
              <a:rPr lang="en-US" sz="2400" dirty="0" err="1"/>
              <a:t>vakuové</a:t>
            </a:r>
            <a:r>
              <a:rPr lang="en-US" sz="2400" dirty="0"/>
              <a:t> </a:t>
            </a:r>
            <a:r>
              <a:rPr lang="en-US" sz="2400" dirty="0" err="1"/>
              <a:t>formování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Zvažujeme</a:t>
            </a:r>
            <a:r>
              <a:rPr lang="en-US" sz="2400" dirty="0"/>
              <a:t> </a:t>
            </a:r>
            <a:r>
              <a:rPr lang="en-US" sz="2400" dirty="0" err="1"/>
              <a:t>duševní</a:t>
            </a:r>
            <a:r>
              <a:rPr lang="en-US" sz="2400" dirty="0"/>
              <a:t> </a:t>
            </a:r>
            <a:r>
              <a:rPr lang="en-US" sz="2400" dirty="0" err="1"/>
              <a:t>ochranu</a:t>
            </a:r>
            <a:r>
              <a:rPr lang="en-US" sz="2400" dirty="0"/>
              <a:t> </a:t>
            </a:r>
            <a:r>
              <a:rPr lang="en-US" sz="2400" dirty="0" err="1"/>
              <a:t>designu</a:t>
            </a:r>
            <a:r>
              <a:rPr lang="en-US" sz="2400" dirty="0"/>
              <a:t> </a:t>
            </a:r>
            <a:r>
              <a:rPr lang="en-US" sz="2400" dirty="0" err="1"/>
              <a:t>masq</a:t>
            </a:r>
            <a:r>
              <a:rPr lang="en-US" sz="2400" dirty="0"/>
              <a:t> a </a:t>
            </a:r>
            <a:r>
              <a:rPr lang="en-US" sz="2400" dirty="0" err="1"/>
              <a:t>uchycení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čele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12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Ochrana</a:t>
            </a:r>
            <a:r>
              <a:rPr lang="en-US" sz="2400" dirty="0"/>
              <a:t> </a:t>
            </a:r>
            <a:r>
              <a:rPr lang="en-US" sz="2400" dirty="0" err="1"/>
              <a:t>ze</a:t>
            </a:r>
            <a:r>
              <a:rPr lang="en-US" sz="2400" dirty="0"/>
              <a:t> </a:t>
            </a:r>
            <a:r>
              <a:rPr lang="en-US" sz="2400" dirty="0" err="1"/>
              <a:t>všech</a:t>
            </a:r>
            <a:r>
              <a:rPr lang="en-US" sz="2400" dirty="0"/>
              <a:t> </a:t>
            </a:r>
            <a:r>
              <a:rPr lang="en-US" sz="2400" dirty="0" err="1"/>
              <a:t>stran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Lehký</a:t>
            </a:r>
            <a:r>
              <a:rPr lang="en-US" sz="2400" dirty="0"/>
              <a:t> a </a:t>
            </a:r>
            <a:r>
              <a:rPr lang="en-US" sz="2400" dirty="0" err="1"/>
              <a:t>komfortní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nošení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Sedí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všech</a:t>
            </a:r>
            <a:r>
              <a:rPr lang="en-US" sz="2400" dirty="0"/>
              <a:t> </a:t>
            </a:r>
            <a:r>
              <a:rPr lang="en-US" sz="2400" dirty="0" err="1"/>
              <a:t>hlavách</a:t>
            </a:r>
            <a:r>
              <a:rPr lang="en-US" sz="2400" dirty="0"/>
              <a:t>, ale </a:t>
            </a:r>
            <a:r>
              <a:rPr lang="en-US" sz="2400" dirty="0" err="1"/>
              <a:t>jde</a:t>
            </a:r>
            <a:r>
              <a:rPr lang="en-US" sz="2400" dirty="0"/>
              <a:t> </a:t>
            </a:r>
            <a:r>
              <a:rPr lang="en-US" sz="2400" dirty="0" err="1"/>
              <a:t>jej</a:t>
            </a:r>
            <a:r>
              <a:rPr lang="en-US" sz="2400" dirty="0"/>
              <a:t> </a:t>
            </a:r>
            <a:r>
              <a:rPr lang="en-US" sz="2400" dirty="0" err="1"/>
              <a:t>lehce</a:t>
            </a:r>
            <a:r>
              <a:rPr lang="en-US" sz="2400" dirty="0"/>
              <a:t> </a:t>
            </a:r>
            <a:r>
              <a:rPr lang="en-US" sz="2400" dirty="0" err="1"/>
              <a:t>upravit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Čistý</a:t>
            </a:r>
            <a:r>
              <a:rPr lang="en-US" sz="2400" dirty="0"/>
              <a:t> </a:t>
            </a:r>
            <a:r>
              <a:rPr lang="en-US" sz="2400" dirty="0" err="1"/>
              <a:t>výhled</a:t>
            </a:r>
            <a:r>
              <a:rPr lang="en-US" sz="2400" dirty="0"/>
              <a:t> bez </a:t>
            </a:r>
            <a:r>
              <a:rPr lang="en-US" sz="2400" dirty="0" err="1"/>
              <a:t>rosení</a:t>
            </a:r>
            <a:r>
              <a:rPr lang="en-US" sz="2400" dirty="0"/>
              <a:t> </a:t>
            </a:r>
            <a:r>
              <a:rPr lang="en-US" sz="2400" dirty="0" err="1"/>
              <a:t>díky</a:t>
            </a:r>
            <a:r>
              <a:rPr lang="en-US" sz="2400" dirty="0"/>
              <a:t> </a:t>
            </a:r>
            <a:r>
              <a:rPr lang="en-US" sz="2400" dirty="0" err="1"/>
              <a:t>narovnanému</a:t>
            </a:r>
            <a:r>
              <a:rPr lang="en-US" sz="2400" dirty="0"/>
              <a:t> </a:t>
            </a:r>
            <a:r>
              <a:rPr lang="en-US" sz="2400" dirty="0" err="1"/>
              <a:t>hledí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Recyklovatelný</a:t>
            </a:r>
            <a:r>
              <a:rPr lang="en-US" sz="2400" dirty="0"/>
              <a:t> a se </a:t>
            </a:r>
            <a:r>
              <a:rPr lang="en-US" sz="2400" dirty="0" err="1"/>
              <a:t>škálovatelnou</a:t>
            </a:r>
            <a:r>
              <a:rPr lang="en-US" sz="2400" dirty="0"/>
              <a:t> </a:t>
            </a:r>
            <a:r>
              <a:rPr lang="en-US" sz="2400" dirty="0" err="1"/>
              <a:t>produkcí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CE </a:t>
            </a:r>
            <a:r>
              <a:rPr lang="en-US" sz="2400" dirty="0" err="1"/>
              <a:t>certifikovaný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Levnější</a:t>
            </a:r>
            <a:r>
              <a:rPr lang="en-US" sz="2400" dirty="0"/>
              <a:t> </a:t>
            </a:r>
            <a:r>
              <a:rPr lang="en-US" sz="2400" dirty="0" err="1"/>
              <a:t>než</a:t>
            </a:r>
            <a:r>
              <a:rPr lang="en-US" sz="2400" dirty="0"/>
              <a:t> </a:t>
            </a:r>
            <a:r>
              <a:rPr lang="en-US" sz="2400" dirty="0" err="1"/>
              <a:t>konkurence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91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620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Komfortní</a:t>
            </a:r>
            <a:r>
              <a:rPr lang="en-US" sz="3600" b="1" dirty="0"/>
              <a:t> </a:t>
            </a:r>
            <a:r>
              <a:rPr lang="en-US" sz="3600" b="1" dirty="0" err="1"/>
              <a:t>ochranný</a:t>
            </a:r>
            <a:r>
              <a:rPr lang="en-US" sz="3600" b="1" dirty="0"/>
              <a:t> </a:t>
            </a:r>
            <a:r>
              <a:rPr lang="en-US" sz="3600" b="1" dirty="0" err="1"/>
              <a:t>štít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83854" y="1494123"/>
            <a:ext cx="728920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Klíčové</a:t>
            </a:r>
            <a:r>
              <a:rPr lang="en-US" sz="2400" b="1" dirty="0"/>
              <a:t> </a:t>
            </a:r>
            <a:r>
              <a:rPr lang="en-US" sz="2400" b="1" dirty="0" err="1"/>
              <a:t>vlastnosti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9152A1D-B00F-3D40-A349-1F280B3816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45" y="2187648"/>
            <a:ext cx="4059778" cy="214507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42FD2EE-61CC-E741-9B67-770DD7CCB9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695" y="3958587"/>
            <a:ext cx="4133694" cy="2318877"/>
          </a:xfrm>
          <a:prstGeom prst="rect">
            <a:avLst/>
          </a:prstGeom>
        </p:spPr>
      </p:pic>
      <p:pic>
        <p:nvPicPr>
          <p:cNvPr id="10" name="Obrázek 9" descr="Obsah obrázku text, kreslení&#10;&#10;Popis byl vytvořen automaticky">
            <a:extLst>
              <a:ext uri="{FF2B5EF4-FFF2-40B4-BE49-F238E27FC236}">
                <a16:creationId xmlns:a16="http://schemas.microsoft.com/office/drawing/2014/main" id="{F0C57A3C-B729-5344-9EA1-C846C630F7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339" y="1514576"/>
            <a:ext cx="2096333" cy="2209450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721872BE-1EE1-5940-AB2E-B4D7625BACF8}"/>
              </a:ext>
            </a:extLst>
          </p:cNvPr>
          <p:cNvSpPr txBox="1"/>
          <p:nvPr/>
        </p:nvSpPr>
        <p:spPr>
          <a:xfrm>
            <a:off x="458565" y="4295822"/>
            <a:ext cx="4110105" cy="120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Ochraní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ze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všech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stran</a:t>
            </a:r>
            <a:endParaRPr lang="en-US" b="1" dirty="0">
              <a:solidFill>
                <a:srgbClr val="00D8A4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1600" dirty="0"/>
              <a:t>Díky velkému prohnutí štítu vám poskytne ochranu před kapénkami ze všech stran</a:t>
            </a:r>
            <a:endParaRPr lang="en-US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038C43F-9713-BB46-A625-FBC27A4D1CF3}"/>
              </a:ext>
            </a:extLst>
          </p:cNvPr>
          <p:cNvSpPr/>
          <p:nvPr/>
        </p:nvSpPr>
        <p:spPr>
          <a:xfrm>
            <a:off x="1983783" y="3540062"/>
            <a:ext cx="1100380" cy="49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706D74D4-BE88-C644-B06C-65E6543AB041}"/>
              </a:ext>
            </a:extLst>
          </p:cNvPr>
          <p:cNvSpPr txBox="1"/>
          <p:nvPr/>
        </p:nvSpPr>
        <p:spPr>
          <a:xfrm>
            <a:off x="4647717" y="1434706"/>
            <a:ext cx="3752960" cy="23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Sedne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každému</a:t>
            </a:r>
            <a:endParaRPr lang="en-US" b="1" dirty="0">
              <a:solidFill>
                <a:srgbClr val="00D8A4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1600" dirty="0"/>
              <a:t>Mysleli jsme na malé i velké hlavy, úzké i široké, s brýlemi nebo bez nich. Tvar masky se </a:t>
            </a:r>
            <a:r>
              <a:rPr lang="cs-CZ" sz="1600" b="1" dirty="0"/>
              <a:t>přizpůsobí</a:t>
            </a:r>
            <a:r>
              <a:rPr lang="cs-CZ" sz="1600" dirty="0"/>
              <a:t> tvaru hlavy pomocí žeber nasedajících na čelo, které se </a:t>
            </a:r>
            <a:r>
              <a:rPr lang="cs-CZ" sz="1600" b="1" dirty="0"/>
              <a:t>roztáhnou</a:t>
            </a:r>
            <a:r>
              <a:rPr lang="cs-CZ" sz="1600" dirty="0"/>
              <a:t> nebo </a:t>
            </a:r>
            <a:r>
              <a:rPr lang="cs-CZ" sz="1600" b="1" dirty="0"/>
              <a:t>stáhnou</a:t>
            </a:r>
            <a:r>
              <a:rPr lang="cs-CZ" sz="1600" dirty="0"/>
              <a:t>.</a:t>
            </a:r>
            <a:endParaRPr lang="en-US" sz="1600" dirty="0"/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7E5B40BC-FCB4-9E46-A81A-A4D6C1573EA8}"/>
              </a:ext>
            </a:extLst>
          </p:cNvPr>
          <p:cNvSpPr txBox="1"/>
          <p:nvPr/>
        </p:nvSpPr>
        <p:spPr>
          <a:xfrm>
            <a:off x="8647389" y="3441735"/>
            <a:ext cx="34729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Nemlží</a:t>
            </a:r>
            <a:r>
              <a:rPr lang="en-US" b="1" dirty="0">
                <a:solidFill>
                  <a:srgbClr val="00D8A4"/>
                </a:solidFill>
              </a:rPr>
              <a:t> se</a:t>
            </a:r>
          </a:p>
          <a:p>
            <a:pPr algn="ctr"/>
            <a:r>
              <a:rPr lang="cs-CZ" sz="1600" dirty="0"/>
              <a:t>Žebra prolisů na čele zajistí odvod par z dechu. Štít se tak při běžném nošení </a:t>
            </a:r>
            <a:r>
              <a:rPr lang="cs-CZ" sz="1600" b="1" dirty="0"/>
              <a:t>nemlží</a:t>
            </a:r>
            <a:r>
              <a:rPr lang="cs-CZ" sz="1600" dirty="0"/>
              <a:t>.</a:t>
            </a:r>
            <a:endParaRPr lang="en-US" sz="16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6A255C8-A54B-7941-A4A3-5403790ED0FE}"/>
              </a:ext>
            </a:extLst>
          </p:cNvPr>
          <p:cNvSpPr/>
          <p:nvPr/>
        </p:nvSpPr>
        <p:spPr>
          <a:xfrm>
            <a:off x="483854" y="871131"/>
            <a:ext cx="932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A3A3A"/>
                </a:solidFill>
                <a:latin typeface="Arial" panose="020B0604020202020204" pitchFamily="34" charset="0"/>
              </a:rPr>
              <a:t>Druhá generace</a:t>
            </a:r>
            <a:r>
              <a:rPr lang="cs-CZ" b="1" dirty="0">
                <a:solidFill>
                  <a:srgbClr val="3A3A3A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3A3A3A"/>
                </a:solidFill>
                <a:latin typeface="Arial" panose="020B0604020202020204" pitchFamily="34" charset="0"/>
              </a:rPr>
              <a:t>vakuově lisovaného </a:t>
            </a:r>
            <a:r>
              <a:rPr lang="cs-CZ" b="1" dirty="0">
                <a:solidFill>
                  <a:srgbClr val="3A3A3A"/>
                </a:solidFill>
                <a:latin typeface="Arial" panose="020B0604020202020204" pitchFamily="34" charset="0"/>
              </a:rPr>
              <a:t>obličejového štítu</a:t>
            </a:r>
            <a:r>
              <a:rPr lang="cs-CZ" dirty="0">
                <a:solidFill>
                  <a:srgbClr val="3A3A3A"/>
                </a:solidFill>
                <a:latin typeface="Arial" panose="020B0604020202020204" pitchFamily="34" charset="0"/>
              </a:rPr>
              <a:t> pro profesionální použití. Štít je</a:t>
            </a:r>
            <a:r>
              <a:rPr lang="cs-CZ" b="1" dirty="0">
                <a:solidFill>
                  <a:srgbClr val="3A3A3A"/>
                </a:solidFill>
                <a:latin typeface="Arial" panose="020B0604020202020204" pitchFamily="34" charset="0"/>
              </a:rPr>
              <a:t> lehký a komfortní, </a:t>
            </a:r>
            <a:r>
              <a:rPr lang="cs-CZ" dirty="0">
                <a:solidFill>
                  <a:srgbClr val="3A3A3A"/>
                </a:solidFill>
                <a:latin typeface="Arial" panose="020B0604020202020204" pitchFamily="34" charset="0"/>
              </a:rPr>
              <a:t>nebrání ve výhledu a ochrání Vás před kapénkami ze všech směrů.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545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</a:t>
            </a:r>
            <a:endParaRPr lang="en-US" sz="36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AA3363A-A687-F448-B8AE-1315810E99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99" y="1629293"/>
            <a:ext cx="2544932" cy="26495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444A01-88A5-7141-84C6-9E9200AB5E3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046" y="3053179"/>
            <a:ext cx="3616130" cy="1419045"/>
          </a:xfrm>
          <a:prstGeom prst="rect">
            <a:avLst/>
          </a:prstGeom>
        </p:spPr>
      </p:pic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7085EEC2-E1CE-0441-86A7-B62BA075DC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196" y="2209481"/>
            <a:ext cx="1125593" cy="15698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753F7B6-AA43-FF4A-9242-DD23DDBB89E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259" y="2578749"/>
            <a:ext cx="1675526" cy="817299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E03AF825-D7DA-6540-8410-8FF6001E8B5F}"/>
              </a:ext>
            </a:extLst>
          </p:cNvPr>
          <p:cNvSpPr txBox="1"/>
          <p:nvPr/>
        </p:nvSpPr>
        <p:spPr>
          <a:xfrm>
            <a:off x="253055" y="4323014"/>
            <a:ext cx="343422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Jednoduše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upravitelný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štít</a:t>
            </a:r>
            <a:endParaRPr lang="en-US" b="1" dirty="0">
              <a:solidFill>
                <a:srgbClr val="00D8A4"/>
              </a:solidFill>
            </a:endParaRPr>
          </a:p>
          <a:p>
            <a:pPr algn="ctr"/>
            <a:r>
              <a:rPr lang="cs-CZ" sz="1600" dirty="0" err="1"/>
              <a:t>Štít</a:t>
            </a:r>
            <a:r>
              <a:rPr lang="cs-CZ" sz="1600" dirty="0"/>
              <a:t> lze snadno </a:t>
            </a:r>
            <a:r>
              <a:rPr lang="cs-CZ" sz="1600" b="1" dirty="0"/>
              <a:t>upravit</a:t>
            </a:r>
            <a:r>
              <a:rPr lang="cs-CZ" sz="1600" dirty="0"/>
              <a:t> </a:t>
            </a:r>
            <a:r>
              <a:rPr lang="cs-CZ" sz="1600" dirty="0" err="1"/>
              <a:t>nůžkami</a:t>
            </a:r>
            <a:r>
              <a:rPr lang="cs-CZ" sz="1600" dirty="0"/>
              <a:t>. Můžete jej například zkrátit, nebo jinak modifikovat pro pohodlnější práci s respirátorem.</a:t>
            </a:r>
            <a:endParaRPr lang="en-US" sz="1600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760F29D-A9E6-A948-9B10-45A05EA51C30}"/>
              </a:ext>
            </a:extLst>
          </p:cNvPr>
          <p:cNvSpPr txBox="1"/>
          <p:nvPr/>
        </p:nvSpPr>
        <p:spPr>
          <a:xfrm>
            <a:off x="3499543" y="1498463"/>
            <a:ext cx="343422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Použití</a:t>
            </a:r>
            <a:r>
              <a:rPr lang="en-US" b="1" dirty="0">
                <a:solidFill>
                  <a:srgbClr val="00D8A4"/>
                </a:solidFill>
              </a:rPr>
              <a:t> je </a:t>
            </a:r>
            <a:r>
              <a:rPr lang="en-US" b="1" dirty="0" err="1">
                <a:solidFill>
                  <a:srgbClr val="00D8A4"/>
                </a:solidFill>
              </a:rPr>
              <a:t>snadné</a:t>
            </a:r>
            <a:endParaRPr lang="en-US" b="1" dirty="0">
              <a:solidFill>
                <a:srgbClr val="00D8A4"/>
              </a:solidFill>
            </a:endParaRPr>
          </a:p>
          <a:p>
            <a:pPr algn="ctr"/>
            <a:r>
              <a:rPr lang="cs-CZ" sz="1600" dirty="0"/>
              <a:t>Stačí navléknout elastický pásek otvorem na tvarovaný úchyt štítu a je to. Volbou správného otvoru pak nastavíte pohodlnou velikost.</a:t>
            </a:r>
          </a:p>
          <a:p>
            <a:br>
              <a:rPr lang="cs-CZ" sz="1600" dirty="0"/>
            </a:br>
            <a:endParaRPr lang="en-US" sz="2000" dirty="0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BE04C23D-B7CD-8044-828B-648039B058FC}"/>
              </a:ext>
            </a:extLst>
          </p:cNvPr>
          <p:cNvSpPr txBox="1"/>
          <p:nvPr/>
        </p:nvSpPr>
        <p:spPr>
          <a:xfrm>
            <a:off x="7640679" y="4278883"/>
            <a:ext cx="343422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Snadno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recyklovatelný</a:t>
            </a:r>
            <a:endParaRPr lang="en-US" b="1" dirty="0">
              <a:solidFill>
                <a:srgbClr val="00D8A4"/>
              </a:solidFill>
            </a:endParaRPr>
          </a:p>
          <a:p>
            <a:pPr algn="ctr"/>
            <a:r>
              <a:rPr lang="cs-CZ" sz="1600" dirty="0"/>
              <a:t>Štít je </a:t>
            </a:r>
            <a:r>
              <a:rPr lang="cs-CZ" sz="1600" b="1" dirty="0"/>
              <a:t>vyroben z </a:t>
            </a:r>
            <a:r>
              <a:rPr lang="cs-CZ" sz="1600" b="1" dirty="0" err="1"/>
              <a:t>PETu</a:t>
            </a:r>
            <a:r>
              <a:rPr lang="cs-CZ" sz="1600" dirty="0"/>
              <a:t>, jednoho z nejlépe recyklovatelných plastů. Popruh zatím recyklovat nelze, ale můžete jej opakovaně využít, netrhá se a pevně drží.</a:t>
            </a:r>
            <a:endParaRPr lang="en-US" sz="1600" dirty="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97F84A6-61B2-BC42-9F9F-C783E14D9FD5}"/>
              </a:ext>
            </a:extLst>
          </p:cNvPr>
          <p:cNvSpPr txBox="1"/>
          <p:nvPr/>
        </p:nvSpPr>
        <p:spPr>
          <a:xfrm>
            <a:off x="525597" y="999060"/>
            <a:ext cx="728920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Klíčové</a:t>
            </a:r>
            <a:r>
              <a:rPr lang="en-US" sz="2400" b="1" dirty="0"/>
              <a:t> </a:t>
            </a:r>
            <a:r>
              <a:rPr lang="en-US" sz="2400" b="1" dirty="0" err="1"/>
              <a:t>vlastnosti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693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</a:t>
            </a:r>
            <a:endParaRPr lang="en-US" sz="36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E03AF825-D7DA-6540-8410-8FF6001E8B5F}"/>
              </a:ext>
            </a:extLst>
          </p:cNvPr>
          <p:cNvSpPr txBox="1"/>
          <p:nvPr/>
        </p:nvSpPr>
        <p:spPr>
          <a:xfrm>
            <a:off x="8145434" y="5060909"/>
            <a:ext cx="3868403" cy="202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D8A4"/>
                </a:solidFill>
              </a:rPr>
              <a:t>CE </a:t>
            </a:r>
            <a:r>
              <a:rPr lang="en-US" b="1" dirty="0" err="1">
                <a:solidFill>
                  <a:srgbClr val="00D8A4"/>
                </a:solidFill>
              </a:rPr>
              <a:t>certifikovaný</a:t>
            </a:r>
            <a:r>
              <a:rPr lang="en-US" b="1" dirty="0">
                <a:solidFill>
                  <a:srgbClr val="00D8A4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cs-CZ" sz="1600" dirty="0" err="1"/>
              <a:t>masq</a:t>
            </a:r>
            <a:r>
              <a:rPr lang="cs-CZ" sz="1600" dirty="0"/>
              <a:t> 2 byl testován a certifikován jako </a:t>
            </a:r>
            <a:r>
              <a:rPr lang="cs-CZ" sz="1600" b="1" dirty="0"/>
              <a:t>Osobní Ochranná Pomůcka (OOP) – Třída II. </a:t>
            </a:r>
          </a:p>
          <a:p>
            <a:pPr algn="ctr">
              <a:lnSpc>
                <a:spcPct val="150000"/>
              </a:lnSpc>
            </a:pPr>
            <a:r>
              <a:rPr lang="cs-CZ" sz="1600" dirty="0"/>
              <a:t>CE certifikace (EN 166:2002)</a:t>
            </a:r>
            <a:endParaRPr lang="cs-CZ" sz="1600" b="1" dirty="0"/>
          </a:p>
          <a:p>
            <a:pPr marL="342900" indent="-342900" algn="ctr">
              <a:lnSpc>
                <a:spcPct val="150000"/>
              </a:lnSpc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6952E4-E4D5-F144-8E0B-2BAB79EAF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465" y="1632369"/>
            <a:ext cx="2064684" cy="2918317"/>
          </a:xfrm>
          <a:prstGeom prst="rect">
            <a:avLst/>
          </a:prstGeom>
        </p:spPr>
      </p:pic>
      <p:pic>
        <p:nvPicPr>
          <p:cNvPr id="24" name="Obrázek 23" descr="Obsah obrázku snímek obrazovky&#10;&#10;Popis byl vytvořen automaticky">
            <a:extLst>
              <a:ext uri="{FF2B5EF4-FFF2-40B4-BE49-F238E27FC236}">
                <a16:creationId xmlns:a16="http://schemas.microsoft.com/office/drawing/2014/main" id="{A1303341-7A59-4D42-BFC6-BE74B24695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266" y="3157485"/>
            <a:ext cx="4434833" cy="2918317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6929265C-6B5F-7A48-9500-4B4EB88343F5}"/>
              </a:ext>
            </a:extLst>
          </p:cNvPr>
          <p:cNvSpPr txBox="1"/>
          <p:nvPr/>
        </p:nvSpPr>
        <p:spPr>
          <a:xfrm>
            <a:off x="4170200" y="1131459"/>
            <a:ext cx="457216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Perfektní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doprava</a:t>
            </a:r>
            <a:r>
              <a:rPr lang="en-US" b="1" dirty="0">
                <a:solidFill>
                  <a:srgbClr val="00D8A4"/>
                </a:solidFill>
              </a:rPr>
              <a:t> a </a:t>
            </a:r>
            <a:r>
              <a:rPr lang="en-US" b="1" dirty="0" err="1">
                <a:solidFill>
                  <a:srgbClr val="00D8A4"/>
                </a:solidFill>
              </a:rPr>
              <a:t>skladování</a:t>
            </a:r>
            <a:endParaRPr lang="en-US" b="1" dirty="0">
              <a:solidFill>
                <a:srgbClr val="00D8A4"/>
              </a:solidFill>
            </a:endParaRPr>
          </a:p>
          <a:p>
            <a:pPr algn="ctr"/>
            <a:r>
              <a:rPr lang="cs-CZ" sz="1600" dirty="0" err="1"/>
              <a:t>Masq</a:t>
            </a:r>
            <a:r>
              <a:rPr lang="cs-CZ" sz="1600" dirty="0"/>
              <a:t> 2 jsme navrhli tak, aby šetřil místo - je </a:t>
            </a:r>
            <a:r>
              <a:rPr lang="cs-CZ" sz="1600" b="1" dirty="0"/>
              <a:t>plně stohovatelný</a:t>
            </a:r>
            <a:r>
              <a:rPr lang="cs-CZ" sz="1600" dirty="0"/>
              <a:t>. Balení 100 kusů tak zabere zhruba stejně místa jako krabice papírů do tiskárny. Tím šetříme cenu za dopravu i životní prostředí. Štíty navíc vždy balíme s ochranou proti poškrábání při přepravě.</a:t>
            </a:r>
            <a:endParaRPr lang="en-US" sz="1600" dirty="0"/>
          </a:p>
        </p:txBody>
      </p:sp>
      <p:pic>
        <p:nvPicPr>
          <p:cNvPr id="29" name="Obrázek 28" descr="Obsah obrázku kreslení&#10;&#10;Popis byl vytvořen automaticky">
            <a:extLst>
              <a:ext uri="{FF2B5EF4-FFF2-40B4-BE49-F238E27FC236}">
                <a16:creationId xmlns:a16="http://schemas.microsoft.com/office/drawing/2014/main" id="{D5E77108-43B8-A64B-9230-EAB99638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098" y="4613212"/>
            <a:ext cx="1367373" cy="502711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D46FD4FF-8CF4-1449-A60B-2F7ED9EF1382}"/>
              </a:ext>
            </a:extLst>
          </p:cNvPr>
          <p:cNvSpPr txBox="1"/>
          <p:nvPr/>
        </p:nvSpPr>
        <p:spPr>
          <a:xfrm>
            <a:off x="525597" y="999060"/>
            <a:ext cx="728920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Klíčové</a:t>
            </a:r>
            <a:r>
              <a:rPr lang="en-US" sz="2400" b="1" dirty="0"/>
              <a:t> </a:t>
            </a:r>
            <a:r>
              <a:rPr lang="en-US" sz="2400" b="1" dirty="0" err="1"/>
              <a:t>vlastnosti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9DB476B-2FB7-EA43-93BB-4E1CEF4E76DD}"/>
              </a:ext>
            </a:extLst>
          </p:cNvPr>
          <p:cNvSpPr txBox="1"/>
          <p:nvPr/>
        </p:nvSpPr>
        <p:spPr>
          <a:xfrm>
            <a:off x="493529" y="4369565"/>
            <a:ext cx="343422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D8A4"/>
                </a:solidFill>
              </a:rPr>
              <a:t>Čistý</a:t>
            </a:r>
            <a:r>
              <a:rPr lang="en-US" b="1" dirty="0">
                <a:solidFill>
                  <a:srgbClr val="00D8A4"/>
                </a:solidFill>
              </a:rPr>
              <a:t> </a:t>
            </a:r>
            <a:r>
              <a:rPr lang="en-US" b="1" dirty="0" err="1">
                <a:solidFill>
                  <a:srgbClr val="00D8A4"/>
                </a:solidFill>
              </a:rPr>
              <a:t>výhled</a:t>
            </a:r>
            <a:endParaRPr lang="en-US" b="1" dirty="0">
              <a:solidFill>
                <a:srgbClr val="00D8A4"/>
              </a:solidFill>
            </a:endParaRPr>
          </a:p>
          <a:p>
            <a:pPr algn="ctr"/>
            <a:r>
              <a:rPr lang="cs-CZ" sz="1600" dirty="0"/>
              <a:t>Pro ještě </a:t>
            </a:r>
            <a:r>
              <a:rPr lang="cs-CZ" sz="1600" b="1" dirty="0"/>
              <a:t>lepší průhlednost</a:t>
            </a:r>
            <a:r>
              <a:rPr lang="cs-CZ" sz="1600" dirty="0"/>
              <a:t> a eliminaci zkreslení</a:t>
            </a:r>
            <a:r>
              <a:rPr lang="cs-CZ" sz="1600" b="1" dirty="0"/>
              <a:t> </a:t>
            </a:r>
            <a:r>
              <a:rPr lang="cs-CZ" sz="1600" dirty="0"/>
              <a:t>jsme maximálně narovnali hledí. </a:t>
            </a:r>
            <a:r>
              <a:rPr lang="cs-CZ" sz="1600" dirty="0" err="1"/>
              <a:t>Masq</a:t>
            </a:r>
            <a:r>
              <a:rPr lang="cs-CZ" sz="1600" dirty="0"/>
              <a:t> 2 tak díky tomu poskytuje větší komfort také uživatelům brýlí.</a:t>
            </a:r>
          </a:p>
          <a:p>
            <a:br>
              <a:rPr lang="cs-CZ" sz="1600" dirty="0"/>
            </a:br>
            <a:endParaRPr lang="en-US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F039AA-DBC1-2F42-A32E-71DE05E3A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10" y="2478225"/>
            <a:ext cx="3318032" cy="15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9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2154" y="135867"/>
            <a:ext cx="603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600" b="1" dirty="0"/>
              <a:t> 2 – </a:t>
            </a:r>
            <a:r>
              <a:rPr lang="en-US" sz="3200" dirty="0" err="1"/>
              <a:t>Ceny</a:t>
            </a:r>
            <a:r>
              <a:rPr lang="en-US" sz="3200" dirty="0"/>
              <a:t>, </a:t>
            </a:r>
            <a:r>
              <a:rPr lang="en-US" sz="3200" dirty="0" err="1"/>
              <a:t>balení</a:t>
            </a:r>
            <a:r>
              <a:rPr lang="en-US" sz="3200" dirty="0"/>
              <a:t> a </a:t>
            </a:r>
            <a:r>
              <a:rPr lang="en-US" sz="3200" dirty="0" err="1"/>
              <a:t>distribuce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2546" y="960314"/>
            <a:ext cx="8469914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balících</a:t>
            </a:r>
            <a:r>
              <a:rPr lang="en-US" dirty="0"/>
              <a:t> </a:t>
            </a:r>
            <a:r>
              <a:rPr lang="en-US" dirty="0" err="1"/>
              <a:t>boxů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MSQ2-10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MSQ2-100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120x80 cm paleta (</a:t>
            </a:r>
            <a:r>
              <a:rPr lang="en-US" dirty="0" err="1"/>
              <a:t>výška</a:t>
            </a:r>
            <a:r>
              <a:rPr lang="en-US" dirty="0"/>
              <a:t> 190 cm)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6 400 </a:t>
            </a:r>
            <a:r>
              <a:rPr lang="en-US" dirty="0" err="1"/>
              <a:t>ks</a:t>
            </a:r>
            <a:r>
              <a:rPr lang="en-US" dirty="0"/>
              <a:t> (64 x MSQ2-100)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1 800 </a:t>
            </a:r>
            <a:r>
              <a:rPr lang="en-US" dirty="0" err="1"/>
              <a:t>ks</a:t>
            </a:r>
            <a:r>
              <a:rPr lang="en-US" dirty="0"/>
              <a:t> (180 x MSQ2-10)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Standardní</a:t>
            </a:r>
            <a:r>
              <a:rPr lang="en-US" dirty="0"/>
              <a:t>, </a:t>
            </a:r>
            <a:r>
              <a:rPr lang="en-US" b="1" dirty="0" err="1"/>
              <a:t>koncová</a:t>
            </a:r>
            <a:r>
              <a:rPr lang="en-US" b="1" dirty="0"/>
              <a:t> </a:t>
            </a:r>
            <a:r>
              <a:rPr lang="en-US" b="1" dirty="0" err="1"/>
              <a:t>zákaznická</a:t>
            </a:r>
            <a:r>
              <a:rPr lang="en-US" b="1" dirty="0"/>
              <a:t> </a:t>
            </a:r>
            <a:r>
              <a:rPr lang="en-US" b="1" dirty="0" err="1"/>
              <a:t>ceníková</a:t>
            </a:r>
            <a:r>
              <a:rPr lang="en-US" b="1" dirty="0"/>
              <a:t> </a:t>
            </a:r>
            <a:r>
              <a:rPr lang="en-US" b="1" dirty="0" err="1"/>
              <a:t>cena</a:t>
            </a:r>
            <a:endParaRPr lang="en-US" b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69 </a:t>
            </a:r>
            <a:r>
              <a:rPr lang="en-US" b="1" dirty="0" err="1"/>
              <a:t>Kč</a:t>
            </a:r>
            <a:r>
              <a:rPr lang="en-US" b="1" dirty="0"/>
              <a:t> </a:t>
            </a:r>
            <a:r>
              <a:rPr lang="en-US" dirty="0"/>
              <a:t>bez DPH</a:t>
            </a:r>
            <a:r>
              <a:rPr lang="en-US" b="1" dirty="0"/>
              <a:t> </a:t>
            </a:r>
            <a:r>
              <a:rPr lang="en-US" sz="1400" dirty="0"/>
              <a:t>(690 </a:t>
            </a:r>
            <a:r>
              <a:rPr lang="en-US" sz="1400" dirty="0" err="1"/>
              <a:t>Kč</a:t>
            </a:r>
            <a:r>
              <a:rPr lang="en-US" sz="1400" dirty="0"/>
              <a:t> za 10 </a:t>
            </a:r>
            <a:r>
              <a:rPr lang="en-US" sz="1400" dirty="0" err="1"/>
              <a:t>balení</a:t>
            </a:r>
            <a:r>
              <a:rPr lang="en-US" sz="1400" dirty="0"/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2,65 EUR </a:t>
            </a:r>
            <a:r>
              <a:rPr lang="en-US" dirty="0"/>
              <a:t>bez VAT </a:t>
            </a:r>
            <a:r>
              <a:rPr lang="en-US" sz="1400" dirty="0"/>
              <a:t>(26,5 EUR za 10 </a:t>
            </a:r>
            <a:r>
              <a:rPr lang="en-US" sz="1400" dirty="0" err="1"/>
              <a:t>balení</a:t>
            </a:r>
            <a:r>
              <a:rPr lang="en-US" sz="14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Slevová</a:t>
            </a:r>
            <a:r>
              <a:rPr lang="en-US" dirty="0"/>
              <a:t> </a:t>
            </a:r>
            <a:r>
              <a:rPr lang="en-US" dirty="0" err="1"/>
              <a:t>politika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navázána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objednané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(</a:t>
            </a:r>
            <a:r>
              <a:rPr lang="en-US" dirty="0" err="1"/>
              <a:t>sleva</a:t>
            </a:r>
            <a:r>
              <a:rPr lang="en-US" dirty="0"/>
              <a:t> 10-35%)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DPH a </a:t>
            </a:r>
            <a:r>
              <a:rPr lang="en-US" dirty="0" err="1"/>
              <a:t>dopravní</a:t>
            </a:r>
            <a:r>
              <a:rPr lang="en-US" dirty="0"/>
              <a:t> </a:t>
            </a:r>
            <a:r>
              <a:rPr lang="en-US" dirty="0" err="1"/>
              <a:t>náklady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doplněny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reality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připravené</a:t>
            </a:r>
            <a:r>
              <a:rPr lang="en-US" dirty="0"/>
              <a:t> </a:t>
            </a:r>
            <a:r>
              <a:rPr lang="en-US" dirty="0" err="1"/>
              <a:t>lokální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mezinárodní</a:t>
            </a:r>
            <a:r>
              <a:rPr lang="en-US" dirty="0"/>
              <a:t> </a:t>
            </a:r>
            <a:r>
              <a:rPr lang="en-US" dirty="0" err="1"/>
              <a:t>distribuční</a:t>
            </a:r>
            <a:r>
              <a:rPr lang="en-US" dirty="0"/>
              <a:t> a </a:t>
            </a:r>
            <a:r>
              <a:rPr lang="en-US" dirty="0" err="1"/>
              <a:t>zprostředkovatelské</a:t>
            </a:r>
            <a:r>
              <a:rPr lang="en-US" dirty="0"/>
              <a:t> </a:t>
            </a:r>
            <a:r>
              <a:rPr lang="en-US" dirty="0" err="1"/>
              <a:t>smlouvy</a:t>
            </a:r>
            <a:endParaRPr lang="en-US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075A64-60D4-0345-81DC-FF59996DD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538" y="1281724"/>
            <a:ext cx="3396280" cy="3215350"/>
          </a:xfrm>
          <a:prstGeom prst="rect">
            <a:avLst/>
          </a:prstGeom>
        </p:spPr>
      </p:pic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6138D2AF-C759-0F4D-9D4B-FCA30AAA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423" y="4557253"/>
            <a:ext cx="1874398" cy="6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0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A1DC37D-781D-E547-B0A5-1ABD7260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876" y="282672"/>
            <a:ext cx="3813422" cy="4604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405" y="135867"/>
            <a:ext cx="2969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Kdo</a:t>
            </a:r>
            <a:r>
              <a:rPr lang="en-US" sz="3600" dirty="0"/>
              <a:t> je TRILAB?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544" y="808678"/>
            <a:ext cx="7541126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Český</a:t>
            </a:r>
            <a:r>
              <a:rPr lang="en-US" sz="2400" dirty="0"/>
              <a:t> </a:t>
            </a:r>
            <a:r>
              <a:rPr lang="en-US" sz="2400" dirty="0" err="1"/>
              <a:t>vývojář</a:t>
            </a:r>
            <a:r>
              <a:rPr lang="en-US" sz="2400" dirty="0"/>
              <a:t> a producent, </a:t>
            </a:r>
            <a:r>
              <a:rPr lang="en-US" sz="2400" dirty="0" err="1"/>
              <a:t>založen</a:t>
            </a:r>
            <a:r>
              <a:rPr lang="en-US" sz="2400" dirty="0"/>
              <a:t> 2016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3D </a:t>
            </a:r>
            <a:r>
              <a:rPr lang="en-US" sz="2400" dirty="0" err="1"/>
              <a:t>řešení</a:t>
            </a:r>
            <a:r>
              <a:rPr lang="en-US" sz="2400" dirty="0"/>
              <a:t> </a:t>
            </a:r>
            <a:r>
              <a:rPr lang="en-US" sz="2400" dirty="0" err="1"/>
              <a:t>založená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delta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kinematice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Team 20 </a:t>
            </a:r>
            <a:r>
              <a:rPr lang="en-US" sz="2400" dirty="0" err="1"/>
              <a:t>lidí</a:t>
            </a:r>
            <a:r>
              <a:rPr lang="en-US" sz="2400" dirty="0"/>
              <a:t> + </a:t>
            </a:r>
            <a:r>
              <a:rPr lang="en-US" sz="2400" dirty="0" err="1"/>
              <a:t>partneři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&gt; 350 </a:t>
            </a:r>
            <a:r>
              <a:rPr lang="en-US" sz="2400" dirty="0" err="1"/>
              <a:t>printerů</a:t>
            </a:r>
            <a:r>
              <a:rPr lang="en-US" sz="2400" dirty="0"/>
              <a:t> </a:t>
            </a:r>
            <a:r>
              <a:rPr lang="en-US" sz="2400" dirty="0" err="1"/>
              <a:t>prodáno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i="1" dirty="0"/>
              <a:t>FOKUS TRILAB: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FDM 3D </a:t>
            </a:r>
            <a:r>
              <a:rPr lang="en-US" sz="2400" dirty="0" err="1"/>
              <a:t>tiskárny</a:t>
            </a:r>
            <a:r>
              <a:rPr lang="en-US" sz="2400" dirty="0"/>
              <a:t> se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špičkovou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tiskovou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kvalitou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Unikátní</a:t>
            </a:r>
            <a:r>
              <a:rPr lang="en-US" sz="2400" dirty="0"/>
              <a:t> </a:t>
            </a:r>
            <a:r>
              <a:rPr lang="en-US" sz="2400" dirty="0" err="1"/>
              <a:t>tisková</a:t>
            </a:r>
            <a:r>
              <a:rPr lang="en-US" sz="2400" dirty="0"/>
              <a:t> </a:t>
            </a:r>
            <a:r>
              <a:rPr lang="en-US" sz="2400" dirty="0" err="1"/>
              <a:t>nastavení</a:t>
            </a:r>
            <a:r>
              <a:rPr lang="en-US" sz="2400" dirty="0"/>
              <a:t> a </a:t>
            </a:r>
            <a:r>
              <a:rPr lang="en-US" sz="2400" dirty="0" err="1"/>
              <a:t>ovládací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funkce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/>
              <a:t>Plná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zákaznická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podpora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/>
              <a:t>včetně</a:t>
            </a:r>
            <a:r>
              <a:rPr lang="en-US" sz="2400" dirty="0"/>
              <a:t> </a:t>
            </a:r>
            <a:r>
              <a:rPr lang="en-US" sz="2400" dirty="0" err="1"/>
              <a:t>vzdálené</a:t>
            </a:r>
            <a:r>
              <a:rPr lang="en-US" sz="2400" dirty="0"/>
              <a:t> </a:t>
            </a:r>
            <a:r>
              <a:rPr lang="en-US" sz="2400" dirty="0" err="1"/>
              <a:t>správy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Jednoduchý</a:t>
            </a:r>
            <a:r>
              <a:rPr lang="en-US" sz="2400" b="1" dirty="0"/>
              <a:t> </a:t>
            </a:r>
            <a:r>
              <a:rPr lang="en-US" sz="2400" dirty="0"/>
              <a:t>a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automatizovaný</a:t>
            </a:r>
            <a:r>
              <a:rPr lang="en-US" sz="2400" b="1" dirty="0"/>
              <a:t> </a:t>
            </a:r>
            <a:r>
              <a:rPr lang="en-US" sz="2400" dirty="0"/>
              <a:t>3D </a:t>
            </a:r>
            <a:r>
              <a:rPr lang="en-US" sz="2400" dirty="0" err="1"/>
              <a:t>tisk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4EB0777-D521-3C45-976E-FB9C557F1C10}"/>
              </a:ext>
            </a:extLst>
          </p:cNvPr>
          <p:cNvSpPr/>
          <p:nvPr/>
        </p:nvSpPr>
        <p:spPr>
          <a:xfrm>
            <a:off x="7580116" y="4552613"/>
            <a:ext cx="4433721" cy="83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Michal </a:t>
            </a:r>
            <a:r>
              <a:rPr lang="en-US" sz="1600" b="1" dirty="0" err="1">
                <a:solidFill>
                  <a:schemeClr val="accent5"/>
                </a:solidFill>
              </a:rPr>
              <a:t>Boháč</a:t>
            </a:r>
            <a:r>
              <a:rPr lang="en-US" sz="1600" b="1" dirty="0">
                <a:solidFill>
                  <a:schemeClr val="accent5"/>
                </a:solidFill>
              </a:rPr>
              <a:t>, PhD.	</a:t>
            </a:r>
            <a:r>
              <a:rPr lang="en-US" sz="1600" b="1" dirty="0" err="1">
                <a:solidFill>
                  <a:schemeClr val="accent5"/>
                </a:solidFill>
              </a:rPr>
              <a:t>Vojtěch</a:t>
            </a:r>
            <a:r>
              <a:rPr lang="en-US" sz="1600" b="1" dirty="0">
                <a:solidFill>
                  <a:schemeClr val="accent5"/>
                </a:solidFill>
              </a:rPr>
              <a:t> Tambor, PhD. </a:t>
            </a:r>
          </a:p>
          <a:p>
            <a:pPr>
              <a:lnSpc>
                <a:spcPct val="150000"/>
              </a:lnSpc>
            </a:pPr>
            <a:r>
              <a:rPr lang="en-US" sz="1400" i="1" dirty="0" err="1"/>
              <a:t>Obchod</a:t>
            </a:r>
            <a:r>
              <a:rPr lang="en-US" sz="1400" i="1" dirty="0"/>
              <a:t> &amp; Management</a:t>
            </a:r>
            <a:r>
              <a:rPr lang="en-US" i="1" dirty="0"/>
              <a:t>	</a:t>
            </a:r>
            <a:r>
              <a:rPr lang="en-US" sz="1400" i="1" dirty="0" err="1"/>
              <a:t>Vývoj</a:t>
            </a:r>
            <a:r>
              <a:rPr lang="en-US" sz="1400" i="1" dirty="0"/>
              <a:t> &amp; </a:t>
            </a:r>
            <a:r>
              <a:rPr lang="en-US" sz="1400" i="1" dirty="0" err="1"/>
              <a:t>Produkce</a:t>
            </a:r>
            <a:r>
              <a:rPr lang="en-US" dirty="0"/>
              <a:t>	</a:t>
            </a:r>
          </a:p>
        </p:txBody>
      </p: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AC4CE0AF-C1EE-B04F-A853-436015725635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>
            <a:extLst>
              <a:ext uri="{FF2B5EF4-FFF2-40B4-BE49-F238E27FC236}">
                <a16:creationId xmlns:a16="http://schemas.microsoft.com/office/drawing/2014/main" id="{7B04F1DE-EA76-D441-8902-F6E248BBEB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TRILAB </a:t>
            </a:r>
            <a:r>
              <a:rPr lang="cs-CZ" sz="3600" dirty="0" err="1"/>
              <a:t>DeltiQ</a:t>
            </a:r>
            <a:r>
              <a:rPr lang="cs-CZ" sz="3600" dirty="0"/>
              <a:t>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6518" y="802324"/>
            <a:ext cx="8154098" cy="615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Stolní FDM 3D tiskárna pro profesionály (B2B)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Založena na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delta kinematice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Unikátní vlastnosti a funkce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000" dirty="0"/>
              <a:t>bezdrátový displej &amp; aplikace pro telefony (</a:t>
            </a:r>
            <a:r>
              <a:rPr lang="cs-CZ" sz="2000" dirty="0" err="1"/>
              <a:t>DeltaControl</a:t>
            </a:r>
            <a:r>
              <a:rPr lang="cs-CZ" sz="2000" dirty="0"/>
              <a:t>)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000" dirty="0"/>
              <a:t>vzdálená kontrola z jakéhokoliv zařízení (</a:t>
            </a:r>
            <a:r>
              <a:rPr lang="cs-CZ" sz="2000" dirty="0" err="1"/>
              <a:t>WebControl</a:t>
            </a:r>
            <a:r>
              <a:rPr lang="cs-CZ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TRILAB </a:t>
            </a:r>
            <a:r>
              <a:rPr lang="cs-CZ" sz="2400" dirty="0" err="1"/>
              <a:t>FlexPrint</a:t>
            </a:r>
            <a:r>
              <a:rPr lang="cs-CZ" sz="2400" dirty="0"/>
              <a:t> –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houževnaté</a:t>
            </a:r>
            <a:r>
              <a:rPr lang="cs-CZ" sz="2400" dirty="0"/>
              <a:t> a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flexibilní</a:t>
            </a:r>
            <a:r>
              <a:rPr lang="cs-CZ" sz="2400" dirty="0"/>
              <a:t> materiály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TRILAB </a:t>
            </a:r>
            <a:r>
              <a:rPr lang="cs-CZ" sz="2400" dirty="0" err="1"/>
              <a:t>QuadPrint</a:t>
            </a:r>
            <a:r>
              <a:rPr lang="cs-CZ" sz="2400" dirty="0"/>
              <a:t> - </a:t>
            </a:r>
            <a:r>
              <a:rPr lang="cs-CZ" sz="2400" b="1" dirty="0" err="1">
                <a:solidFill>
                  <a:schemeClr val="accent5">
                    <a:lumMod val="75000"/>
                  </a:schemeClr>
                </a:solidFill>
              </a:rPr>
              <a:t>multifilamentový</a:t>
            </a:r>
            <a:r>
              <a:rPr lang="cs-CZ" sz="2400" dirty="0"/>
              <a:t> tisk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Výměnné podložky (</a:t>
            </a:r>
            <a:r>
              <a:rPr lang="cs-CZ" sz="2400" dirty="0" err="1"/>
              <a:t>PrintPads</a:t>
            </a:r>
            <a:r>
              <a:rPr lang="cs-CZ" sz="2400" dirty="0"/>
              <a:t>) &amp; tiskové hlavy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cs-CZ" sz="9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Špičková kvalita tisku</a:t>
            </a:r>
            <a:endParaRPr lang="cs-CZ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cs-CZ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768151E-FA03-214A-A13F-107407555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43" y="806487"/>
            <a:ext cx="3281275" cy="4921913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5B46064D-C9BE-0240-BDCB-CD51E75FFE38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>
            <a:extLst>
              <a:ext uri="{FF2B5EF4-FFF2-40B4-BE49-F238E27FC236}">
                <a16:creationId xmlns:a16="http://schemas.microsoft.com/office/drawing/2014/main" id="{294CBB5D-4DA0-CA40-99A9-2FD4008EC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27A7016C-105F-0748-863A-ECE8655D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2" y="2634336"/>
            <a:ext cx="4861654" cy="2098488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264405" y="782198"/>
            <a:ext cx="10229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405" y="135867"/>
            <a:ext cx="922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Projekty a budoucí produkty s delta kinematikou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534" y="727619"/>
            <a:ext cx="1022993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nové materiály v FDM – </a:t>
            </a:r>
            <a:r>
              <a:rPr lang="cs-CZ" sz="2400" b="1" dirty="0">
                <a:solidFill>
                  <a:schemeClr val="accent5"/>
                </a:solidFill>
              </a:rPr>
              <a:t>keramické, kompozitní a kovové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měkké materiály a směsi tkáňových materiálů – </a:t>
            </a:r>
            <a:r>
              <a:rPr lang="cs-CZ" sz="2400" b="1" dirty="0">
                <a:solidFill>
                  <a:schemeClr val="accent5"/>
                </a:solidFill>
              </a:rPr>
              <a:t>biologický 3D tisk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speciální měkké, krystalizující materiály –</a:t>
            </a:r>
            <a:r>
              <a:rPr lang="cs-CZ" sz="2400" b="1" dirty="0">
                <a:solidFill>
                  <a:schemeClr val="accent5"/>
                </a:solidFill>
              </a:rPr>
              <a:t> čokoláda ve 3D (???)</a:t>
            </a:r>
          </a:p>
          <a:p>
            <a:pPr marL="1257300" lvl="2" indent="-342900">
              <a:lnSpc>
                <a:spcPct val="150000"/>
              </a:lnSpc>
              <a:buFont typeface="Arial" charset="0"/>
              <a:buChar char="•"/>
            </a:pPr>
            <a:r>
              <a:rPr lang="cs-CZ" sz="2400" dirty="0"/>
              <a:t>cenově dostupné,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plně automatizované</a:t>
            </a:r>
            <a:r>
              <a:rPr lang="cs-CZ" sz="2400" dirty="0"/>
              <a:t>3D řešení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DEF4A46-D6DF-214E-BF36-EA2BA5001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870" y="255677"/>
            <a:ext cx="1053041" cy="10530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33F1B1-9574-F34C-94C3-AB45A684B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0948">
            <a:off x="9071637" y="3868407"/>
            <a:ext cx="3161093" cy="232321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F9F1630-3665-5C41-815D-F2FF08620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706" y="4500050"/>
            <a:ext cx="4268748" cy="20007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8E43BB-F87A-EF41-AFBE-C38103B5F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3240">
            <a:off x="326795" y="3082382"/>
            <a:ext cx="2425746" cy="25021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7C71613-D1BB-294F-8FBD-A5BEE4767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9321">
            <a:off x="8767509" y="2227063"/>
            <a:ext cx="3295151" cy="16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05" y="135867"/>
            <a:ext cx="960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COVID-19 – </a:t>
            </a:r>
            <a:r>
              <a:rPr lang="en-US" sz="3600" dirty="0" err="1"/>
              <a:t>Projekt</a:t>
            </a:r>
            <a:r>
              <a:rPr lang="en-US" sz="3600" dirty="0"/>
              <a:t> </a:t>
            </a:r>
            <a:r>
              <a:rPr lang="en-US" sz="3600" dirty="0" err="1"/>
              <a:t>Hradecký</a:t>
            </a:r>
            <a:r>
              <a:rPr lang="en-US" sz="3600" dirty="0"/>
              <a:t> </a:t>
            </a:r>
            <a:r>
              <a:rPr lang="en-US" sz="3600" dirty="0" err="1"/>
              <a:t>Štít</a:t>
            </a:r>
            <a:r>
              <a:rPr lang="en-US" sz="3600" dirty="0"/>
              <a:t> a 3D </a:t>
            </a:r>
            <a:r>
              <a:rPr lang="en-US" sz="3600" dirty="0" err="1"/>
              <a:t>tištěné</a:t>
            </a:r>
            <a:r>
              <a:rPr lang="en-US" sz="3600" dirty="0"/>
              <a:t> </a:t>
            </a:r>
            <a:r>
              <a:rPr lang="en-US" sz="3600" dirty="0" err="1"/>
              <a:t>štíty</a:t>
            </a:r>
            <a:r>
              <a:rPr lang="en-US" sz="36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98" y="782196"/>
            <a:ext cx="699435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TRILAB se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plně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podílel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projektu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Od </a:t>
            </a:r>
            <a:r>
              <a:rPr lang="en-US" sz="2400" dirty="0" err="1"/>
              <a:t>začátku</a:t>
            </a:r>
            <a:r>
              <a:rPr lang="en-US" sz="2400" dirty="0"/>
              <a:t> </a:t>
            </a:r>
            <a:r>
              <a:rPr lang="en-US" sz="2400" dirty="0" err="1"/>
              <a:t>března</a:t>
            </a:r>
            <a:r>
              <a:rPr lang="en-US" sz="2400" dirty="0"/>
              <a:t> 2020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45+ TRILAB </a:t>
            </a:r>
            <a:r>
              <a:rPr lang="en-US" sz="2400" dirty="0" err="1"/>
              <a:t>tiskáren</a:t>
            </a:r>
            <a:r>
              <a:rPr lang="en-US" sz="2400" dirty="0"/>
              <a:t> </a:t>
            </a:r>
            <a:r>
              <a:rPr lang="en-US" sz="2400" dirty="0" err="1"/>
              <a:t>tisknulo</a:t>
            </a:r>
            <a:r>
              <a:rPr lang="en-US" sz="2400" dirty="0"/>
              <a:t> 24/7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4-8 </a:t>
            </a:r>
            <a:r>
              <a:rPr lang="en-US" sz="2400" dirty="0" err="1"/>
              <a:t>studentů</a:t>
            </a:r>
            <a:r>
              <a:rPr lang="en-US" sz="2400" dirty="0"/>
              <a:t> </a:t>
            </a:r>
            <a:r>
              <a:rPr lang="en-US" sz="2400" dirty="0" err="1"/>
              <a:t>pracovalo</a:t>
            </a:r>
            <a:r>
              <a:rPr lang="en-US" sz="2400" dirty="0"/>
              <a:t> 24/7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Produkce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pouze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cca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400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štítů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denně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2F85718C-09C2-814C-A6F7-531DCA7657FD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3E6F3B51-F45A-6242-9E01-458817CB46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4" name="Obrázek 3" descr="Obsah obrázku interiér, monitor, tmavé, budova&#10;&#10;Popis byl vytvořen automaticky">
            <a:extLst>
              <a:ext uri="{FF2B5EF4-FFF2-40B4-BE49-F238E27FC236}">
                <a16:creationId xmlns:a16="http://schemas.microsoft.com/office/drawing/2014/main" id="{925AC6E5-0400-CC4F-AC73-3E4481BA0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53" y="4135882"/>
            <a:ext cx="11046349" cy="2247029"/>
          </a:xfrm>
          <a:prstGeom prst="rect">
            <a:avLst/>
          </a:prstGeom>
        </p:spPr>
      </p:pic>
      <p:pic>
        <p:nvPicPr>
          <p:cNvPr id="11" name="Obrázek 10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D6B2D2E4-DFF8-8746-B5F1-C1D2E160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587" y="1251179"/>
            <a:ext cx="3621815" cy="2415723"/>
          </a:xfrm>
          <a:prstGeom prst="rect">
            <a:avLst/>
          </a:prstGeom>
        </p:spPr>
      </p:pic>
      <p:pic>
        <p:nvPicPr>
          <p:cNvPr id="13" name="Obrázek 12" descr="Obsah obrázku interiér, vsedě, kolo, budova&#10;&#10;Popis byl vytvořen automaticky">
            <a:extLst>
              <a:ext uri="{FF2B5EF4-FFF2-40B4-BE49-F238E27FC236}">
                <a16:creationId xmlns:a16="http://schemas.microsoft.com/office/drawing/2014/main" id="{205EE9BD-B241-8E43-A220-D3AC38479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787" y="853714"/>
            <a:ext cx="2141481" cy="32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3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647" y="782198"/>
            <a:ext cx="6994352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Praktické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nevýhody</a:t>
            </a: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Pracné</a:t>
            </a:r>
            <a:r>
              <a:rPr lang="en-US" sz="2400" dirty="0"/>
              <a:t> (</a:t>
            </a:r>
            <a:r>
              <a:rPr lang="en-US" sz="2400" dirty="0" err="1"/>
              <a:t>manuální</a:t>
            </a:r>
            <a:r>
              <a:rPr lang="en-US" sz="2400" dirty="0"/>
              <a:t> </a:t>
            </a:r>
            <a:r>
              <a:rPr lang="en-US" sz="2400" dirty="0" err="1"/>
              <a:t>práce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Pomalé</a:t>
            </a:r>
            <a:r>
              <a:rPr lang="en-US" sz="2400" dirty="0"/>
              <a:t> (</a:t>
            </a:r>
            <a:r>
              <a:rPr lang="en-US" sz="2400" dirty="0" err="1"/>
              <a:t>nedostatek</a:t>
            </a:r>
            <a:r>
              <a:rPr lang="en-US" sz="2400" dirty="0"/>
              <a:t> </a:t>
            </a:r>
            <a:r>
              <a:rPr lang="en-US" sz="2400" dirty="0" err="1"/>
              <a:t>tiskáren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Složité</a:t>
            </a:r>
            <a:r>
              <a:rPr lang="en-US" sz="2400" dirty="0"/>
              <a:t> </a:t>
            </a:r>
            <a:r>
              <a:rPr lang="en-US" sz="2400" dirty="0" err="1"/>
              <a:t>balení</a:t>
            </a:r>
            <a:r>
              <a:rPr lang="en-US" sz="2400" dirty="0"/>
              <a:t> (</a:t>
            </a:r>
            <a:r>
              <a:rPr lang="en-US" sz="2400" dirty="0" err="1"/>
              <a:t>nestohovatelné</a:t>
            </a:r>
            <a:r>
              <a:rPr lang="en-US" sz="2400" dirty="0"/>
              <a:t>)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Bez </a:t>
            </a:r>
            <a:r>
              <a:rPr lang="en-US" sz="2400" dirty="0" err="1"/>
              <a:t>certifikace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Nesedí</a:t>
            </a:r>
            <a:r>
              <a:rPr lang="en-US" sz="2400" dirty="0"/>
              <a:t> </a:t>
            </a:r>
            <a:r>
              <a:rPr lang="en-US" sz="2400" dirty="0" err="1"/>
              <a:t>každému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Pocení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2F85718C-09C2-814C-A6F7-531DCA7657FD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3E6F3B51-F45A-6242-9E01-458817CB46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3" name="Obrázek 2" descr="Obsah obrázku osoba, interiér, stůl, muž&#10;&#10;Popis byl vytvořen automaticky">
            <a:extLst>
              <a:ext uri="{FF2B5EF4-FFF2-40B4-BE49-F238E27FC236}">
                <a16:creationId xmlns:a16="http://schemas.microsoft.com/office/drawing/2014/main" id="{51BD15C5-0FF3-7A40-BA15-587E8DEE2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837" y="890630"/>
            <a:ext cx="4117919" cy="2746620"/>
          </a:xfrm>
          <a:prstGeom prst="rect">
            <a:avLst/>
          </a:prstGeom>
        </p:spPr>
      </p:pic>
      <p:pic>
        <p:nvPicPr>
          <p:cNvPr id="14" name="Obrázek 13" descr="Obsah obrázku osoba, interiér, místnost, skupina&#10;&#10;Popis byl vytvořen automaticky">
            <a:extLst>
              <a:ext uri="{FF2B5EF4-FFF2-40B4-BE49-F238E27FC236}">
                <a16:creationId xmlns:a16="http://schemas.microsoft.com/office/drawing/2014/main" id="{585CF977-37A0-4242-AA5F-D59D59EEB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837" y="3745680"/>
            <a:ext cx="4117919" cy="2746620"/>
          </a:xfrm>
          <a:prstGeom prst="rect">
            <a:avLst/>
          </a:prstGeom>
        </p:spPr>
      </p:pic>
      <p:pic>
        <p:nvPicPr>
          <p:cNvPr id="16" name="Obrázek 15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BB4CDD11-73E4-9446-B2EA-5DD914FE7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429" y="1397020"/>
            <a:ext cx="2743760" cy="365834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FAA2C160-1596-DB43-BD61-D4E176BD3500}"/>
              </a:ext>
            </a:extLst>
          </p:cNvPr>
          <p:cNvSpPr txBox="1"/>
          <p:nvPr/>
        </p:nvSpPr>
        <p:spPr>
          <a:xfrm>
            <a:off x="264405" y="135867"/>
            <a:ext cx="960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COVID-19 – </a:t>
            </a:r>
            <a:r>
              <a:rPr lang="en-US" sz="3600" dirty="0" err="1"/>
              <a:t>Projekt</a:t>
            </a:r>
            <a:r>
              <a:rPr lang="en-US" sz="3600" dirty="0"/>
              <a:t> </a:t>
            </a:r>
            <a:r>
              <a:rPr lang="en-US" sz="3600" dirty="0" err="1"/>
              <a:t>Hradecký</a:t>
            </a:r>
            <a:r>
              <a:rPr lang="en-US" sz="3600" dirty="0"/>
              <a:t> </a:t>
            </a:r>
            <a:r>
              <a:rPr lang="en-US" sz="3600" dirty="0" err="1"/>
              <a:t>Štít</a:t>
            </a:r>
            <a:r>
              <a:rPr lang="en-US" sz="3600" dirty="0"/>
              <a:t> a 3D </a:t>
            </a:r>
            <a:r>
              <a:rPr lang="en-US" sz="3600" dirty="0" err="1"/>
              <a:t>tištěné</a:t>
            </a:r>
            <a:r>
              <a:rPr lang="en-US" sz="3600" dirty="0"/>
              <a:t> </a:t>
            </a:r>
            <a:r>
              <a:rPr lang="en-US" sz="3600" dirty="0" err="1"/>
              <a:t>štíty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901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405" y="135867"/>
            <a:ext cx="440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Neexistuje</a:t>
            </a:r>
            <a:r>
              <a:rPr lang="en-US" sz="3600" dirty="0"/>
              <a:t> </a:t>
            </a:r>
            <a:r>
              <a:rPr lang="en-US" sz="3600" dirty="0" err="1"/>
              <a:t>jiné</a:t>
            </a:r>
            <a:r>
              <a:rPr lang="en-US" sz="3600" dirty="0"/>
              <a:t> </a:t>
            </a:r>
            <a:r>
              <a:rPr lang="en-US" sz="3600" dirty="0" err="1"/>
              <a:t>řešení</a:t>
            </a:r>
            <a:r>
              <a:rPr lang="en-US" sz="36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98" y="666540"/>
            <a:ext cx="699435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Jiná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výrobní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technologie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Rychlejší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Automatizovaná</a:t>
            </a:r>
            <a:r>
              <a:rPr lang="en-US" sz="2400" dirty="0"/>
              <a:t> a </a:t>
            </a:r>
            <a:r>
              <a:rPr lang="en-US" sz="2400" dirty="0" err="1"/>
              <a:t>škálovatelná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CE </a:t>
            </a:r>
            <a:r>
              <a:rPr lang="en-US" sz="2400" dirty="0" err="1"/>
              <a:t>certifikovatelná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Stohovatelné</a:t>
            </a:r>
            <a:r>
              <a:rPr lang="en-US" sz="2400" dirty="0"/>
              <a:t> </a:t>
            </a:r>
            <a:r>
              <a:rPr lang="en-US" sz="2400" dirty="0" err="1"/>
              <a:t>štíty</a:t>
            </a:r>
            <a:endParaRPr lang="en-US" sz="24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AAAF10C-C8E4-EC4E-B48B-6298203F2C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11" name="Obrázek 10" descr="Obsah obrázku interiér, stůl, vsedě, počítač&#10;&#10;Popis byl vytvořen automaticky">
            <a:extLst>
              <a:ext uri="{FF2B5EF4-FFF2-40B4-BE49-F238E27FC236}">
                <a16:creationId xmlns:a16="http://schemas.microsoft.com/office/drawing/2014/main" id="{8B344C10-CCAA-B242-9909-EA5C90077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24" y="2929853"/>
            <a:ext cx="3334362" cy="2936656"/>
          </a:xfrm>
          <a:prstGeom prst="rect">
            <a:avLst/>
          </a:prstGeom>
        </p:spPr>
      </p:pic>
      <p:pic>
        <p:nvPicPr>
          <p:cNvPr id="13" name="Obrázek 12" descr="Obsah obrázku interiér, voda, stůl, vsedě&#10;&#10;Popis byl vytvořen automaticky">
            <a:extLst>
              <a:ext uri="{FF2B5EF4-FFF2-40B4-BE49-F238E27FC236}">
                <a16:creationId xmlns:a16="http://schemas.microsoft.com/office/drawing/2014/main" id="{2D51D917-24BA-8147-8564-855BD780C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36" y="911310"/>
            <a:ext cx="3114010" cy="4455674"/>
          </a:xfrm>
          <a:prstGeom prst="rect">
            <a:avLst/>
          </a:prstGeom>
        </p:spPr>
      </p:pic>
      <p:pic>
        <p:nvPicPr>
          <p:cNvPr id="14" name="Obrázek 13" descr="Obsah obrázku kreslení&#10;&#10;Popis byl vytvořen automaticky">
            <a:extLst>
              <a:ext uri="{FF2B5EF4-FFF2-40B4-BE49-F238E27FC236}">
                <a16:creationId xmlns:a16="http://schemas.microsoft.com/office/drawing/2014/main" id="{13064E86-501E-FE4F-8BDF-66005987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000" y="1281724"/>
            <a:ext cx="1135311" cy="138136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D7FF789-1A51-C241-A923-42900483913A}"/>
              </a:ext>
            </a:extLst>
          </p:cNvPr>
          <p:cNvSpPr/>
          <p:nvPr/>
        </p:nvSpPr>
        <p:spPr>
          <a:xfrm>
            <a:off x="525598" y="3410072"/>
            <a:ext cx="6096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Originální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nápad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vakuově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lisovaný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štít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Projekt</a:t>
            </a:r>
            <a:r>
              <a:rPr lang="en-US" sz="2400" dirty="0"/>
              <a:t> 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FENDRYCH DESIGN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12 variant </a:t>
            </a:r>
            <a:r>
              <a:rPr lang="en-US" sz="2400" dirty="0" err="1"/>
              <a:t>prototypováno</a:t>
            </a:r>
            <a:r>
              <a:rPr lang="en-US" sz="2400" dirty="0"/>
              <a:t> </a:t>
            </a:r>
            <a:r>
              <a:rPr lang="en-US" sz="2400" dirty="0" err="1"/>
              <a:t>díky</a:t>
            </a:r>
            <a:r>
              <a:rPr lang="en-US" sz="2400" dirty="0"/>
              <a:t> 3D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3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dnech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10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dní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/>
              <a:t>od </a:t>
            </a:r>
            <a:r>
              <a:rPr lang="en-US" sz="2400" dirty="0" err="1"/>
              <a:t>nápadu</a:t>
            </a:r>
            <a:r>
              <a:rPr lang="en-US" sz="2400" dirty="0"/>
              <a:t> do </a:t>
            </a:r>
            <a:r>
              <a:rPr lang="en-US" sz="2400" dirty="0" err="1"/>
              <a:t>produktu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71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5598" y="135867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5598" y="783731"/>
            <a:ext cx="6994352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Vakuově</a:t>
            </a:r>
            <a:r>
              <a:rPr lang="en-US" sz="2400" b="1" dirty="0"/>
              <a:t> </a:t>
            </a:r>
            <a:r>
              <a:rPr lang="en-US" sz="2400" b="1" dirty="0" err="1"/>
              <a:t>lisovaný</a:t>
            </a:r>
            <a:r>
              <a:rPr lang="en-US" sz="2400" b="1" dirty="0"/>
              <a:t> </a:t>
            </a:r>
            <a:r>
              <a:rPr lang="en-US" sz="2400" b="1" dirty="0" err="1"/>
              <a:t>obličejový</a:t>
            </a:r>
            <a:r>
              <a:rPr lang="en-US" sz="2400" b="1" dirty="0"/>
              <a:t> </a:t>
            </a:r>
            <a:r>
              <a:rPr lang="en-US" sz="2400" b="1" dirty="0" err="1"/>
              <a:t>štít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Ochrana</a:t>
            </a:r>
            <a:r>
              <a:rPr lang="en-US" sz="2400" dirty="0"/>
              <a:t> </a:t>
            </a:r>
            <a:r>
              <a:rPr lang="en-US" sz="2400" dirty="0" err="1"/>
              <a:t>ze</a:t>
            </a:r>
            <a:r>
              <a:rPr lang="en-US" sz="2400" dirty="0"/>
              <a:t> </a:t>
            </a:r>
            <a:r>
              <a:rPr lang="en-US" sz="2400" dirty="0" err="1"/>
              <a:t>všech</a:t>
            </a:r>
            <a:r>
              <a:rPr lang="en-US" sz="2400" dirty="0"/>
              <a:t> </a:t>
            </a:r>
            <a:r>
              <a:rPr lang="en-US" sz="2400" dirty="0" err="1"/>
              <a:t>stran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Lehký</a:t>
            </a:r>
            <a:r>
              <a:rPr lang="en-US" sz="2400" dirty="0"/>
              <a:t> a </a:t>
            </a:r>
            <a:r>
              <a:rPr lang="en-US" sz="2400" dirty="0" err="1"/>
              <a:t>perfektně</a:t>
            </a:r>
            <a:r>
              <a:rPr lang="en-US" sz="2400" dirty="0"/>
              <a:t> </a:t>
            </a:r>
            <a:r>
              <a:rPr lang="en-US" sz="2400" dirty="0" err="1"/>
              <a:t>sedí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Větrá</a:t>
            </a:r>
            <a:r>
              <a:rPr lang="en-US" sz="2400" dirty="0"/>
              <a:t> a </a:t>
            </a:r>
            <a:r>
              <a:rPr lang="en-US" sz="2400" dirty="0" err="1"/>
              <a:t>nemlží</a:t>
            </a:r>
            <a:r>
              <a:rPr lang="en-US" sz="2400" dirty="0"/>
              <a:t> se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Jednoduše</a:t>
            </a:r>
            <a:r>
              <a:rPr lang="en-US" sz="2400" dirty="0"/>
              <a:t> </a:t>
            </a:r>
            <a:r>
              <a:rPr lang="en-US" sz="2400" dirty="0" err="1"/>
              <a:t>upravitelný</a:t>
            </a:r>
            <a:r>
              <a:rPr lang="en-US" sz="2400" dirty="0"/>
              <a:t> 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Recyklovatelný</a:t>
            </a:r>
            <a:r>
              <a:rPr lang="en-US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Stohovatelný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Škálovatelná</a:t>
            </a:r>
            <a:r>
              <a:rPr lang="en-US" sz="2400" dirty="0"/>
              <a:t> </a:t>
            </a:r>
            <a:r>
              <a:rPr lang="en-US" sz="2400" dirty="0" err="1"/>
              <a:t>produkce</a:t>
            </a:r>
            <a:endParaRPr lang="en-US" sz="24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24" name="Obrázek 23" descr="Obsah obrázku osoba, interiér, oblečení, okno&#10;&#10;Popis byl vytvořen automaticky">
            <a:extLst>
              <a:ext uri="{FF2B5EF4-FFF2-40B4-BE49-F238E27FC236}">
                <a16:creationId xmlns:a16="http://schemas.microsoft.com/office/drawing/2014/main" id="{2E35EA78-B540-0A42-BFE7-4D22F39A2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491" y="925699"/>
            <a:ext cx="2605813" cy="437905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EAB3589-2516-0249-96EC-DA8FDAB42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659" y="925699"/>
            <a:ext cx="3647743" cy="4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8245" y="135867"/>
            <a:ext cx="2408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D8A4"/>
                </a:solidFill>
              </a:rPr>
              <a:t>masq</a:t>
            </a:r>
            <a:r>
              <a:rPr lang="en-US" sz="3200" dirty="0"/>
              <a:t> v </a:t>
            </a:r>
            <a:r>
              <a:rPr lang="en-US" sz="3200" dirty="0" err="1"/>
              <a:t>praxi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0218" y="790660"/>
            <a:ext cx="6994352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nemocniční</a:t>
            </a:r>
            <a:r>
              <a:rPr lang="en-US" sz="2400" dirty="0"/>
              <a:t> </a:t>
            </a:r>
            <a:r>
              <a:rPr lang="en-US" sz="2400" dirty="0" err="1"/>
              <a:t>personál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zubaři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pracovníci</a:t>
            </a:r>
            <a:r>
              <a:rPr lang="en-US" sz="2400" dirty="0"/>
              <a:t> v </a:t>
            </a:r>
            <a:r>
              <a:rPr lang="en-US" sz="2400" dirty="0" err="1"/>
              <a:t>první</a:t>
            </a:r>
            <a:r>
              <a:rPr lang="en-US" sz="2400" dirty="0"/>
              <a:t> </a:t>
            </a:r>
            <a:r>
              <a:rPr lang="en-US" sz="2400" dirty="0" err="1"/>
              <a:t>linii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farmaceuti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prodavači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kadeřníci</a:t>
            </a:r>
            <a:r>
              <a:rPr lang="en-US" sz="2400" dirty="0"/>
              <a:t> a </a:t>
            </a:r>
            <a:r>
              <a:rPr lang="en-US" sz="2400" dirty="0" err="1"/>
              <a:t>holiči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obyčejní</a:t>
            </a:r>
            <a:r>
              <a:rPr lang="en-US" sz="2400" dirty="0"/>
              <a:t> </a:t>
            </a:r>
            <a:r>
              <a:rPr lang="en-US" sz="2400" dirty="0" err="1"/>
              <a:t>lidé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E46AA86F-0C13-204A-ADC8-F0D135D95D9C}"/>
              </a:ext>
            </a:extLst>
          </p:cNvPr>
          <p:cNvCxnSpPr>
            <a:cxnSpLocks/>
          </p:cNvCxnSpPr>
          <p:nvPr/>
        </p:nvCxnSpPr>
        <p:spPr>
          <a:xfrm>
            <a:off x="264405" y="782198"/>
            <a:ext cx="1061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7073984B-5818-0E4B-9EC1-FF612675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785" y="282672"/>
            <a:ext cx="999052" cy="999052"/>
          </a:xfrm>
          <a:prstGeom prst="rect">
            <a:avLst/>
          </a:prstGeom>
        </p:spPr>
      </p:pic>
      <p:pic>
        <p:nvPicPr>
          <p:cNvPr id="6" name="Obrázek 5" descr="Obsah obrázku osoba, interiér, žena, muž&#10;&#10;Popis byl vytvořen automaticky">
            <a:extLst>
              <a:ext uri="{FF2B5EF4-FFF2-40B4-BE49-F238E27FC236}">
                <a16:creationId xmlns:a16="http://schemas.microsoft.com/office/drawing/2014/main" id="{5B460A26-F724-C447-877D-04BE66632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058" y="3766907"/>
            <a:ext cx="3950875" cy="2627563"/>
          </a:xfrm>
          <a:prstGeom prst="rect">
            <a:avLst/>
          </a:prstGeom>
        </p:spPr>
      </p:pic>
      <p:pic>
        <p:nvPicPr>
          <p:cNvPr id="9" name="Obrázek 8" descr="Obsah obrázku osoba, interiér, muž, místnost&#10;&#10;Popis byl vytvořen automaticky">
            <a:extLst>
              <a:ext uri="{FF2B5EF4-FFF2-40B4-BE49-F238E27FC236}">
                <a16:creationId xmlns:a16="http://schemas.microsoft.com/office/drawing/2014/main" id="{6BDCD1E3-0A0A-8943-B432-C455492BD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43" y="825042"/>
            <a:ext cx="3128211" cy="28905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E296AC-11A8-4341-B551-E828E4CDC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421" y="312584"/>
            <a:ext cx="2584397" cy="34458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7AF365-038F-4348-88BB-72A49C2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060" y="3766907"/>
            <a:ext cx="2338758" cy="27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8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12100</TotalTime>
  <Words>942</Words>
  <Application>Microsoft Office PowerPoint</Application>
  <PresentationFormat>Širokoúhlá obrazovka</PresentationFormat>
  <Paragraphs>161</Paragraphs>
  <Slides>17</Slides>
  <Notes>0</Notes>
  <HiddenSlides>5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Lucie Kramperová - HATcom</cp:lastModifiedBy>
  <cp:revision>348</cp:revision>
  <dcterms:created xsi:type="dcterms:W3CDTF">2017-05-17T19:44:22Z</dcterms:created>
  <dcterms:modified xsi:type="dcterms:W3CDTF">2020-10-01T14:43:00Z</dcterms:modified>
</cp:coreProperties>
</file>