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13"/>
  </p:notesMasterIdLst>
  <p:handoutMasterIdLst>
    <p:handoutMasterId r:id="rId14"/>
  </p:handoutMasterIdLst>
  <p:sldIdLst>
    <p:sldId id="486" r:id="rId2"/>
    <p:sldId id="482" r:id="rId3"/>
    <p:sldId id="476" r:id="rId4"/>
    <p:sldId id="483" r:id="rId5"/>
    <p:sldId id="485" r:id="rId6"/>
    <p:sldId id="484" r:id="rId7"/>
    <p:sldId id="487" r:id="rId8"/>
    <p:sldId id="488" r:id="rId9"/>
    <p:sldId id="490" r:id="rId10"/>
    <p:sldId id="489" r:id="rId11"/>
    <p:sldId id="491" r:id="rId12"/>
  </p:sldIdLst>
  <p:sldSz cx="10691813" cy="8064500"/>
  <p:notesSz cx="6797675" cy="9926638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PYSZKO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2B1E"/>
    <a:srgbClr val="004A9B"/>
    <a:srgbClr val="24559D"/>
    <a:srgbClr val="E41B13"/>
    <a:srgbClr val="970000"/>
    <a:srgbClr val="7F7F7F"/>
    <a:srgbClr val="FFFFFF"/>
    <a:srgbClr val="301515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3" autoAdjust="0"/>
    <p:restoredTop sz="96897" autoAdjust="0"/>
  </p:normalViewPr>
  <p:slideViewPr>
    <p:cSldViewPr snapToGrid="0">
      <p:cViewPr varScale="1">
        <p:scale>
          <a:sx n="55" d="100"/>
          <a:sy n="55" d="100"/>
        </p:scale>
        <p:origin x="1524" y="78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484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10/1/2020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7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484" y="9428717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484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10/1/2020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355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5154"/>
            <a:ext cx="5438464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717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484" y="9428717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3612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004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9092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4748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l-PL"/>
              <a:t>Od globalizace k regionalizaci, Mladé Buky | 14. LISTOPAD 2019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l-PL"/>
              <a:t>Od globalizace k regionalizaci, Mladé Buky | 14. LISTOPAD 2019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l-PL"/>
              <a:t>Od globalizace k regionalizaci, Mladé Buky | 14. LISTOPAD 2019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l-PL"/>
              <a:t>Od globalizace k regionalizaci, Mladé Buky | 14. LISTOPAD 2019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Jmeno_Prijmeni@mzv.cz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Od globalizace k regionalizaci, Mladé Buky | 14. LISTOPAD 2019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/>
              <a:t> </a:t>
            </a:r>
            <a:r>
              <a:rPr lang="en-US" dirty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</p:sldLayoutIdLst>
  <p:hf sldNum="0"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3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nabídky k řešení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Martin Tlapa, náměstek ministra zahraničních věcí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1. října 2020, Exportní fórum Mladé Buky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90011" y="431074"/>
            <a:ext cx="2873829" cy="509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07363" y="7253056"/>
            <a:ext cx="2068497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6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2"/>
          </p:nvPr>
        </p:nvSpPr>
        <p:spPr>
          <a:xfrm>
            <a:off x="1207363" y="1779310"/>
            <a:ext cx="9052637" cy="5349459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Nadcházející akce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dirty="0"/>
              <a:t>ŘÍJEN 2020</a:t>
            </a:r>
          </a:p>
          <a:p>
            <a:pPr marL="0" indent="0">
              <a:buNone/>
            </a:pPr>
            <a:r>
              <a:rPr lang="cs-CZ" dirty="0"/>
              <a:t>07. 10. 2020 od 10:00</a:t>
            </a:r>
          </a:p>
          <a:p>
            <a:r>
              <a:rPr lang="cs-CZ" dirty="0">
                <a:solidFill>
                  <a:schemeClr val="tx1"/>
                </a:solidFill>
              </a:rPr>
              <a:t>Bulharsko – </a:t>
            </a:r>
            <a:r>
              <a:rPr lang="cs-CZ" dirty="0" err="1">
                <a:solidFill>
                  <a:schemeClr val="tx1"/>
                </a:solidFill>
              </a:rPr>
              <a:t>webinář</a:t>
            </a:r>
            <a:r>
              <a:rPr lang="cs-CZ" dirty="0">
                <a:solidFill>
                  <a:schemeClr val="tx1"/>
                </a:solidFill>
              </a:rPr>
              <a:t> o příležitostech pro české firmy</a:t>
            </a:r>
          </a:p>
          <a:p>
            <a:pPr marL="0" indent="0">
              <a:buNone/>
            </a:pPr>
            <a:r>
              <a:rPr lang="cs-CZ" dirty="0"/>
              <a:t>08. 10. 2020, 09:00 - 12:00</a:t>
            </a:r>
          </a:p>
          <a:p>
            <a:r>
              <a:rPr lang="cs-CZ" dirty="0">
                <a:solidFill>
                  <a:schemeClr val="tx1"/>
                </a:solidFill>
              </a:rPr>
              <a:t>Thajsko – online individuální konzultace s ekonomickým diplomatem</a:t>
            </a:r>
          </a:p>
          <a:p>
            <a:pPr marL="0" indent="0">
              <a:buNone/>
            </a:pPr>
            <a:r>
              <a:rPr lang="cs-CZ" dirty="0"/>
              <a:t>20. 10. 2020 od 15:00</a:t>
            </a:r>
          </a:p>
          <a:p>
            <a:r>
              <a:rPr lang="cs-CZ" dirty="0">
                <a:solidFill>
                  <a:schemeClr val="tx1"/>
                </a:solidFill>
              </a:rPr>
              <a:t>USA – </a:t>
            </a:r>
            <a:r>
              <a:rPr lang="cs-CZ" dirty="0" err="1">
                <a:solidFill>
                  <a:schemeClr val="tx1"/>
                </a:solidFill>
              </a:rPr>
              <a:t>webinář</a:t>
            </a:r>
            <a:r>
              <a:rPr lang="cs-CZ" dirty="0">
                <a:solidFill>
                  <a:schemeClr val="tx1"/>
                </a:solidFill>
              </a:rPr>
              <a:t> o příležitostech pro české firmy</a:t>
            </a:r>
          </a:p>
          <a:p>
            <a:pPr marL="0" indent="0">
              <a:buNone/>
            </a:pPr>
            <a:r>
              <a:rPr lang="cs-CZ" dirty="0"/>
              <a:t>21. 10. 2020 od 10:00</a:t>
            </a:r>
          </a:p>
          <a:p>
            <a:r>
              <a:rPr lang="cs-CZ" dirty="0">
                <a:solidFill>
                  <a:schemeClr val="tx1"/>
                </a:solidFill>
              </a:rPr>
              <a:t>Severní Afrika se zaměřením na Maroko, Alžírsko a Egypt – </a:t>
            </a:r>
            <a:r>
              <a:rPr lang="cs-CZ" dirty="0" err="1">
                <a:solidFill>
                  <a:schemeClr val="tx1"/>
                </a:solidFill>
              </a:rPr>
              <a:t>webinář</a:t>
            </a:r>
            <a:r>
              <a:rPr lang="cs-CZ" dirty="0">
                <a:solidFill>
                  <a:schemeClr val="tx1"/>
                </a:solidFill>
              </a:rPr>
              <a:t> o příležitostech pro české firmy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Ekonomická diplomacie v době COVID</a:t>
            </a:r>
          </a:p>
        </p:txBody>
      </p:sp>
    </p:spTree>
    <p:extLst>
      <p:ext uri="{BB962C8B-B14F-4D97-AF65-F5344CB8AC3E}">
        <p14:creationId xmlns:p14="http://schemas.microsoft.com/office/powerpoint/2010/main" val="32048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619250" y="2123982"/>
            <a:ext cx="8640000" cy="716679"/>
          </a:xfrm>
        </p:spPr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1601788" y="3024591"/>
            <a:ext cx="8640000" cy="3042101"/>
          </a:xfrm>
        </p:spPr>
        <p:txBody>
          <a:bodyPr/>
          <a:lstStyle/>
          <a:p>
            <a:r>
              <a:rPr lang="cs-CZ" dirty="0"/>
              <a:t>martin_tlapa@mzv.cz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4294967295"/>
          </p:nvPr>
        </p:nvSpPr>
        <p:spPr>
          <a:xfrm>
            <a:off x="4932363" y="7539038"/>
            <a:ext cx="5759450" cy="179387"/>
          </a:xfrm>
        </p:spPr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98128" y="443883"/>
            <a:ext cx="2814222" cy="45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8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727200" y="2023651"/>
            <a:ext cx="8070931" cy="1883800"/>
          </a:xfrm>
        </p:spPr>
        <p:txBody>
          <a:bodyPr/>
          <a:lstStyle/>
          <a:p>
            <a:r>
              <a:rPr lang="cs-CZ" dirty="0"/>
              <a:t>Komplexní sektorové nabídky</a:t>
            </a:r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4294967295"/>
          </p:nvPr>
        </p:nvSpPr>
        <p:spPr>
          <a:xfrm>
            <a:off x="4749483" y="7537451"/>
            <a:ext cx="5759450" cy="179387"/>
          </a:xfrm>
        </p:spPr>
        <p:txBody>
          <a:bodyPr/>
          <a:lstStyle/>
          <a:p>
            <a:r>
              <a:rPr lang="pl-PL"/>
              <a:t>Od Nabídky k řešení, Mladé Buky | 1. října 2020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2051050" y="360363"/>
            <a:ext cx="8640763" cy="90011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4294967295"/>
          </p:nvPr>
        </p:nvSpPr>
        <p:spPr>
          <a:xfrm>
            <a:off x="1727200" y="1519238"/>
            <a:ext cx="8964613" cy="5759450"/>
          </a:xfrm>
        </p:spPr>
        <p:txBody>
          <a:bodyPr/>
          <a:lstStyle/>
          <a:p>
            <a:pPr marL="0" lvl="1" indent="0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931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>
          <a:xfrm>
            <a:off x="4274144" y="7502889"/>
            <a:ext cx="5760000" cy="180000"/>
          </a:xfrm>
        </p:spPr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Komplexní nabídky </a:t>
            </a: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29682" y="1501444"/>
            <a:ext cx="8964000" cy="5760000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V roce 2019 vznikla platforma při AVDZP, díky níž AVDZP připravuje komplexní nabídku českých schopností v oboru zdravotnictví.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Hlavní výstupy spolupráce: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Tematicky zacílené teritoriální semináře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Projekty ekonomické diplomacie s AVDZP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Katalogy českých zdravotnických řešení 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Využití v Zahraniční rozvojové spolupráci: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Vázané peněžní dary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Malé lokální projekty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Obecná prezentace českých zdravotnických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 řešení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7252" y="2512380"/>
            <a:ext cx="4016892" cy="28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Komplexní nabídky </a:t>
            </a: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56315" y="1519200"/>
            <a:ext cx="4166101" cy="5760000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  <a:defRPr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Díky platformě vznikly české komplexní nabídky ve zdravotnictví, které pomohly při přípravě řady projektů zahraniční rozvojové spolupráce ve zdravotnictví</a:t>
            </a:r>
          </a:p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Komplexní nabídky je možné využívat i mimo rozvojové zahraniční pomoci</a:t>
            </a:r>
          </a:p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Materiály byly přeloženy do 4 jazyků</a:t>
            </a:r>
          </a:p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Vznikly nabídky: ICU, mobilní ICU, polní nemocnice, laboratoř, operační sál, ochranné prostředky, modulární mobilní nemocnice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729" y="1686758"/>
            <a:ext cx="4846271" cy="40695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83" y="3329126"/>
            <a:ext cx="2413534" cy="35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tx1"/>
                </a:solidFill>
              </a:rPr>
              <a:t>Stabilizační humanitárně-rozvojový nástroj</a:t>
            </a:r>
          </a:p>
          <a:p>
            <a:r>
              <a:rPr lang="cs-CZ" sz="1800" dirty="0">
                <a:solidFill>
                  <a:schemeClr val="tx1"/>
                </a:solidFill>
              </a:rPr>
              <a:t>Nástroj používáme od roku 2018</a:t>
            </a:r>
          </a:p>
          <a:p>
            <a:r>
              <a:rPr lang="cs-CZ" sz="1800" dirty="0">
                <a:solidFill>
                  <a:schemeClr val="tx1"/>
                </a:solidFill>
              </a:rPr>
              <a:t>Původně využíván pro stabilizaci </a:t>
            </a:r>
            <a:r>
              <a:rPr lang="cs-CZ" sz="1800" b="1" dirty="0">
                <a:solidFill>
                  <a:schemeClr val="tx1"/>
                </a:solidFill>
              </a:rPr>
              <a:t>Sýrie a regionu Iráckého Kurdistánu</a:t>
            </a:r>
          </a:p>
          <a:p>
            <a:r>
              <a:rPr lang="cs-CZ" sz="1800" dirty="0">
                <a:solidFill>
                  <a:schemeClr val="tx1"/>
                </a:solidFill>
              </a:rPr>
              <a:t>V obou zemích již úspěšně proběhly či probíhají projekty zaměřené na zdravotnictví i jiné obory 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V </a:t>
            </a:r>
            <a:r>
              <a:rPr lang="cs-CZ" sz="1800" b="1" dirty="0">
                <a:solidFill>
                  <a:schemeClr val="tx1"/>
                </a:solidFill>
              </a:rPr>
              <a:t>reakci na COVID-19 </a:t>
            </a:r>
            <a:r>
              <a:rPr lang="cs-CZ" sz="1800" dirty="0">
                <a:solidFill>
                  <a:schemeClr val="tx1"/>
                </a:solidFill>
              </a:rPr>
              <a:t>byly mimořádně připravené vázané peněžní dary zaměřené na </a:t>
            </a:r>
            <a:r>
              <a:rPr lang="cs-CZ" sz="1800" b="1" dirty="0">
                <a:solidFill>
                  <a:schemeClr val="tx1"/>
                </a:solidFill>
              </a:rPr>
              <a:t>prioritní země naší zahraniční rozvojové spolupráce a Afriku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Proběhl např. dar pro </a:t>
            </a:r>
            <a:r>
              <a:rPr lang="cs-CZ" sz="1800" b="1" dirty="0">
                <a:solidFill>
                  <a:schemeClr val="tx1"/>
                </a:solidFill>
              </a:rPr>
              <a:t>Afghánistán, v procesu je Gruzie, Moldavsko </a:t>
            </a:r>
            <a:r>
              <a:rPr lang="cs-CZ" sz="1800" dirty="0">
                <a:solidFill>
                  <a:schemeClr val="tx1"/>
                </a:solidFill>
              </a:rPr>
              <a:t>a další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  <a:p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87" y="1935268"/>
            <a:ext cx="4176713" cy="316417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Peněžní vázané dary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83287" y="5290458"/>
            <a:ext cx="4176713" cy="692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57554" y="5708469"/>
            <a:ext cx="2599509" cy="888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083286" y="5313047"/>
            <a:ext cx="4176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Pomoc proti pandemii COVID-19: Afghánci převzali české dekontaminační jednotky</a:t>
            </a:r>
          </a:p>
        </p:txBody>
      </p:sp>
    </p:spTree>
    <p:extLst>
      <p:ext uri="{BB962C8B-B14F-4D97-AF65-F5344CB8AC3E}">
        <p14:creationId xmlns:p14="http://schemas.microsoft.com/office/powerpoint/2010/main" val="150918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956315" y="5882277"/>
            <a:ext cx="9303685" cy="167772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Díky peněžním vázaným darům se daří české zdravotnické výrobky nabízet i dalším nemocnicím v Iráckém Kurdistánu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Od rozvojové pomoci k dalším zakázkám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24206" y="2561522"/>
            <a:ext cx="2735794" cy="39176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1797" t="10066" r="1281" b="4152"/>
          <a:stretch/>
        </p:blipFill>
        <p:spPr bwMode="auto">
          <a:xfrm>
            <a:off x="956315" y="1502299"/>
            <a:ext cx="7176429" cy="4082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73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14492" y="1800225"/>
            <a:ext cx="8070931" cy="1883800"/>
          </a:xfrm>
        </p:spPr>
        <p:txBody>
          <a:bodyPr/>
          <a:lstStyle/>
          <a:p>
            <a:r>
              <a:rPr lang="cs-CZ" dirty="0"/>
              <a:t>Ekonomická diplomacie v době COVID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4294967295"/>
          </p:nvPr>
        </p:nvSpPr>
        <p:spPr>
          <a:xfrm>
            <a:off x="4932363" y="7625918"/>
            <a:ext cx="5108282" cy="92507"/>
          </a:xfrm>
        </p:spPr>
        <p:txBody>
          <a:bodyPr/>
          <a:lstStyle/>
          <a:p>
            <a:r>
              <a:rPr lang="pl-PL" dirty="0"/>
              <a:t>Od Nabídky k řešení, Mladé Buky | 1. října 2020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95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999" y="1841863"/>
            <a:ext cx="6228207" cy="5718362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MZV hned v reakci na krizi spustilo </a:t>
            </a:r>
            <a:r>
              <a:rPr lang="cs-CZ" sz="2000" b="1" dirty="0">
                <a:solidFill>
                  <a:schemeClr val="tx1"/>
                </a:solidFill>
              </a:rPr>
              <a:t>Nouzový balíček </a:t>
            </a:r>
            <a:r>
              <a:rPr lang="cs-CZ" sz="2000" dirty="0">
                <a:solidFill>
                  <a:schemeClr val="tx1"/>
                </a:solidFill>
              </a:rPr>
              <a:t>který následoval </a:t>
            </a:r>
            <a:r>
              <a:rPr lang="cs-CZ" sz="2000" b="1" dirty="0">
                <a:solidFill>
                  <a:schemeClr val="tx1"/>
                </a:solidFill>
              </a:rPr>
              <a:t>Rekonstrukční balíček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Jsme připraveni nabídnout </a:t>
            </a:r>
            <a:r>
              <a:rPr lang="cs-CZ" sz="2000" b="1" dirty="0">
                <a:solidFill>
                  <a:schemeClr val="tx1"/>
                </a:solidFill>
              </a:rPr>
              <a:t>asistenci českým podnikatelům</a:t>
            </a:r>
            <a:r>
              <a:rPr lang="cs-CZ" sz="2000" dirty="0">
                <a:solidFill>
                  <a:schemeClr val="tx1"/>
                </a:solidFill>
              </a:rPr>
              <a:t>, pokud se dostanou do problémů s realizací obchodních dodávek do zahraničí, (např. v případě administrativních bariér kladených na dovozce místními úřady).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Pomáháme firmám </a:t>
            </a:r>
            <a:r>
              <a:rPr lang="cs-CZ" sz="2000" b="1" dirty="0">
                <a:solidFill>
                  <a:schemeClr val="tx1"/>
                </a:solidFill>
              </a:rPr>
              <a:t>řešit problémy při cestách </a:t>
            </a:r>
            <a:r>
              <a:rPr lang="cs-CZ" sz="2000" dirty="0">
                <a:solidFill>
                  <a:schemeClr val="tx1"/>
                </a:solidFill>
              </a:rPr>
              <a:t>do zahraničí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i když se česká firma snaží do ČR dovézt obchodního partnera.</a:t>
            </a:r>
          </a:p>
          <a:p>
            <a:r>
              <a:rPr lang="cs-CZ" sz="2000" dirty="0">
                <a:solidFill>
                  <a:schemeClr val="tx1"/>
                </a:solidFill>
              </a:rPr>
              <a:t>Nadále nabízíme </a:t>
            </a:r>
            <a:r>
              <a:rPr lang="cs-CZ" sz="2000" b="1" dirty="0">
                <a:solidFill>
                  <a:schemeClr val="tx1"/>
                </a:solidFill>
              </a:rPr>
              <a:t>pomoc při hledání nových kontaktů a příležitostí v oborech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Jsme připraveni pomoci analyzovat příležitosti, vyhledat vhodné obchodní partnery apod.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Ekonomická diplomacie v době COVID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526" y="2586446"/>
            <a:ext cx="2756030" cy="3844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619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Naše služby jsem přenesli na online</a:t>
            </a:r>
          </a:p>
          <a:p>
            <a:r>
              <a:rPr lang="cs-CZ" dirty="0">
                <a:solidFill>
                  <a:schemeClr val="tx1"/>
                </a:solidFill>
              </a:rPr>
              <a:t>Připravujeme elektronické projekty ekonomické diplomacie</a:t>
            </a:r>
          </a:p>
          <a:p>
            <a:r>
              <a:rPr lang="cs-CZ" dirty="0">
                <a:solidFill>
                  <a:srgbClr val="C00000"/>
                </a:solidFill>
              </a:rPr>
              <a:t>Elektronický projekt ekonomické diplomacie jsme pilotně připravili se zdravotnickými firmami a AVDZP na Kazachstán</a:t>
            </a:r>
          </a:p>
          <a:p>
            <a:r>
              <a:rPr lang="cs-CZ" dirty="0">
                <a:solidFill>
                  <a:schemeClr val="tx1"/>
                </a:solidFill>
              </a:rPr>
              <a:t>Pořádáme </a:t>
            </a:r>
            <a:r>
              <a:rPr lang="cs-CZ" dirty="0" err="1">
                <a:solidFill>
                  <a:schemeClr val="tx1"/>
                </a:solidFill>
              </a:rPr>
              <a:t>webináře</a:t>
            </a:r>
            <a:r>
              <a:rPr lang="cs-CZ" dirty="0">
                <a:solidFill>
                  <a:schemeClr val="tx1"/>
                </a:solidFill>
              </a:rPr>
              <a:t> a elektronické konference</a:t>
            </a:r>
          </a:p>
          <a:p>
            <a:r>
              <a:rPr lang="cs-CZ" dirty="0">
                <a:solidFill>
                  <a:schemeClr val="tx1"/>
                </a:solidFill>
              </a:rPr>
              <a:t>Zastupitelské úřady konzultují s firmami přes videokonference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940000" y="1602834"/>
            <a:ext cx="4176713" cy="37217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Ekonomická diplomacie v době COVID</a:t>
            </a:r>
          </a:p>
        </p:txBody>
      </p:sp>
    </p:spTree>
    <p:extLst>
      <p:ext uri="{BB962C8B-B14F-4D97-AF65-F5344CB8AC3E}">
        <p14:creationId xmlns:p14="http://schemas.microsoft.com/office/powerpoint/2010/main" val="127686272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564</Words>
  <Application>Microsoft Office PowerPoint</Application>
  <PresentationFormat>Vlastní</PresentationFormat>
  <Paragraphs>93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Georgia</vt:lpstr>
      <vt:lpstr>Open Sans</vt:lpstr>
      <vt:lpstr>Open Sans Light</vt:lpstr>
      <vt:lpstr>Vlastní návrh</vt:lpstr>
      <vt:lpstr>Od nabídky k řešení  </vt:lpstr>
      <vt:lpstr>Komplexní sektorové nabídky</vt:lpstr>
      <vt:lpstr>Prezentace aplikace PowerPoint</vt:lpstr>
      <vt:lpstr>Prezentace aplikace PowerPoint</vt:lpstr>
      <vt:lpstr>Prezentace aplikace PowerPoint</vt:lpstr>
      <vt:lpstr>Prezentace aplikace PowerPoint</vt:lpstr>
      <vt:lpstr>Ekonomická diplomacie v době COVID</vt:lpstr>
      <vt:lpstr>Prezentace aplikace PowerPoint</vt:lpstr>
      <vt:lpstr>Prezentace aplikace PowerPoint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Lucie Kramperová - HATcom</cp:lastModifiedBy>
  <cp:revision>1572</cp:revision>
  <cp:lastPrinted>2020-09-29T13:48:51Z</cp:lastPrinted>
  <dcterms:created xsi:type="dcterms:W3CDTF">2013-04-23T12:07:07Z</dcterms:created>
  <dcterms:modified xsi:type="dcterms:W3CDTF">2020-10-01T08:48:53Z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