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8" r:id="rId3"/>
    <p:sldMasterId id="2147483694" r:id="rId4"/>
    <p:sldMasterId id="2147483665" r:id="rId5"/>
    <p:sldMasterId id="2147483684" r:id="rId6"/>
    <p:sldMasterId id="2147483680" r:id="rId7"/>
    <p:sldMasterId id="2147483676" r:id="rId8"/>
  </p:sldMasterIdLst>
  <p:notesMasterIdLst>
    <p:notesMasterId r:id="rId26"/>
  </p:notesMasterIdLst>
  <p:handoutMasterIdLst>
    <p:handoutMasterId r:id="rId27"/>
  </p:handoutMasterIdLst>
  <p:sldIdLst>
    <p:sldId id="293" r:id="rId9"/>
    <p:sldId id="321" r:id="rId10"/>
    <p:sldId id="300" r:id="rId11"/>
    <p:sldId id="328" r:id="rId12"/>
    <p:sldId id="338" r:id="rId13"/>
    <p:sldId id="311" r:id="rId14"/>
    <p:sldId id="330" r:id="rId15"/>
    <p:sldId id="337" r:id="rId16"/>
    <p:sldId id="332" r:id="rId17"/>
    <p:sldId id="333" r:id="rId18"/>
    <p:sldId id="335" r:id="rId19"/>
    <p:sldId id="336" r:id="rId20"/>
    <p:sldId id="329" r:id="rId21"/>
    <p:sldId id="297" r:id="rId22"/>
    <p:sldId id="296" r:id="rId23"/>
    <p:sldId id="294" r:id="rId24"/>
    <p:sldId id="287" r:id="rId2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48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C55"/>
    <a:srgbClr val="2896D4"/>
    <a:srgbClr val="0E6CA1"/>
    <a:srgbClr val="06324A"/>
    <a:srgbClr val="4FB7E9"/>
    <a:srgbClr val="5398D2"/>
    <a:srgbClr val="66BFAE"/>
    <a:srgbClr val="C04C55"/>
    <a:srgbClr val="73BE8B"/>
    <a:srgbClr val="95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61138" autoAdjust="0"/>
  </p:normalViewPr>
  <p:slideViewPr>
    <p:cSldViewPr snapToGrid="0">
      <p:cViewPr varScale="1">
        <p:scale>
          <a:sx n="118" d="100"/>
          <a:sy n="118" d="100"/>
        </p:scale>
        <p:origin x="-126" y="-198"/>
      </p:cViewPr>
      <p:guideLst>
        <p:guide orient="horz" pos="3748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8D6A-8F55-4BFA-B894-5D8F8AF403BC}" type="datetimeFigureOut">
              <a:rPr lang="cs-CZ" smtClean="0"/>
              <a:t>29.7.2020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8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49A0-7F22-44CB-85BA-D73A5FF7D475}" type="datetimeFigureOut">
              <a:rPr lang="cs-CZ" smtClean="0"/>
              <a:t>29.7.2020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D5F7-534F-48DD-BB5D-897B972D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/>
              <a:t>Srpen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dirty="0" smtClean="0"/>
              <a:t>V souladu s novým časovým harmonogramem MF sdělí do 15. srpna 2020 správcům kapitol návrhy příjmů a výdajů pro SR na rok 2021 a střednědobý výhled na léta 2022 a 2023.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dirty="0" smtClean="0"/>
              <a:t>Správci kapitol do 31. srpna 2020 předloží MF podklady ke zpracování SR na rok 2021 až 2023.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/>
              <a:t>Září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dirty="0" smtClean="0"/>
              <a:t>V září 2020 MF aktualizuje a vydá makroekonomickou predikci a predikci příjmů rozhodnou pro návrh rozpočtu.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dirty="0" smtClean="0"/>
              <a:t>V průběhu měsíce září proběhnou jednání se správci kapitol o návrhu jejich rozpočtu.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 smtClean="0"/>
              <a:t>Do 30. září 2020 MF zpracuje a předloží vládě návrh zákona o státním rozpočtu na rok 2021 a střednědobý výhled na léta 2022 a 2023 a předloží vládě.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Říjen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Vláda předloží návrh zákona o státním rozpočtu České republiky na rok 2021 předsedovi Poslanecké sněmovny Parlamentu České republiky nejpozději do 30. října 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873210" y="1268628"/>
            <a:ext cx="10305535" cy="4333102"/>
          </a:xfrm>
          <a:prstGeom prst="rect">
            <a:avLst/>
          </a:prstGeom>
        </p:spPr>
        <p:txBody>
          <a:bodyPr lIns="0" anchor="ctr"/>
          <a:lstStyle>
            <a:lvl1pPr algn="l">
              <a:defRPr sz="48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73210" y="6025275"/>
            <a:ext cx="1967155" cy="230660"/>
          </a:xfrm>
          <a:prstGeom prst="rect">
            <a:avLst/>
          </a:prstGeom>
        </p:spPr>
        <p:txBody>
          <a:bodyPr lIns="18000"/>
          <a:lstStyle>
            <a:lvl1pPr algn="l">
              <a:defRPr sz="110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cs-CZ" dirty="0" smtClean="0"/>
              <a:t>1. LEDNA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888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105156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99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50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57925" y="428368"/>
            <a:ext cx="5095875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71636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671635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6453041" y="4781550"/>
            <a:ext cx="4086370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20"/>
          </p:nvPr>
        </p:nvSpPr>
        <p:spPr>
          <a:xfrm>
            <a:off x="6453040" y="2333130"/>
            <a:ext cx="4086371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2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36460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364606" y="2328846"/>
            <a:ext cx="2386136" cy="1752959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4895514" y="2328846"/>
            <a:ext cx="2386800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7"/>
          </p:nvPr>
        </p:nvSpPr>
        <p:spPr>
          <a:xfrm>
            <a:off x="8441256" y="2328846"/>
            <a:ext cx="2386137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92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8441256" y="4232635"/>
            <a:ext cx="2386137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4895514" y="4232635"/>
            <a:ext cx="2386800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838199" y="1726250"/>
            <a:ext cx="5034699" cy="424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6319101" y="1726250"/>
            <a:ext cx="5034699" cy="4240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>
          <a:xfrm>
            <a:off x="6319101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</a:t>
            </a:r>
            <a:endParaRPr lang="cs-CZ" dirty="0"/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838199" y="394085"/>
            <a:ext cx="5034699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29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060621" y="1861751"/>
            <a:ext cx="10210800" cy="3146854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1060621" y="5219700"/>
            <a:ext cx="5063954" cy="1066800"/>
          </a:xfrm>
          <a:prstGeom prst="rect">
            <a:avLst/>
          </a:prstGeom>
        </p:spPr>
        <p:txBody>
          <a:bodyPr anchor="t"/>
          <a:lstStyle>
            <a:lvl1pPr algn="l">
              <a:defRPr sz="12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838800" y="1810800"/>
            <a:ext cx="10305535" cy="324000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2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382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88000"/>
            <a:ext cx="105156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 smtClean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55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8200" y="6170400"/>
            <a:ext cx="442784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4538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105156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838200" y="1728216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 smtClean="0"/>
          </a:p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05979" y="1728215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053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P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838200" y="1728000"/>
            <a:ext cx="5147821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05800" y="1728000"/>
            <a:ext cx="5148000" cy="4320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229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5880980"/>
            <a:ext cx="4181474" cy="9770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0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169"/>
            <a:ext cx="757539" cy="3156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6" y="5880980"/>
            <a:ext cx="4181474" cy="9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09750"/>
            <a:ext cx="101705" cy="3238500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046195" y="-1007360"/>
            <a:ext cx="99609" cy="5295678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2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87" r:id="rId3"/>
    <p:sldLayoutId id="2147483690" r:id="rId4"/>
    <p:sldLayoutId id="2147483691" r:id="rId5"/>
    <p:sldLayoutId id="2147483675" r:id="rId6"/>
    <p:sldLayoutId id="2147483693" r:id="rId7"/>
    <p:sldLayoutId id="214748368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2896D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896D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560"/>
            <a:ext cx="12192000" cy="68844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8100" y="1082675"/>
            <a:ext cx="115200" cy="1789200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8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775" y="1082675"/>
            <a:ext cx="115200" cy="17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9560"/>
            <a:ext cx="12192000" cy="688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847" y="1046793"/>
            <a:ext cx="114305" cy="17906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93947" y="1045801"/>
            <a:ext cx="114305" cy="17906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40" y="1045809"/>
            <a:ext cx="114304" cy="1790619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169560"/>
            <a:ext cx="4428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838200" y="6170400"/>
            <a:ext cx="372218" cy="276999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7EB3CF81-40B1-461F-ABB1-DF8E3BDEAF2C}" type="slidenum">
              <a:rPr lang="cs-CZ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cs-CZ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113000"/>
        </a:lnSpc>
        <a:spcBef>
          <a:spcPct val="0"/>
        </a:spcBef>
        <a:buNone/>
        <a:defRPr sz="36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ČESKÁ EKONOMIKA V DOBĚ KORONAVIRU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1400" dirty="0" smtClean="0"/>
              <a:t>28. července 2020, České exportní fórum</a:t>
            </a:r>
            <a:endParaRPr lang="cs-CZ" sz="14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892874" y="4629150"/>
            <a:ext cx="5063954" cy="11049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cs-CZ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Alena Schillerová</a:t>
            </a:r>
          </a:p>
          <a:p>
            <a:pPr>
              <a:lnSpc>
                <a:spcPct val="60000"/>
              </a:lnSpc>
            </a:pPr>
            <a:r>
              <a:rPr lang="cs-CZ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ministryně financí České republiky</a:t>
            </a: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rozpočet na rok </a:t>
            </a:r>
            <a:r>
              <a:rPr lang="cs-CZ" dirty="0"/>
              <a:t>2021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10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838200" y="1728000"/>
            <a:ext cx="10515600" cy="37548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>
                <a:solidFill>
                  <a:srgbClr val="2896D4"/>
                </a:solidFill>
                <a:ea typeface="Segoe UI" panose="020B0502040204020203" pitchFamily="34" charset="0"/>
              </a:rPr>
              <a:t>Příprava státního rozpočtu </a:t>
            </a:r>
            <a:r>
              <a:rPr lang="cs-CZ" dirty="0"/>
              <a:t>na rok 2021 </a:t>
            </a:r>
            <a:r>
              <a:rPr lang="cs-CZ" dirty="0" smtClean="0"/>
              <a:t>je letos </a:t>
            </a:r>
            <a:r>
              <a:rPr lang="cs-CZ" dirty="0"/>
              <a:t>výrazně </a:t>
            </a:r>
            <a:r>
              <a:rPr lang="cs-CZ" dirty="0" smtClean="0"/>
              <a:t>odlišná: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 smtClean="0"/>
              <a:t>stále </a:t>
            </a:r>
            <a:r>
              <a:rPr lang="cs-CZ" dirty="0"/>
              <a:t>nelze přesně určit, </a:t>
            </a:r>
            <a:r>
              <a:rPr lang="cs-CZ" dirty="0" smtClean="0"/>
              <a:t>o kolik se ekonomika ČR letos celkem propadne, jak vzroste počet nezaměstnaných osob do konce roku, jaká bude potřeba likvidity firem, podaří-li se obnovit produkci a objem poskytovaných služeb ve většině odvětví české ekonomiky …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 smtClean="0"/>
              <a:t>… o to více je nejistý vývoj ekonomiky v</a:t>
            </a:r>
            <a:r>
              <a:rPr lang="cs-CZ" dirty="0"/>
              <a:t> roce </a:t>
            </a:r>
            <a:r>
              <a:rPr lang="cs-CZ" dirty="0" smtClean="0"/>
              <a:t>příštím,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 smtClean="0"/>
              <a:t>to stejné platí i o zahraničních ekonomikách,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k</a:t>
            </a:r>
            <a:r>
              <a:rPr lang="cs-CZ" dirty="0" smtClean="0"/>
              <a:t> tomu se přidávají další nejistoty, např. k jaké dohodě dojde mezi EU a Spojeným královstvím;</a:t>
            </a:r>
            <a:endParaRPr lang="cs-CZ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proto je nyní velmi obtížné spolehlivě odhadnout </a:t>
            </a: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příjmy státního rozpočtu</a:t>
            </a:r>
            <a:r>
              <a:rPr lang="cs-CZ" dirty="0">
                <a:ea typeface="Segoe UI Black" panose="020B0A02040204020203" pitchFamily="34" charset="0"/>
              </a:rPr>
              <a:t>;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na </a:t>
            </a:r>
            <a:r>
              <a:rPr lang="cs-CZ" b="1" dirty="0">
                <a:solidFill>
                  <a:srgbClr val="2896D4"/>
                </a:solidFill>
                <a:ea typeface="Segoe UI" panose="020B0502040204020203" pitchFamily="34" charset="0"/>
              </a:rPr>
              <a:t>výdajové straně </a:t>
            </a:r>
            <a:r>
              <a:rPr lang="cs-CZ" dirty="0"/>
              <a:t>bude nutné teprve vyhodnotit, </a:t>
            </a:r>
            <a:r>
              <a:rPr lang="cs-CZ" dirty="0" smtClean="0"/>
              <a:t>zda se některá opatření učiněná v tomto roce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souvislosti s </a:t>
            </a:r>
            <a:r>
              <a:rPr lang="cs-CZ" dirty="0" smtClean="0"/>
              <a:t>omezením dopadů </a:t>
            </a:r>
            <a:r>
              <a:rPr lang="cs-CZ" dirty="0"/>
              <a:t>pandemie COVID-19 </a:t>
            </a:r>
            <a:r>
              <a:rPr lang="cs-CZ" dirty="0" smtClean="0"/>
              <a:t>neprojeví i v roce 2021, kdy budou všechna ukončena č zda nebude třeba přijmout některá opatření nová.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Nové klíčové zákony pro přípravu rozpočtu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838200" y="1713395"/>
            <a:ext cx="10515600" cy="44411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Posunutí termínů </a:t>
            </a:r>
            <a:r>
              <a:rPr lang="cs-CZ" dirty="0" smtClean="0"/>
              <a:t>stanovuje zákon č. 288/2020 Sb., kterým se stanoví termín předložení návrhu zákona o státním rozpočtu České republiky na rok 2021 vládě a Poslanecké sněmovně Parlamentu České republiky:</a:t>
            </a:r>
          </a:p>
          <a:p>
            <a:pPr marL="355600">
              <a:lnSpc>
                <a:spcPct val="100000"/>
              </a:lnSpc>
            </a:pPr>
            <a:r>
              <a:rPr lang="cs-CZ" dirty="0" smtClean="0"/>
              <a:t>posouvá termíny na podzim roku, čímž umožní sestavit rozpočet na základě přesnějších predikcí,</a:t>
            </a:r>
          </a:p>
          <a:p>
            <a:pPr marL="355600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icméně stále jde pouze o posunutí o jeden měsíc.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Maximální výši schodku </a:t>
            </a:r>
            <a:r>
              <a:rPr lang="cs-CZ" dirty="0" smtClean="0"/>
              <a:t>určuje zákon č. 207/2020 Sb., kterým se mění zákon č. 23/2017 Sb., </a:t>
            </a:r>
            <a:br>
              <a:rPr lang="cs-CZ" dirty="0" smtClean="0"/>
            </a:br>
            <a:r>
              <a:rPr lang="cs-CZ" dirty="0" smtClean="0"/>
              <a:t>o pravidlech rozpočtové odpovědnosti:</a:t>
            </a:r>
          </a:p>
          <a:p>
            <a:pPr marL="355600">
              <a:lnSpc>
                <a:spcPct val="100000"/>
              </a:lnSpc>
            </a:pPr>
            <a:r>
              <a:rPr lang="cs-CZ" dirty="0" smtClean="0"/>
              <a:t>maximální výše schodku státního rozpočtu se stanoví na základě přípustné výše strukturálního deficitu veřejných financí,</a:t>
            </a:r>
          </a:p>
          <a:p>
            <a:pPr marL="355600">
              <a:lnSpc>
                <a:spcPct val="100000"/>
              </a:lnSpc>
            </a:pPr>
            <a:r>
              <a:rPr lang="cs-CZ" dirty="0" smtClean="0"/>
              <a:t>zákon rovněž obsahuje trajektorii konsolidace veřejných financí v příštích letech.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Harmonogram rozpočtových prací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12</a:t>
            </a:fld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2035638" y="1586153"/>
            <a:ext cx="1854387" cy="1755574"/>
            <a:chOff x="2035638" y="1586153"/>
            <a:chExt cx="1854387" cy="1755574"/>
          </a:xfrm>
        </p:grpSpPr>
        <p:sp>
          <p:nvSpPr>
            <p:cNvPr id="12" name="Obdélník 11"/>
            <p:cNvSpPr/>
            <p:nvPr/>
          </p:nvSpPr>
          <p:spPr>
            <a:xfrm>
              <a:off x="2035638" y="1586153"/>
              <a:ext cx="18543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15. srpna </a:t>
              </a:r>
              <a:r>
                <a:rPr lang="cs-CZ" sz="1400" dirty="0" smtClean="0">
                  <a:latin typeface="+mj-lt"/>
                </a:rPr>
                <a:t>sdělí MF kapitolám návrhy příjmů a výdajů </a:t>
              </a:r>
              <a:endParaRPr lang="cs-CZ" sz="1400" dirty="0">
                <a:latin typeface="+mj-lt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244991" y="2387620"/>
              <a:ext cx="14356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31. srpna </a:t>
              </a:r>
              <a:r>
                <a:rPr lang="cs-CZ" sz="1400" dirty="0" smtClean="0">
                  <a:latin typeface="+mj-lt"/>
                </a:rPr>
                <a:t>předloží kapitoly první podklady </a:t>
              </a:r>
              <a:r>
                <a:rPr lang="cs-CZ" sz="1400" dirty="0">
                  <a:latin typeface="+mj-lt"/>
                </a:rPr>
                <a:t>ke </a:t>
              </a:r>
              <a:r>
                <a:rPr lang="cs-CZ" sz="1400" dirty="0" smtClean="0">
                  <a:latin typeface="+mj-lt"/>
                </a:rPr>
                <a:t>zpracování</a:t>
              </a:r>
              <a:endParaRPr lang="cs-CZ" sz="1400" dirty="0">
                <a:latin typeface="+mj-lt"/>
              </a:endParaRP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4225237" y="5135618"/>
            <a:ext cx="174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+mj-lt"/>
              </a:rPr>
              <a:t>predikce vývoje ekonomiky a příjmů</a:t>
            </a:r>
            <a:endParaRPr lang="cs-CZ" sz="14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375638" y="5703189"/>
            <a:ext cx="1443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+mj-lt"/>
              </a:rPr>
              <a:t>jednání </a:t>
            </a:r>
            <a:r>
              <a:rPr lang="cs-CZ" sz="1400" dirty="0">
                <a:latin typeface="+mj-lt"/>
              </a:rPr>
              <a:t>se správci kapitol o návrhu jejich </a:t>
            </a:r>
            <a:r>
              <a:rPr lang="cs-CZ" sz="1400" dirty="0" smtClean="0">
                <a:latin typeface="+mj-lt"/>
              </a:rPr>
              <a:t>rozpočtu</a:t>
            </a:r>
            <a:endParaRPr lang="cs-CZ" sz="1400" dirty="0">
              <a:latin typeface="+mj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330565" y="1777147"/>
            <a:ext cx="1619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+mj-lt"/>
              </a:rPr>
              <a:t>projednávání návrhu státního </a:t>
            </a:r>
            <a:r>
              <a:rPr lang="cs-CZ" sz="1400" dirty="0">
                <a:latin typeface="+mj-lt"/>
              </a:rPr>
              <a:t>rozpočtu na rok 2021 a </a:t>
            </a:r>
            <a:r>
              <a:rPr lang="cs-CZ" sz="1400" dirty="0" smtClean="0">
                <a:latin typeface="+mj-lt"/>
              </a:rPr>
              <a:t>výhledu </a:t>
            </a:r>
            <a:r>
              <a:rPr lang="cs-CZ" sz="1400" dirty="0">
                <a:latin typeface="+mj-lt"/>
              </a:rPr>
              <a:t>na léta 2022 a </a:t>
            </a:r>
            <a:r>
              <a:rPr lang="cs-CZ" sz="1400" dirty="0" smtClean="0">
                <a:latin typeface="+mj-lt"/>
              </a:rPr>
              <a:t>2023</a:t>
            </a:r>
            <a:br>
              <a:rPr lang="cs-CZ" sz="1400" dirty="0" smtClean="0">
                <a:latin typeface="+mj-lt"/>
              </a:rPr>
            </a:br>
            <a:r>
              <a:rPr lang="cs-CZ" sz="1400" dirty="0" smtClean="0">
                <a:latin typeface="+mj-lt"/>
              </a:rPr>
              <a:t>na </a:t>
            </a:r>
            <a:r>
              <a:rPr lang="cs-CZ" sz="1400" dirty="0">
                <a:latin typeface="+mj-lt"/>
              </a:rPr>
              <a:t>vládě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316883" y="4352603"/>
            <a:ext cx="156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+mj-lt"/>
              </a:rPr>
              <a:t>1. září ČSÚ publikuje údaje o české ekonomice</a:t>
            </a:r>
            <a:endParaRPr lang="cs-CZ" sz="1400" dirty="0">
              <a:latin typeface="+mj-lt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1918446" y="3279270"/>
            <a:ext cx="8355108" cy="1231792"/>
            <a:chOff x="1280984" y="4864568"/>
            <a:chExt cx="8355108" cy="1231792"/>
          </a:xfrm>
        </p:grpSpPr>
        <p:sp>
          <p:nvSpPr>
            <p:cNvPr id="6" name="Dvojitá šipka 5"/>
            <p:cNvSpPr/>
            <p:nvPr/>
          </p:nvSpPr>
          <p:spPr>
            <a:xfrm>
              <a:off x="1280984" y="5387788"/>
              <a:ext cx="2088777" cy="224118"/>
            </a:xfrm>
            <a:prstGeom prst="chevron">
              <a:avLst/>
            </a:prstGeom>
            <a:solidFill>
              <a:srgbClr val="4FB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Dvojitá šipka 6"/>
            <p:cNvSpPr/>
            <p:nvPr/>
          </p:nvSpPr>
          <p:spPr>
            <a:xfrm>
              <a:off x="3369761" y="5387788"/>
              <a:ext cx="2088777" cy="224118"/>
            </a:xfrm>
            <a:prstGeom prst="chevron">
              <a:avLst/>
            </a:prstGeom>
            <a:solidFill>
              <a:srgbClr val="289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Dvojitá šipka 7"/>
            <p:cNvSpPr/>
            <p:nvPr/>
          </p:nvSpPr>
          <p:spPr>
            <a:xfrm>
              <a:off x="5458538" y="5387788"/>
              <a:ext cx="2088777" cy="224118"/>
            </a:xfrm>
            <a:prstGeom prst="chevron">
              <a:avLst/>
            </a:prstGeom>
            <a:solidFill>
              <a:srgbClr val="0E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995605" y="4864568"/>
              <a:ext cx="7954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cs-CZ" dirty="0">
                  <a:solidFill>
                    <a:srgbClr val="2896D4"/>
                  </a:solidFill>
                  <a:ea typeface="Segoe UI" panose="020B0502040204020203" pitchFamily="34" charset="0"/>
                </a:rPr>
                <a:t>září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740116" y="5573140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solidFill>
                    <a:srgbClr val="4FB7E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srpen</a:t>
              </a:r>
              <a:endParaRPr lang="cs-CZ" sz="2800" b="1" dirty="0">
                <a:solidFill>
                  <a:srgbClr val="4FB7E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09040" y="5573140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solidFill>
                    <a:srgbClr val="0E6CA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říjen</a:t>
              </a:r>
              <a:endParaRPr lang="cs-CZ" sz="2800" b="1" dirty="0">
                <a:solidFill>
                  <a:srgbClr val="0E6CA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Dvojitá šipka 18"/>
            <p:cNvSpPr/>
            <p:nvPr/>
          </p:nvSpPr>
          <p:spPr>
            <a:xfrm>
              <a:off x="7547315" y="5387788"/>
              <a:ext cx="2088777" cy="224118"/>
            </a:xfrm>
            <a:prstGeom prst="chevron">
              <a:avLst/>
            </a:prstGeom>
            <a:solidFill>
              <a:srgbClr val="063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782026" y="4864568"/>
              <a:ext cx="1542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solidFill>
                    <a:srgbClr val="06324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listopad</a:t>
              </a:r>
              <a:endParaRPr lang="cs-CZ" sz="2800" b="1" dirty="0">
                <a:solidFill>
                  <a:srgbClr val="0632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8403065" y="4352603"/>
            <a:ext cx="161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latin typeface="+mj-lt"/>
              </a:rPr>
              <a:t>projednávání </a:t>
            </a:r>
            <a:br>
              <a:rPr lang="cs-CZ" sz="1400" dirty="0" smtClean="0">
                <a:latin typeface="+mj-lt"/>
              </a:rPr>
            </a:br>
            <a:r>
              <a:rPr lang="cs-CZ" sz="1400" dirty="0" smtClean="0">
                <a:latin typeface="+mj-lt"/>
              </a:rPr>
              <a:t>v Poslanecké sněmovně</a:t>
            </a:r>
            <a:endParaRPr lang="cs-CZ" sz="1400" dirty="0">
              <a:latin typeface="+mj-lt"/>
            </a:endParaRPr>
          </a:p>
        </p:txBody>
      </p:sp>
      <p:pic>
        <p:nvPicPr>
          <p:cNvPr id="23" name="Obrázek 22" descr="Ready Prepared Preparation · Free photo on Pixaba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5"/>
          <a:stretch/>
        </p:blipFill>
        <p:spPr>
          <a:xfrm>
            <a:off x="6492387" y="4666956"/>
            <a:ext cx="1296000" cy="1296000"/>
          </a:xfrm>
          <a:prstGeom prst="rect">
            <a:avLst/>
          </a:prstGeom>
        </p:spPr>
      </p:pic>
      <p:pic>
        <p:nvPicPr>
          <p:cNvPr id="24" name="Obrázek 23" descr="Master en Energías Renovables y Mercado Energético, Madri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3"/>
          <a:stretch/>
        </p:blipFill>
        <p:spPr>
          <a:xfrm>
            <a:off x="8581165" y="1938919"/>
            <a:ext cx="1296000" cy="1296000"/>
          </a:xfrm>
          <a:prstGeom prst="rect">
            <a:avLst/>
          </a:prstGeom>
        </p:spPr>
      </p:pic>
      <p:pic>
        <p:nvPicPr>
          <p:cNvPr id="25" name="Obrázek 24" descr="Satisfying Retirement: Predictions of Our Retirement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9296" y="1938919"/>
            <a:ext cx="1296000" cy="129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4559" y="466695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cap="all" dirty="0" smtClean="0"/>
              <a:t>Co dál očekávat</a:t>
            </a:r>
            <a:br>
              <a:rPr lang="cs-CZ" cap="all" dirty="0" smtClean="0"/>
            </a:br>
            <a:r>
              <a:rPr lang="cs-CZ" cap="all" dirty="0" smtClean="0"/>
              <a:t>v daních?</a:t>
            </a:r>
            <a:endParaRPr lang="cs-CZ" cap="all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7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On-line finanční úřad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14</a:t>
            </a:fld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0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Paušální daň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15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838200" y="1527986"/>
            <a:ext cx="6501938" cy="432239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Jeden odvod </a:t>
            </a:r>
            <a:r>
              <a:rPr lang="cs-CZ" dirty="0" smtClean="0"/>
              <a:t>místo tří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Paušální měsíční částka </a:t>
            </a:r>
            <a:r>
              <a:rPr lang="cs-CZ" dirty="0" smtClean="0"/>
              <a:t>5740 Kč pro rok 2021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d</a:t>
            </a:r>
            <a:r>
              <a:rPr lang="cs-CZ" dirty="0" smtClean="0"/>
              <a:t>aň 100 Kč,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 smtClean="0"/>
              <a:t>minimální zdravotní pojistné,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 smtClean="0"/>
              <a:t>minimální sociální pojistné + 15  %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Lepší důchod</a:t>
            </a:r>
            <a:endParaRPr lang="cs-CZ" b="1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Žádné daňové přiznání</a:t>
            </a:r>
            <a:r>
              <a:rPr lang="cs-CZ" dirty="0" smtClean="0"/>
              <a:t>, minimum finančních kontrol</a:t>
            </a:r>
          </a:p>
        </p:txBody>
      </p:sp>
      <p:pic>
        <p:nvPicPr>
          <p:cNvPr id="5" name="Picture 15" descr="Hands printing on a laptop, sewing accessories around Free Ph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0138" y="2277840"/>
            <a:ext cx="4013662" cy="28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Stravenkový paušál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16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/>
          <a:stretch/>
        </p:blipFill>
        <p:spPr>
          <a:xfrm>
            <a:off x="1858510" y="1325642"/>
            <a:ext cx="8474979" cy="50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84" y="5022444"/>
            <a:ext cx="379803" cy="413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6" y="5377512"/>
            <a:ext cx="481651" cy="5400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9" y="5863411"/>
            <a:ext cx="521482" cy="423089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471605" y="5008605"/>
            <a:ext cx="4324349" cy="1277895"/>
          </a:xfrm>
        </p:spPr>
        <p:txBody>
          <a:bodyPr lIns="72000"/>
          <a:lstStyle/>
          <a:p>
            <a:pPr>
              <a:lnSpc>
                <a:spcPts val="2400"/>
              </a:lnSpc>
            </a:pPr>
            <a:r>
              <a:rPr lang="cs-CZ" sz="1400" dirty="0"/>
              <a:t>/</a:t>
            </a:r>
            <a:r>
              <a:rPr lang="cs-CZ" sz="1400" dirty="0" err="1" smtClean="0"/>
              <a:t>SchillerovaAlena</a:t>
            </a:r>
            <a:endParaRPr lang="cs-CZ" sz="1400" dirty="0" smtClean="0"/>
          </a:p>
          <a:p>
            <a:pPr>
              <a:lnSpc>
                <a:spcPts val="2400"/>
              </a:lnSpc>
            </a:pPr>
            <a:r>
              <a:rPr lang="cs-CZ" sz="1400" dirty="0"/>
              <a:t>/</a:t>
            </a:r>
            <a:r>
              <a:rPr lang="cs-CZ" sz="1400" dirty="0" err="1" smtClean="0"/>
              <a:t>alenaschillerov</a:t>
            </a:r>
            <a:endParaRPr lang="cs-CZ" sz="1400" dirty="0" smtClean="0"/>
          </a:p>
          <a:p>
            <a:pPr>
              <a:lnSpc>
                <a:spcPts val="2400"/>
              </a:lnSpc>
            </a:pPr>
            <a:r>
              <a:rPr lang="cs-CZ" sz="1400" dirty="0"/>
              <a:t>/</a:t>
            </a:r>
            <a:r>
              <a:rPr lang="cs-CZ" sz="1400" dirty="0" err="1"/>
              <a:t>alenaschillerova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49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cap="all" dirty="0" smtClean="0"/>
              <a:t>Opatření proti COVID-19 </a:t>
            </a:r>
            <a:br>
              <a:rPr lang="cs-CZ" cap="all" dirty="0" smtClean="0"/>
            </a:br>
            <a:r>
              <a:rPr lang="cs-CZ" cap="all" dirty="0" smtClean="0"/>
              <a:t>a pomoc ekonomice</a:t>
            </a:r>
            <a:endParaRPr lang="cs-CZ" cap="all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7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Schválená pomoc ve vybraných zemích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36011"/>
              </p:ext>
            </p:extLst>
          </p:nvPr>
        </p:nvGraphicFramePr>
        <p:xfrm>
          <a:off x="2264456" y="1470082"/>
          <a:ext cx="7663088" cy="4614099"/>
        </p:xfrm>
        <a:graphic>
          <a:graphicData uri="http://schemas.openxmlformats.org/drawingml/2006/table">
            <a:tbl>
              <a:tblPr/>
              <a:tblGrid>
                <a:gridCol w="2389752">
                  <a:extLst>
                    <a:ext uri="{9D8B030D-6E8A-4147-A177-3AD203B41FA5}">
                      <a16:colId xmlns:a16="http://schemas.microsoft.com/office/drawing/2014/main" xmlns="" val="3750714447"/>
                    </a:ext>
                  </a:extLst>
                </a:gridCol>
                <a:gridCol w="1358283">
                  <a:extLst>
                    <a:ext uri="{9D8B030D-6E8A-4147-A177-3AD203B41FA5}">
                      <a16:colId xmlns:a16="http://schemas.microsoft.com/office/drawing/2014/main" xmlns="" val="3974543841"/>
                    </a:ext>
                  </a:extLst>
                </a:gridCol>
                <a:gridCol w="1305017">
                  <a:extLst>
                    <a:ext uri="{9D8B030D-6E8A-4147-A177-3AD203B41FA5}">
                      <a16:colId xmlns:a16="http://schemas.microsoft.com/office/drawing/2014/main" xmlns="" val="2769447364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xmlns="" val="528673325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xmlns="" val="3327680577"/>
                    </a:ext>
                  </a:extLst>
                </a:gridCol>
              </a:tblGrid>
              <a:tr h="179358">
                <a:tc>
                  <a:txBody>
                    <a:bodyPr/>
                    <a:lstStyle/>
                    <a:p>
                      <a:pPr fontAlgn="b"/>
                      <a:r>
                        <a:rPr lang="cs-CZ" sz="1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cs-CZ" sz="14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Přímá </a:t>
                      </a:r>
                    </a:p>
                    <a:p>
                      <a:pPr algn="ctr" fontAlgn="b"/>
                      <a:r>
                        <a:rPr lang="cs-CZ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pomoc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Likvidita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Záruční a pojistná schémata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Aktualizace</a:t>
                      </a:r>
                      <a:endParaRPr lang="cs-CZ" sz="1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9475691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Belgie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21.9 %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543346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Česká republika</a:t>
                      </a:r>
                      <a:endParaRPr lang="cs-CZ" sz="1400" b="1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b="1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4,6 %</a:t>
                      </a:r>
                      <a:endParaRPr lang="cs-CZ" sz="1400" b="1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b="1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0,5 %</a:t>
                      </a:r>
                      <a:endParaRPr lang="cs-CZ" sz="1400" b="1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b="1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15,4 %</a:t>
                      </a:r>
                      <a:endParaRPr lang="cs-CZ" sz="1400" b="1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30/06/2020</a:t>
                      </a:r>
                      <a:endParaRPr lang="cs-CZ" sz="1400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1633856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Dánsko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01/07/2020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6328239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Francie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4.4 %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8.7 %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0784014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Německo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13.3 %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7.3 %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9776065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Řecko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05/06/2020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47533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Maďarsko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8.3 %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25/03/2020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9315409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Itálie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6969198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Nizozemsko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7.9 %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27/05/2020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3501174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Portugalsko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2.5 %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04/05/2020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3635123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Španělsko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9.2 %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23/06/2020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5887574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Spojené</a:t>
                      </a:r>
                      <a:r>
                        <a:rPr lang="cs-CZ" sz="1400" b="1" u="none" strike="noStrike" baseline="0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království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14.9 %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30/04/2020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4202195"/>
                  </a:ext>
                </a:extLst>
              </a:tr>
              <a:tr h="302371">
                <a:tc>
                  <a:txBody>
                    <a:bodyPr/>
                    <a:lstStyle/>
                    <a:p>
                      <a:pPr fontAlgn="base"/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Spojené</a:t>
                      </a:r>
                      <a:r>
                        <a:rPr lang="cs-CZ" sz="1400" b="1" u="none" strike="noStrike" baseline="0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státy americké</a:t>
                      </a:r>
                      <a:endParaRPr lang="cs-CZ" sz="1400" b="1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9.1 %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2.6 %</a:t>
                      </a:r>
                      <a:endParaRPr lang="cs-CZ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27/04/2020</a:t>
                      </a:r>
                    </a:p>
                  </a:txBody>
                  <a:tcPr marL="43196" marR="43196" marT="21598" marB="21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138212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213790" y="6229900"/>
            <a:ext cx="3315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1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Zdroj: ČR: MF ČR, zahraniční ekonomiky: Bruegel.</a:t>
            </a:r>
            <a:endParaRPr lang="cs-CZ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613262" y="124635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% HDP</a:t>
            </a:r>
            <a:endParaRPr lang="cs-CZ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Přijatá protikrizová opatření pro rok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62261"/>
              </p:ext>
            </p:extLst>
          </p:nvPr>
        </p:nvGraphicFramePr>
        <p:xfrm>
          <a:off x="911226" y="1633629"/>
          <a:ext cx="10440000" cy="2639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1727">
                  <a:extLst>
                    <a:ext uri="{9D8B030D-6E8A-4147-A177-3AD203B41FA5}">
                      <a16:colId xmlns:a16="http://schemas.microsoft.com/office/drawing/2014/main" xmlns="" val="2781408697"/>
                    </a:ext>
                  </a:extLst>
                </a:gridCol>
                <a:gridCol w="1208273">
                  <a:extLst>
                    <a:ext uri="{9D8B030D-6E8A-4147-A177-3AD203B41FA5}">
                      <a16:colId xmlns:a16="http://schemas.microsoft.com/office/drawing/2014/main" xmlns="" val="2312675906"/>
                    </a:ext>
                  </a:extLst>
                </a:gridCol>
              </a:tblGrid>
              <a:tr h="3284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Přímá opatření</a:t>
                      </a:r>
                      <a:endParaRPr lang="cs-CZ" sz="1600" b="1" i="0" u="none" strike="noStrike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254,8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8072131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pPr marL="285750" lvl="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daňová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opatření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(Kompenzační bonus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 OSVČ, malá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s.r.o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a na dohodě, </a:t>
                      </a:r>
                      <a:r>
                        <a:rPr lang="cs-CZ" sz="14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loss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carryback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zrušení daně z nabytí nemovitých věcí, plošné prominutí záloh, snížení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daně z přidané hodnoty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 silniční daně)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95,4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113876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285750" lvl="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opatření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 odvodech pojistného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(prominutí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minimálních záloh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 OSVČ, program Antivirus C)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36,6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0822469"/>
                  </a:ext>
                </a:extLst>
              </a:tr>
              <a:tr h="49638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oblast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zdravotnictví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(navýšení platby za státního pojištěnce, platů, ochranné pomůcky, zdravotnický materiál, oddlužení nemocnic apod.)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47,1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9529198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nové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sociální transfery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(prodloužení a zvýšení ošetřovného, včetně ošetřovného OSVČ a jeho navýšení)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15,4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3708005"/>
                  </a:ext>
                </a:extLst>
              </a:tr>
              <a:tr h="475895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přímá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podpora firem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(program Antivirus,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COVID-nájemné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úvěr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COVID I, úvěry z PGRLF, lázeňství,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specifická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podpora podnikání)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41,8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132833"/>
                  </a:ext>
                </a:extLst>
              </a:tr>
              <a:tr h="266191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ostatní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(navýšení investic SFDI, rozvoj venkova, pomoc v oblasti kultury, sportu, lesnictví,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zemědělství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apod.)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7145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18,5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0353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62490"/>
              </p:ext>
            </p:extLst>
          </p:nvPr>
        </p:nvGraphicFramePr>
        <p:xfrm>
          <a:off x="911224" y="4465265"/>
          <a:ext cx="10440000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5347">
                  <a:extLst>
                    <a:ext uri="{9D8B030D-6E8A-4147-A177-3AD203B41FA5}">
                      <a16:colId xmlns:a16="http://schemas.microsoft.com/office/drawing/2014/main" xmlns="" val="3909000958"/>
                    </a:ext>
                  </a:extLst>
                </a:gridCol>
                <a:gridCol w="704653">
                  <a:extLst>
                    <a:ext uri="{9D8B030D-6E8A-4147-A177-3AD203B41FA5}">
                      <a16:colId xmlns:a16="http://schemas.microsoft.com/office/drawing/2014/main" xmlns="" val="3412480234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Individuální úprava záloh</a:t>
                      </a:r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cs-CZ" sz="1600" b="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cs-CZ" sz="1400" b="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DPFO, DPPO</a:t>
                      </a:r>
                      <a:r>
                        <a:rPr lang="cs-CZ" sz="1400" b="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posunutá podání, odklad EET a </a:t>
                      </a:r>
                      <a:r>
                        <a:rPr lang="cs-CZ" sz="1400" b="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jiné)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28,2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5045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34998"/>
              </p:ext>
            </p:extLst>
          </p:nvPr>
        </p:nvGraphicFramePr>
        <p:xfrm>
          <a:off x="911224" y="4950130"/>
          <a:ext cx="10440000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5347">
                  <a:extLst>
                    <a:ext uri="{9D8B030D-6E8A-4147-A177-3AD203B41FA5}">
                      <a16:colId xmlns:a16="http://schemas.microsoft.com/office/drawing/2014/main" xmlns="" val="856900429"/>
                    </a:ext>
                  </a:extLst>
                </a:gridCol>
                <a:gridCol w="704653">
                  <a:extLst>
                    <a:ext uri="{9D8B030D-6E8A-4147-A177-3AD203B41FA5}">
                      <a16:colId xmlns:a16="http://schemas.microsoft.com/office/drawing/2014/main" xmlns="" val="1894352853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Záruční a pojistná schémata</a:t>
                      </a:r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COVID II, COVID III, COVID Plus,</a:t>
                      </a:r>
                      <a:r>
                        <a:rPr lang="cs-CZ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COVID Praha)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851,5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771417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94564"/>
              </p:ext>
            </p:extLst>
          </p:nvPr>
        </p:nvGraphicFramePr>
        <p:xfrm>
          <a:off x="911224" y="5434996"/>
          <a:ext cx="10440000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5347">
                  <a:extLst>
                    <a:ext uri="{9D8B030D-6E8A-4147-A177-3AD203B41FA5}">
                      <a16:colId xmlns:a16="http://schemas.microsoft.com/office/drawing/2014/main" xmlns="" val="3173632849"/>
                    </a:ext>
                  </a:extLst>
                </a:gridCol>
                <a:gridCol w="704653">
                  <a:extLst>
                    <a:ext uri="{9D8B030D-6E8A-4147-A177-3AD203B41FA5}">
                      <a16:colId xmlns:a16="http://schemas.microsoft.com/office/drawing/2014/main" xmlns="" val="2167573031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Úvěrové moratorium 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(objem odložených úvěrů, skutečnost k 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17.7.)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291,6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884273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0816045" y="1388462"/>
            <a:ext cx="64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mld. Kč</a:t>
            </a:r>
            <a:endParaRPr lang="cs-CZ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Program Záruka COVID Plus na podporu </a:t>
            </a:r>
            <a:r>
              <a:rPr lang="cs-CZ" dirty="0" smtClean="0"/>
              <a:t>tuzemských exportérů </a:t>
            </a:r>
            <a:r>
              <a:rPr lang="cs-CZ" dirty="0"/>
              <a:t>a firem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5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64" y="1263192"/>
            <a:ext cx="4233848" cy="5387418"/>
          </a:xfrm>
          <a:prstGeom prst="rect">
            <a:avLst/>
          </a:prstGeom>
        </p:spPr>
      </p:pic>
      <p:sp>
        <p:nvSpPr>
          <p:cNvPr id="11" name="Zástupný symbol pro text 3"/>
          <p:cNvSpPr txBox="1">
            <a:spLocks/>
          </p:cNvSpPr>
          <p:nvPr/>
        </p:nvSpPr>
        <p:spPr>
          <a:xfrm>
            <a:off x="838200" y="1523350"/>
            <a:ext cx="4307610" cy="43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896D4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Posílení likvidity exportně orientovaných podniků. </a:t>
            </a:r>
            <a:r>
              <a:rPr lang="cs-CZ" dirty="0" smtClean="0"/>
              <a:t>Podíl </a:t>
            </a:r>
            <a:r>
              <a:rPr lang="cs-CZ" dirty="0"/>
              <a:t>exportu </a:t>
            </a:r>
            <a:r>
              <a:rPr lang="cs-CZ" dirty="0" smtClean="0"/>
              <a:t>na </a:t>
            </a:r>
            <a:r>
              <a:rPr lang="cs-CZ" dirty="0"/>
              <a:t>celkových tržbách </a:t>
            </a:r>
            <a:r>
              <a:rPr lang="cs-CZ" dirty="0" smtClean="0"/>
              <a:t>musí </a:t>
            </a:r>
            <a:r>
              <a:rPr lang="cs-CZ" dirty="0"/>
              <a:t>u vývozce dosahovat minimálně jedné pětiny za rok 2019. 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Celkový rámec 142 mld. Kč</a:t>
            </a:r>
            <a:r>
              <a:rPr lang="cs-CZ" dirty="0" smtClean="0">
                <a:ea typeface="Segoe UI" panose="020B0502040204020203" pitchFamily="34" charset="0"/>
              </a:rPr>
              <a:t>. Maximální výše záruky na jednoho příjemce úvěru: 2 mld. Kč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Rozšíření programu o společnosti z dopravy a cest. </a:t>
            </a:r>
            <a:r>
              <a:rPr lang="pl-PL" b="1" dirty="0">
                <a:solidFill>
                  <a:srgbClr val="2896D4"/>
                </a:solidFill>
                <a:ea typeface="Segoe UI" panose="020B0502040204020203" pitchFamily="34" charset="0"/>
              </a:rPr>
              <a:t>r</a:t>
            </a:r>
            <a:r>
              <a:rPr lang="pl-PL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uchu</a:t>
            </a:r>
            <a:r>
              <a:rPr lang="pl-PL" dirty="0" smtClean="0">
                <a:ea typeface="Segoe UI" panose="020B0502040204020203" pitchFamily="34" charset="0"/>
              </a:rPr>
              <a:t>. 21.7. schváleno EK.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b="1" dirty="0">
                <a:solidFill>
                  <a:srgbClr val="2896D4"/>
                </a:solidFill>
                <a:ea typeface="Segoe UI" panose="020B0502040204020203" pitchFamily="34" charset="0"/>
              </a:rPr>
              <a:t>K</a:t>
            </a:r>
            <a:r>
              <a:rPr lang="pl-PL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 27.7. EGAP </a:t>
            </a:r>
            <a:r>
              <a:rPr lang="pl-PL" b="1" dirty="0">
                <a:solidFill>
                  <a:srgbClr val="2896D4"/>
                </a:solidFill>
                <a:ea typeface="Segoe UI" panose="020B0502040204020203" pitchFamily="34" charset="0"/>
              </a:rPr>
              <a:t>schválil v rámci programu Covid Plus 26 záruk za více než 4,8 mld. Kč.</a:t>
            </a:r>
          </a:p>
        </p:txBody>
      </p:sp>
    </p:spTree>
    <p:extLst>
      <p:ext uri="{BB962C8B-B14F-4D97-AF65-F5344CB8AC3E}">
        <p14:creationId xmlns:p14="http://schemas.microsoft.com/office/powerpoint/2010/main" val="230735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Vybraná opatření v oblasti daní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6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838200" y="1523350"/>
            <a:ext cx="4307610" cy="4320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Snížení DPH </a:t>
            </a:r>
            <a:r>
              <a:rPr lang="cs-CZ" dirty="0" smtClean="0"/>
              <a:t>na 10 % po oblasti pohostinství také v ubytování,</a:t>
            </a:r>
            <a:br>
              <a:rPr lang="cs-CZ" dirty="0" smtClean="0"/>
            </a:br>
            <a:r>
              <a:rPr lang="cs-CZ" dirty="0" smtClean="0"/>
              <a:t>v kultuře a ve sportu.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Loss Carryback </a:t>
            </a:r>
            <a:r>
              <a:rPr lang="cs-CZ" dirty="0" smtClean="0"/>
              <a:t>– zpětné uplatnění </a:t>
            </a:r>
            <a:br>
              <a:rPr lang="cs-CZ" dirty="0" smtClean="0"/>
            </a:br>
            <a:r>
              <a:rPr lang="cs-CZ" dirty="0" smtClean="0"/>
              <a:t>ztráty u DPPO v letech 2018 a 2019</a:t>
            </a:r>
            <a:br>
              <a:rPr lang="cs-CZ" dirty="0" smtClean="0"/>
            </a:br>
            <a:r>
              <a:rPr lang="cs-CZ" dirty="0" smtClean="0"/>
              <a:t>do maximální výše 30 mil. Kč.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Snížení silniční daně</a:t>
            </a:r>
            <a:r>
              <a:rPr lang="pl-PL" b="1" dirty="0" smtClean="0">
                <a:ea typeface="Segoe UI" panose="020B0502040204020203" pitchFamily="34" charset="0"/>
              </a:rPr>
              <a:t> </a:t>
            </a:r>
            <a:r>
              <a:rPr lang="pl-PL" dirty="0" smtClean="0"/>
              <a:t>u vozidel </a:t>
            </a:r>
            <a:br>
              <a:rPr lang="pl-PL" dirty="0" smtClean="0"/>
            </a:br>
            <a:r>
              <a:rPr lang="pl-PL" dirty="0" smtClean="0"/>
              <a:t>nad </a:t>
            </a:r>
            <a:r>
              <a:rPr lang="pl-PL" dirty="0"/>
              <a:t>3,5 </a:t>
            </a:r>
            <a:r>
              <a:rPr lang="pl-PL" dirty="0" smtClean="0"/>
              <a:t>tuny o 25 %.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b="1" dirty="0" smtClean="0">
                <a:solidFill>
                  <a:srgbClr val="2896D4"/>
                </a:solidFill>
                <a:ea typeface="Segoe UI" panose="020B0502040204020203" pitchFamily="34" charset="0"/>
              </a:rPr>
              <a:t>Zrušení </a:t>
            </a:r>
            <a:r>
              <a:rPr lang="pl-PL" b="1" dirty="0">
                <a:solidFill>
                  <a:srgbClr val="2896D4"/>
                </a:solidFill>
                <a:ea typeface="Segoe UI" panose="020B0502040204020203" pitchFamily="34" charset="0"/>
              </a:rPr>
              <a:t>daně z nabytí nemovitých věcí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13200" b="2644"/>
          <a:stretch/>
        </p:blipFill>
        <p:spPr>
          <a:xfrm>
            <a:off x="5145810" y="2232778"/>
            <a:ext cx="6058361" cy="29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Poskytnutá pomoc k 30. 6.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19001"/>
              </p:ext>
            </p:extLst>
          </p:nvPr>
        </p:nvGraphicFramePr>
        <p:xfrm>
          <a:off x="911224" y="4589827"/>
          <a:ext cx="10442573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7746">
                  <a:extLst>
                    <a:ext uri="{9D8B030D-6E8A-4147-A177-3AD203B41FA5}">
                      <a16:colId xmlns:a16="http://schemas.microsoft.com/office/drawing/2014/main" xmlns="" val="3909000958"/>
                    </a:ext>
                  </a:extLst>
                </a:gridCol>
                <a:gridCol w="704827">
                  <a:extLst>
                    <a:ext uri="{9D8B030D-6E8A-4147-A177-3AD203B41FA5}">
                      <a16:colId xmlns:a16="http://schemas.microsoft.com/office/drawing/2014/main" xmlns="" val="3412480234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Posečkání u DPH</a:t>
                      </a:r>
                      <a:endParaRPr lang="cs-CZ" sz="1400" b="0" i="0" u="none" strike="noStrike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5,8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5045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63496"/>
              </p:ext>
            </p:extLst>
          </p:nvPr>
        </p:nvGraphicFramePr>
        <p:xfrm>
          <a:off x="911224" y="5012412"/>
          <a:ext cx="10442573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7746">
                  <a:extLst>
                    <a:ext uri="{9D8B030D-6E8A-4147-A177-3AD203B41FA5}">
                      <a16:colId xmlns:a16="http://schemas.microsoft.com/office/drawing/2014/main" xmlns="" val="856900429"/>
                    </a:ext>
                  </a:extLst>
                </a:gridCol>
                <a:gridCol w="704827">
                  <a:extLst>
                    <a:ext uri="{9D8B030D-6E8A-4147-A177-3AD203B41FA5}">
                      <a16:colId xmlns:a16="http://schemas.microsoft.com/office/drawing/2014/main" xmlns="" val="1894352853"/>
                    </a:ext>
                  </a:extLst>
                </a:gridCol>
              </a:tblGrid>
              <a:tr h="2156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Záruční a pojistná schémata</a:t>
                      </a:r>
                      <a:r>
                        <a:rPr lang="cs-CZ" sz="14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COVID II, COVID III, COVID Plus,</a:t>
                      </a:r>
                      <a:r>
                        <a:rPr lang="cs-CZ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COVID Praha, programy ČMZRB)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771417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24823"/>
              </p:ext>
            </p:extLst>
          </p:nvPr>
        </p:nvGraphicFramePr>
        <p:xfrm>
          <a:off x="911224" y="5434996"/>
          <a:ext cx="10442575" cy="24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7748">
                  <a:extLst>
                    <a:ext uri="{9D8B030D-6E8A-4147-A177-3AD203B41FA5}">
                      <a16:colId xmlns:a16="http://schemas.microsoft.com/office/drawing/2014/main" xmlns="" val="3173632849"/>
                    </a:ext>
                  </a:extLst>
                </a:gridCol>
                <a:gridCol w="704827">
                  <a:extLst>
                    <a:ext uri="{9D8B030D-6E8A-4147-A177-3AD203B41FA5}">
                      <a16:colId xmlns:a16="http://schemas.microsoft.com/office/drawing/2014/main" xmlns="" val="2167573031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Úvěrové moratorium 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(objem odložených úvěrů, skutečnost k 26.6.)</a:t>
                      </a:r>
                      <a:endParaRPr lang="cs-CZ" sz="1400" b="0" i="0" u="none" strike="noStrike" dirty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274,6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884273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0816045" y="1388462"/>
            <a:ext cx="64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mld. Kč</a:t>
            </a:r>
            <a:endParaRPr lang="cs-CZ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8200" y="5767495"/>
            <a:ext cx="4021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1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*) Odhady MF ČR</a:t>
            </a:r>
          </a:p>
          <a:p>
            <a:pPr fontAlgn="ctr"/>
            <a:r>
              <a:rPr lang="cs-CZ" sz="1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Zdroj: Státní pokladna, Finanční správa, ČNB, ČMZRB, EGAP.</a:t>
            </a:r>
            <a:endParaRPr lang="cs-CZ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11760"/>
              </p:ext>
            </p:extLst>
          </p:nvPr>
        </p:nvGraphicFramePr>
        <p:xfrm>
          <a:off x="913797" y="1561367"/>
          <a:ext cx="10440000" cy="284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9425">
                  <a:extLst>
                    <a:ext uri="{9D8B030D-6E8A-4147-A177-3AD203B41FA5}">
                      <a16:colId xmlns:a16="http://schemas.microsoft.com/office/drawing/2014/main" xmlns="" val="3813389241"/>
                    </a:ext>
                  </a:extLst>
                </a:gridCol>
                <a:gridCol w="1050575">
                  <a:extLst>
                    <a:ext uri="{9D8B030D-6E8A-4147-A177-3AD203B41FA5}">
                      <a16:colId xmlns:a16="http://schemas.microsoft.com/office/drawing/2014/main" xmlns="" val="3386281440"/>
                    </a:ext>
                  </a:extLst>
                </a:gridCol>
              </a:tblGrid>
              <a:tr h="3475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Přímá opatření</a:t>
                      </a:r>
                      <a:endParaRPr lang="cs-CZ" sz="1600" b="1" i="0" u="none" strike="noStrike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u="none" strike="noStrike" dirty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96,8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9966592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SzPts val="1400"/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kompenzační bonus pro OSVČ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584688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896D4"/>
                        </a:buClr>
                        <a:buSzPts val="14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kompenzační bonus pro společníky malých s.r.o.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211393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zrušení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daně z nabytí nemovitých věcí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961840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zrušení minimálních záloh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 OSVČ na sociální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zdravotní pojištění *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9222234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ošetřovné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 zaměstnance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8924592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ošetřovné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 OSVČ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583818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program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Antivirus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cs-CZ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B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4895905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prominutí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červnové zálohy na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dani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příjmu fyzických a právnických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osob *</a:t>
                      </a:r>
                      <a:endParaRPr lang="cs-CZ" sz="14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590478"/>
                  </a:ext>
                </a:extLst>
              </a:tr>
              <a:tr h="278021">
                <a:tc>
                  <a:txBody>
                    <a:bodyPr/>
                    <a:lstStyle/>
                    <a:p>
                      <a:pPr marL="447675" indent="-285750" algn="l" rtl="0" fontAlgn="ctr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nákupy ochranných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prostředků a další </a:t>
                      </a:r>
                      <a:r>
                        <a:rPr lang="cs-CZ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výdaje spojené </a:t>
                      </a:r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 COVID-19 a zdravotnictvím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653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rozpočet v roce 2020 – III. novela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87858"/>
              </p:ext>
            </p:extLst>
          </p:nvPr>
        </p:nvGraphicFramePr>
        <p:xfrm>
          <a:off x="904434" y="1640882"/>
          <a:ext cx="10476000" cy="451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2306">
                  <a:extLst>
                    <a:ext uri="{9D8B030D-6E8A-4147-A177-3AD203B41FA5}">
                      <a16:colId xmlns:a16="http://schemas.microsoft.com/office/drawing/2014/main" xmlns="" val="3442495455"/>
                    </a:ext>
                  </a:extLst>
                </a:gridCol>
                <a:gridCol w="1213694">
                  <a:extLst>
                    <a:ext uri="{9D8B030D-6E8A-4147-A177-3AD203B41FA5}">
                      <a16:colId xmlns:a16="http://schemas.microsoft.com/office/drawing/2014/main" xmlns="" val="1019621273"/>
                    </a:ext>
                  </a:extLst>
                </a:gridCol>
              </a:tblGrid>
              <a:tr h="3247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Dodatečný odhadovaný výpadek</a:t>
                      </a:r>
                      <a:r>
                        <a:rPr lang="cs-CZ" sz="1600" b="1" i="0" u="none" strike="noStrike" baseline="0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příjmů</a:t>
                      </a:r>
                      <a:endParaRPr lang="cs-CZ" sz="1600" b="1" i="0" u="none" strike="noStrike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63,4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9846937"/>
                  </a:ext>
                </a:extLst>
              </a:tr>
              <a:tr h="697703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daňové příjmy bez pojistného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(není uvažován vliv posunu konkludentního vyměření, přeřazení ubytovacích služeb, kulturních a sportovních akcí do snížené 10% sazby DPH, zpětné uplatnění ztráty u DPPO, prominutí záloh, rozšíření kompenzačního bonusu, zrušení daně z nabytí nemovitostí,</a:t>
                      </a:r>
                      <a:r>
                        <a:rPr lang="cs-CZ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nižší inkaso u spotřebních daní)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43,8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8510432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pojistné na sociální zabezpečení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(současné a očekávané inkaso pojistného, program Antivirus C)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17,6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1337471"/>
                  </a:ext>
                </a:extLst>
              </a:tr>
              <a:tr h="328480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ostatní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Segoe UI Black" panose="020B0A02040204020203" pitchFamily="34" charset="0"/>
                          <a:cs typeface="Segoe UI Light" panose="020B0502040204020203" pitchFamily="34" charset="0"/>
                        </a:rPr>
                        <a:t> (nižší příjmy z emisních povolenek)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Segoe UI Black" panose="020B0A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2,0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2965424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Navýšení oblastí na výdajové</a:t>
                      </a:r>
                      <a:r>
                        <a:rPr lang="cs-CZ" sz="1600" b="1" i="0" u="none" strike="noStrike" baseline="0" dirty="0" smtClean="0">
                          <a:solidFill>
                            <a:srgbClr val="2896D4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straně</a:t>
                      </a:r>
                      <a:endParaRPr lang="cs-CZ" sz="1600" b="1" i="0" u="none" strike="noStrike" dirty="0">
                        <a:solidFill>
                          <a:srgbClr val="2896D4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E94C55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136,6</a:t>
                      </a:r>
                      <a:endParaRPr lang="cs-CZ" sz="1600" b="1" i="0" u="none" strike="noStrike" dirty="0">
                        <a:solidFill>
                          <a:srgbClr val="E94C55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1675017"/>
                  </a:ext>
                </a:extLst>
              </a:tr>
              <a:tr h="523783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podpora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zaměstnanosti a podnikání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prodloužený program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Antivirus A </a:t>
                      </a:r>
                      <a:r>
                        <a:rPr lang="cs-CZ" sz="1400" u="none" strike="noStrike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B, dotace na sociální služby, podpora podnikání)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7405704"/>
                  </a:ext>
                </a:extLst>
              </a:tr>
              <a:tr h="912806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běžné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kapitálové transfery územním celkům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(vodohospodářské projekty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obcí,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obnova po povodních, podpora rozvoje regionů,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bydlení, programy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 rekonstrukci a modernizaci obecních škol,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podpora regionálního cestovního ruchu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včetně podpory lázeňství, investice na silnice II. a III. Třídy,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příspěvek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obcím na zmírnění poklesu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daňových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příjmů v souvislosti s COVID-19)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0513796"/>
                  </a:ext>
                </a:extLst>
              </a:tr>
              <a:tr h="273615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rozvoj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</a:t>
                      </a: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modernizace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dálniční a železniční sítě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přes Státní fond dopravní infrastruktury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389905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ostatní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(posílení prostředků na obnovu po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kůrovci,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potravinové zásoby, odměny zdravotnickým pracovníkům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</a:t>
                      </a:r>
                      <a:r>
                        <a:rPr lang="cs-CZ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cs-CZ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poskytovatelů </a:t>
                      </a:r>
                      <a:r>
                        <a:rPr lang="cs-CZ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sociálních služeb a zaměstnanců dětských domovů, prostředky na podporu veřejného sektoru)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5262247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marL="444500" indent="-285750" algn="l" fontAlgn="b">
                        <a:buClr>
                          <a:srgbClr val="2896D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cs-CZ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vládní </a:t>
                      </a:r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rozpočtová rezerva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31" marR="1831" marT="1831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79012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816045" y="1264172"/>
            <a:ext cx="64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mld. Kč</a:t>
            </a:r>
            <a:endParaRPr lang="cs-CZ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cap="all" dirty="0" smtClean="0"/>
              <a:t>PŘÍPRAVA </a:t>
            </a:r>
            <a:r>
              <a:rPr lang="pl-PL" cap="all" dirty="0"/>
              <a:t>STÁTNÍHO </a:t>
            </a:r>
            <a:r>
              <a:rPr lang="pl-PL" cap="all" dirty="0" smtClean="0"/>
              <a:t/>
            </a:r>
            <a:br>
              <a:rPr lang="pl-PL" cap="all" dirty="0" smtClean="0"/>
            </a:br>
            <a:r>
              <a:rPr lang="pl-PL" cap="all" dirty="0" smtClean="0"/>
              <a:t>ROZPOČTU </a:t>
            </a:r>
            <a:r>
              <a:rPr lang="pl-PL" cap="all" dirty="0"/>
              <a:t>NA ROK </a:t>
            </a:r>
            <a:r>
              <a:rPr lang="pl-PL" cap="all" dirty="0" smtClean="0"/>
              <a:t>202</a:t>
            </a:r>
            <a:r>
              <a:rPr lang="cs-CZ" cap="all" dirty="0" smtClean="0"/>
              <a:t>1</a:t>
            </a:r>
            <a:endParaRPr lang="cs-CZ" cap="all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38800" y="6170400"/>
            <a:ext cx="442784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Úvod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D23D0BBA-E5EF-4628-9DBD-109D1DE059C4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věr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BD5D3C8C-0B8A-4C56-B285-647149C2D349}"/>
    </a:ext>
  </a:extLst>
</a:theme>
</file>

<file path=ppt/theme/theme3.xml><?xml version="1.0" encoding="utf-8"?>
<a:theme xmlns:a="http://schemas.openxmlformats.org/drawingml/2006/main" name="Předělová stránka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240F1C75-759C-4E36-A195-C0F835F3B0CB}"/>
    </a:ext>
  </a:extLst>
</a:theme>
</file>

<file path=ppt/theme/theme4.xml><?xml version="1.0" encoding="utf-8"?>
<a:theme xmlns:a="http://schemas.openxmlformats.org/drawingml/2006/main" name="Obsa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C9A7E1DC-4F8D-48D7-867D-2FF59DB79B98}"/>
    </a:ext>
  </a:extLst>
</a:theme>
</file>

<file path=ppt/theme/theme5.xml><?xml version="1.0" encoding="utf-8"?>
<a:theme xmlns:a="http://schemas.openxmlformats.org/drawingml/2006/main" name="Různé typy stránek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F87ACEC5-C6B5-4D34-952C-A0E95C1D5812}"/>
    </a:ext>
  </a:extLst>
</a:theme>
</file>

<file path=ppt/theme/theme6.xml><?xml version="1.0" encoding="utf-8"?>
<a:theme xmlns:a="http://schemas.openxmlformats.org/drawingml/2006/main" name="Dva obrázky s popisky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D5FC24D8-D309-4905-8C57-30B61BE3144A}"/>
    </a:ext>
  </a:extLst>
</a:theme>
</file>

<file path=ppt/theme/theme7.xml><?xml version="1.0" encoding="utf-8"?>
<a:theme xmlns:a="http://schemas.openxmlformats.org/drawingml/2006/main" name="Tři obrázky s popisky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062ED434-988A-429D-B9F7-45CFD751EE18}"/>
    </a:ext>
  </a:extLst>
</a:theme>
</file>

<file path=ppt/theme/theme8.xml><?xml version="1.0" encoding="utf-8"?>
<a:theme xmlns:a="http://schemas.openxmlformats.org/drawingml/2006/main" name="Speciáln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Šablona 16-9_2.4.potx" id="{E68B76DC-6427-46F1-AF94-A98D125B176E}" vid="{D7492E27-62BA-4B7B-ABD5-7778480F8BC6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Snídaně s podnikateli_Mafra_Praha</Template>
  <TotalTime>1331</TotalTime>
  <Words>1253</Words>
  <Application>Microsoft Office PowerPoint</Application>
  <PresentationFormat>Vlastní</PresentationFormat>
  <Paragraphs>233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Úvod</vt:lpstr>
      <vt:lpstr>Závěr</vt:lpstr>
      <vt:lpstr>Předělová stránka</vt:lpstr>
      <vt:lpstr>Obsah</vt:lpstr>
      <vt:lpstr>Různé typy stránek</vt:lpstr>
      <vt:lpstr>Dva obrázky s popisky</vt:lpstr>
      <vt:lpstr>Tři obrázky s popisky</vt:lpstr>
      <vt:lpstr>Speciální</vt:lpstr>
      <vt:lpstr>Prezentace aplikace PowerPoint</vt:lpstr>
      <vt:lpstr>Prezentace aplikace PowerPoint</vt:lpstr>
      <vt:lpstr>Schválená pomoc ve vybraných zemích</vt:lpstr>
      <vt:lpstr>Přijatá protikrizová opatření pro rok 2020</vt:lpstr>
      <vt:lpstr>Program Záruka COVID Plus na podporu tuzemských exportérů a firem</vt:lpstr>
      <vt:lpstr>Vybraná opatření v oblasti daní</vt:lpstr>
      <vt:lpstr>Poskytnutá pomoc k 30. 6. 2020</vt:lpstr>
      <vt:lpstr>Státní rozpočet v roce 2020 – III. novela</vt:lpstr>
      <vt:lpstr>Prezentace aplikace PowerPoint</vt:lpstr>
      <vt:lpstr>Státní rozpočet na rok 2021 </vt:lpstr>
      <vt:lpstr>Nové klíčové zákony pro přípravu rozpočtu</vt:lpstr>
      <vt:lpstr>Harmonogram rozpočtových prací</vt:lpstr>
      <vt:lpstr>Prezentace aplikace PowerPoint</vt:lpstr>
      <vt:lpstr>On-line finanční úřad</vt:lpstr>
      <vt:lpstr>Paušální daň</vt:lpstr>
      <vt:lpstr>Stravenkový paušál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EKONOMIKA V DOBĚ KORONAVIRU</dc:title>
  <dc:creator>Alena.Schillerova@mfcr.cz</dc:creator>
  <cp:lastModifiedBy>Žurovec Michal Ing.</cp:lastModifiedBy>
  <cp:revision>68</cp:revision>
  <cp:lastPrinted>2020-06-24T12:51:59Z</cp:lastPrinted>
  <dcterms:created xsi:type="dcterms:W3CDTF">2020-06-22T13:20:25Z</dcterms:created>
  <dcterms:modified xsi:type="dcterms:W3CDTF">2020-07-29T10:10:35Z</dcterms:modified>
</cp:coreProperties>
</file>