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20"/>
  </p:notesMasterIdLst>
  <p:handoutMasterIdLst>
    <p:handoutMasterId r:id="rId21"/>
  </p:handoutMasterIdLst>
  <p:sldIdLst>
    <p:sldId id="491" r:id="rId2"/>
    <p:sldId id="528" r:id="rId3"/>
    <p:sldId id="510" r:id="rId4"/>
    <p:sldId id="511" r:id="rId5"/>
    <p:sldId id="524" r:id="rId6"/>
    <p:sldId id="527" r:id="rId7"/>
    <p:sldId id="523" r:id="rId8"/>
    <p:sldId id="515" r:id="rId9"/>
    <p:sldId id="504" r:id="rId10"/>
    <p:sldId id="498" r:id="rId11"/>
    <p:sldId id="517" r:id="rId12"/>
    <p:sldId id="525" r:id="rId13"/>
    <p:sldId id="518" r:id="rId14"/>
    <p:sldId id="520" r:id="rId15"/>
    <p:sldId id="521" r:id="rId16"/>
    <p:sldId id="529" r:id="rId17"/>
    <p:sldId id="516" r:id="rId18"/>
    <p:sldId id="509" r:id="rId19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Open Sans Light" panose="020B0604020202020204" charset="0"/>
      <p:regular r:id="rId30"/>
      <p:italic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28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0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  <p15:guide id="10" orient="horz" pos="3637">
          <p15:clr>
            <a:srgbClr val="A4A3A4"/>
          </p15:clr>
        </p15:guide>
        <p15:guide id="11" orient="horz" pos="2617">
          <p15:clr>
            <a:srgbClr val="A4A3A4"/>
          </p15:clr>
        </p15:guide>
        <p15:guide id="12" orient="horz" pos="3752">
          <p15:clr>
            <a:srgbClr val="A4A3A4"/>
          </p15:clr>
        </p15:guide>
        <p15:guide id="13" orient="horz" pos="1896">
          <p15:clr>
            <a:srgbClr val="A4A3A4"/>
          </p15:clr>
        </p15:guide>
        <p15:guide id="14" pos="576">
          <p15:clr>
            <a:srgbClr val="A4A3A4"/>
          </p15:clr>
        </p15:guide>
        <p15:guide id="15" pos="4200">
          <p15:clr>
            <a:srgbClr val="A4A3A4"/>
          </p15:clr>
        </p15:guide>
        <p15:guide id="16" pos="5189">
          <p15:clr>
            <a:srgbClr val="A4A3A4"/>
          </p15:clr>
        </p15:guide>
        <p15:guide id="17" pos="15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DE"/>
    <a:srgbClr val="A7C54C"/>
    <a:srgbClr val="FAF0F3"/>
    <a:srgbClr val="F7E9ED"/>
    <a:srgbClr val="F0D7DE"/>
    <a:srgbClr val="00AFD4"/>
    <a:srgbClr val="D73571"/>
    <a:srgbClr val="E9F0D2"/>
    <a:srgbClr val="BFEBF4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201" autoAdjust="0"/>
    <p:restoredTop sz="98428" autoAdjust="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>
        <p:guide orient="horz" pos="3228"/>
        <p:guide orient="horz" pos="727"/>
        <p:guide orient="horz" pos="183"/>
        <p:guide orient="horz" pos="766"/>
        <p:guide pos="158"/>
        <p:guide pos="2560"/>
        <p:guide pos="5600"/>
        <p:guide pos="305"/>
        <p:guide pos="5475"/>
        <p:guide orient="horz" pos="3637"/>
        <p:guide orient="horz" pos="2617"/>
        <p:guide orient="horz" pos="3752"/>
        <p:guide orient="horz" pos="1896"/>
        <p:guide pos="576"/>
        <p:guide pos="4200"/>
        <p:guide pos="5189"/>
        <p:guide pos="1571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0"/>
        <p:guide pos="2101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ontes\user$\vozkova\Documents\do&#269;asn&#233;\D709366v2-Databaze_ekonomickych_vysledk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ontes\user$\vozkova\Documents\do&#269;asn&#233;\D709366v2-Databaze_ekonomickych_vysledk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ontes\user$\vozkova\Documents\do&#269;asn&#233;\D709366v2-Databaze_ekonomickych_vysledk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MISEgap\vozkova\TR_Vyplacena_plneni_M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800" baseline="0" dirty="0"/>
              <a:t>RUČÍME ZA TAHOUNY EKONOMIKY</a:t>
            </a:r>
          </a:p>
          <a:p>
            <a:pPr>
              <a:defRPr/>
            </a:pPr>
            <a:r>
              <a:rPr lang="cs-CZ" sz="2800" baseline="0" dirty="0"/>
              <a:t>NEJVÍC ZÁRUK VE STROJÍRENSTVÍ</a:t>
            </a:r>
            <a:endParaRPr lang="cs-CZ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5868505567238877E-2"/>
                  <c:y val="4.52658661139481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D-0742-988B-B659B55AB28C}"/>
                </c:ext>
              </c:extLst>
            </c:dLbl>
            <c:dLbl>
              <c:idx val="1"/>
              <c:layout>
                <c:manualLayout>
                  <c:x val="0.10353634306182477"/>
                  <c:y val="-1.37755163316532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ostatní</a:t>
                    </a:r>
                    <a:r>
                      <a:rPr lang="en-US" baseline="0" dirty="0"/>
                      <a:t> </a:t>
                    </a:r>
                    <a:r>
                      <a:rPr lang="en-US" dirty="0" err="1"/>
                      <a:t>dopravní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strojírenství</a:t>
                    </a:r>
                    <a:r>
                      <a:rPr lang="en-US" dirty="0"/>
                      <a:t>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CD-0742-988B-B659B55AB28C}"/>
                </c:ext>
              </c:extLst>
            </c:dLbl>
            <c:dLbl>
              <c:idx val="2"/>
              <c:layout>
                <c:manualLayout>
                  <c:x val="-1.4006369074449763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CD-0742-988B-B659B55AB28C}"/>
                </c:ext>
              </c:extLst>
            </c:dLbl>
            <c:dLbl>
              <c:idx val="3"/>
              <c:layout>
                <c:manualLayout>
                  <c:x val="-4.4719447293016204E-2"/>
                  <c:y val="-1.92461688541908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CD-0742-988B-B659B55AB28C}"/>
                </c:ext>
              </c:extLst>
            </c:dLbl>
            <c:dLbl>
              <c:idx val="4"/>
              <c:layout>
                <c:manualLayout>
                  <c:x val="-2.1922303190362074E-2"/>
                  <c:y val="2.198056223917670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CD-0742-988B-B659B55AB28C}"/>
                </c:ext>
              </c:extLst>
            </c:dLbl>
            <c:dLbl>
              <c:idx val="5"/>
              <c:layout>
                <c:manualLayout>
                  <c:x val="-4.8460150052800126E-2"/>
                  <c:y val="-1.9582655486067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CD-0742-988B-B659B55AB28C}"/>
                </c:ext>
              </c:extLst>
            </c:dLbl>
            <c:dLbl>
              <c:idx val="6"/>
              <c:layout>
                <c:manualLayout>
                  <c:x val="-4.535940640073545E-2"/>
                  <c:y val="-5.76067279996591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CD-0742-988B-B659B55AB28C}"/>
                </c:ext>
              </c:extLst>
            </c:dLbl>
            <c:dLbl>
              <c:idx val="7"/>
              <c:layout>
                <c:manualLayout>
                  <c:x val="-3.8147535905837859E-2"/>
                  <c:y val="9.933373712901272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CD-0742-988B-B659B55AB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List1!$B$2:$B$9</c:f>
              <c:strCache>
                <c:ptCount val="8"/>
                <c:pt idx="0">
                  <c:v>automotive</c:v>
                </c:pt>
                <c:pt idx="1">
                  <c:v>dopravní strojírenství</c:v>
                </c:pt>
                <c:pt idx="2">
                  <c:v>zemědělská technika</c:v>
                </c:pt>
                <c:pt idx="3">
                  <c:v>sklářský průmysl</c:v>
                </c:pt>
                <c:pt idx="4">
                  <c:v>dopravce</c:v>
                </c:pt>
                <c:pt idx="5">
                  <c:v>textilní průmysl</c:v>
                </c:pt>
                <c:pt idx="6">
                  <c:v>energetika</c:v>
                </c:pt>
                <c:pt idx="7">
                  <c:v>ostatní</c:v>
                </c:pt>
              </c:strCache>
            </c:strRef>
          </c:cat>
          <c:val>
            <c:numRef>
              <c:f>List1!$C$2:$C$9</c:f>
              <c:numCache>
                <c:formatCode>#,##0.00</c:formatCode>
                <c:ptCount val="8"/>
                <c:pt idx="0">
                  <c:v>3538.98</c:v>
                </c:pt>
                <c:pt idx="1">
                  <c:v>1800</c:v>
                </c:pt>
                <c:pt idx="2" formatCode="General">
                  <c:v>860.38</c:v>
                </c:pt>
                <c:pt idx="3" formatCode="General">
                  <c:v>605</c:v>
                </c:pt>
                <c:pt idx="4" formatCode="General">
                  <c:v>469</c:v>
                </c:pt>
                <c:pt idx="5" formatCode="General">
                  <c:v>403.99</c:v>
                </c:pt>
                <c:pt idx="6" formatCode="General">
                  <c:v>380.04</c:v>
                </c:pt>
                <c:pt idx="7" formatCode="General">
                  <c:v>1945.72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CD-0742-988B-B659B55AB2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'Pojistné smlouvy'!$A$4</c:f>
              <c:strCache>
                <c:ptCount val="1"/>
                <c:pt idx="0">
                  <c:v>Nově uzavřené smlouvy v mld. Kč - PH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'Pojistné smlouvy'!$O$3:$Y$3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'Pojistné smlouvy'!$O$4:$Y$4</c:f>
              <c:numCache>
                <c:formatCode>General</c:formatCode>
                <c:ptCount val="11"/>
                <c:pt idx="0">
                  <c:v>22.2</c:v>
                </c:pt>
                <c:pt idx="1">
                  <c:v>29.9</c:v>
                </c:pt>
                <c:pt idx="2">
                  <c:v>50</c:v>
                </c:pt>
                <c:pt idx="3">
                  <c:v>43.03</c:v>
                </c:pt>
                <c:pt idx="4">
                  <c:v>61.8</c:v>
                </c:pt>
                <c:pt idx="5">
                  <c:v>67.2</c:v>
                </c:pt>
                <c:pt idx="6">
                  <c:v>53.1</c:v>
                </c:pt>
                <c:pt idx="7">
                  <c:v>72.099999999999994</c:v>
                </c:pt>
                <c:pt idx="8">
                  <c:v>63.4</c:v>
                </c:pt>
                <c:pt idx="9">
                  <c:v>47.3</c:v>
                </c:pt>
                <c:pt idx="10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0-4862-B039-1BAAFF109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88128"/>
        <c:axId val="48289664"/>
      </c:barChart>
      <c:catAx>
        <c:axId val="482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289664"/>
        <c:crosses val="autoZero"/>
        <c:auto val="1"/>
        <c:lblAlgn val="ctr"/>
        <c:lblOffset val="100"/>
        <c:noMultiLvlLbl val="0"/>
      </c:catAx>
      <c:valAx>
        <c:axId val="4828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828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71776"/>
        <c:axId val="252534784"/>
      </c:barChart>
      <c:catAx>
        <c:axId val="2577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534784"/>
        <c:crosses val="autoZero"/>
        <c:auto val="1"/>
        <c:lblAlgn val="ctr"/>
        <c:lblOffset val="100"/>
        <c:noMultiLvlLbl val="0"/>
      </c:catAx>
      <c:valAx>
        <c:axId val="25253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7771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747970670695919E-2"/>
          <c:y val="4.1817982456862447E-2"/>
          <c:w val="0.93325202932930407"/>
          <c:h val="0.854842538832277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'Pojistné smlouvy'!$A$29</c:f>
              <c:strCache>
                <c:ptCount val="1"/>
                <c:pt idx="0">
                  <c:v>Rutinní obchodní případy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'Pojistné smlouvy'!$O$28:$Z$28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'Pojistné smlouvy'!$O$29:$Y$29</c:f>
              <c:numCache>
                <c:formatCode>#,##0</c:formatCode>
                <c:ptCount val="11"/>
                <c:pt idx="0">
                  <c:v>19071</c:v>
                </c:pt>
                <c:pt idx="1">
                  <c:v>21049</c:v>
                </c:pt>
                <c:pt idx="2">
                  <c:v>21500</c:v>
                </c:pt>
                <c:pt idx="3">
                  <c:v>21784</c:v>
                </c:pt>
                <c:pt idx="4">
                  <c:v>24341</c:v>
                </c:pt>
                <c:pt idx="5">
                  <c:v>18085</c:v>
                </c:pt>
                <c:pt idx="6">
                  <c:v>18503</c:v>
                </c:pt>
                <c:pt idx="7">
                  <c:v>20324</c:v>
                </c:pt>
                <c:pt idx="8">
                  <c:v>15419</c:v>
                </c:pt>
                <c:pt idx="9">
                  <c:v>9104</c:v>
                </c:pt>
                <c:pt idx="10">
                  <c:v>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2-47F3-8AA8-C7AC73DE9125}"/>
            </c:ext>
          </c:extLst>
        </c:ser>
        <c:ser>
          <c:idx val="1"/>
          <c:order val="1"/>
          <c:tx>
            <c:strRef>
              <c:f>'Pojistné smlouvy'!$A$30</c:f>
              <c:strCache>
                <c:ptCount val="1"/>
                <c:pt idx="0">
                  <c:v>Rozsáhlé obchodní případy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'Pojistné smlouvy'!$O$28:$Z$28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'Pojistné smlouvy'!$O$30:$Y$30</c:f>
              <c:numCache>
                <c:formatCode>#,##0</c:formatCode>
                <c:ptCount val="11"/>
                <c:pt idx="0">
                  <c:v>3143</c:v>
                </c:pt>
                <c:pt idx="1">
                  <c:v>8834</c:v>
                </c:pt>
                <c:pt idx="2">
                  <c:v>28500</c:v>
                </c:pt>
                <c:pt idx="3">
                  <c:v>21249</c:v>
                </c:pt>
                <c:pt idx="4">
                  <c:v>37476</c:v>
                </c:pt>
                <c:pt idx="5">
                  <c:v>49084</c:v>
                </c:pt>
                <c:pt idx="6">
                  <c:v>34559</c:v>
                </c:pt>
                <c:pt idx="7">
                  <c:v>51727</c:v>
                </c:pt>
                <c:pt idx="8">
                  <c:v>48019</c:v>
                </c:pt>
                <c:pt idx="9">
                  <c:v>41129</c:v>
                </c:pt>
                <c:pt idx="10">
                  <c:v>33850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2-47F3-8AA8-C7AC73DE9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153408"/>
        <c:axId val="289154944"/>
      </c:barChart>
      <c:catAx>
        <c:axId val="2891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9154944"/>
        <c:crosses val="autoZero"/>
        <c:auto val="1"/>
        <c:lblAlgn val="ctr"/>
        <c:lblOffset val="100"/>
        <c:noMultiLvlLbl val="0"/>
      </c:catAx>
      <c:valAx>
        <c:axId val="28915494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8915340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11836035184669E-2"/>
          <c:y val="2.5576072993939707E-2"/>
          <c:w val="0.94113307371671573"/>
          <c:h val="0.87317288591028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'Vyplacené plnění'!$G$8</c:f>
              <c:strCache>
                <c:ptCount val="1"/>
                <c:pt idx="0">
                  <c:v>plnění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'Vyplacené plnění'!$F$9:$F$23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'Vyplacené plnění'!$G$9:$G$23</c:f>
              <c:numCache>
                <c:formatCode>0.00</c:formatCode>
                <c:ptCount val="15"/>
                <c:pt idx="0">
                  <c:v>0.60901088800000003</c:v>
                </c:pt>
                <c:pt idx="1">
                  <c:v>0.46992214900000001</c:v>
                </c:pt>
                <c:pt idx="2">
                  <c:v>0.59008980899999997</c:v>
                </c:pt>
                <c:pt idx="3">
                  <c:v>0.29825847599999999</c:v>
                </c:pt>
                <c:pt idx="4">
                  <c:v>1.1042308590000001</c:v>
                </c:pt>
                <c:pt idx="5">
                  <c:v>1.5433314890000001</c:v>
                </c:pt>
                <c:pt idx="6">
                  <c:v>0.88273634099999998</c:v>
                </c:pt>
                <c:pt idx="7">
                  <c:v>1.310752675</c:v>
                </c:pt>
                <c:pt idx="8">
                  <c:v>2.4328985639999998</c:v>
                </c:pt>
                <c:pt idx="9">
                  <c:v>3.4839987720000001</c:v>
                </c:pt>
                <c:pt idx="10">
                  <c:v>4.1746800640000004</c:v>
                </c:pt>
                <c:pt idx="11">
                  <c:v>5.5491974480000001</c:v>
                </c:pt>
                <c:pt idx="12">
                  <c:v>4.3156997349999999</c:v>
                </c:pt>
                <c:pt idx="13">
                  <c:v>7.1796764980000001</c:v>
                </c:pt>
                <c:pt idx="14">
                  <c:v>4.6755109969999999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2-4C79-BA17-D0464E7F5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193984"/>
        <c:axId val="289195520"/>
      </c:barChart>
      <c:catAx>
        <c:axId val="28919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9195520"/>
        <c:crosses val="autoZero"/>
        <c:auto val="1"/>
        <c:lblAlgn val="ctr"/>
        <c:lblOffset val="100"/>
        <c:noMultiLvlLbl val="0"/>
      </c:catAx>
      <c:valAx>
        <c:axId val="28919552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8919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10/1/2020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10/1/2020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/>
              <a:t>Ilustrační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29" r:id="rId6"/>
    <p:sldLayoutId id="2147485332" r:id="rId7"/>
    <p:sldLayoutId id="2147485333" r:id="rId8"/>
    <p:sldLayoutId id="214748532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2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538" y="3159000"/>
            <a:ext cx="7704000" cy="540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 (Základní text)"/>
              </a:rPr>
              <a:t>Jan Procházka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19702" y="1634707"/>
            <a:ext cx="7863282" cy="17942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3200" dirty="0"/>
              <a:t>AKTUÁLNÍ STAV POMOCI ČESKÝM EXPORTÉRŮM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433388" y="3699000"/>
            <a:ext cx="7704000" cy="252000"/>
          </a:xfrm>
        </p:spPr>
        <p:txBody>
          <a:bodyPr/>
          <a:lstStyle/>
          <a:p>
            <a:r>
              <a:rPr lang="cs-CZ" dirty="0"/>
              <a:t>1. 10. 2020</a:t>
            </a:r>
          </a:p>
        </p:txBody>
      </p:sp>
    </p:spTree>
    <p:extLst>
      <p:ext uri="{BB962C8B-B14F-4D97-AF65-F5344CB8AC3E}">
        <p14:creationId xmlns:p14="http://schemas.microsoft.com/office/powerpoint/2010/main" val="20614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999" y="896930"/>
            <a:ext cx="8098001" cy="4500000"/>
          </a:xfrm>
        </p:spPr>
        <p:txBody>
          <a:bodyPr>
            <a:normAutofit/>
          </a:bodyPr>
          <a:lstStyle/>
          <a:p>
            <a:pPr lvl="1">
              <a:lnSpc>
                <a:spcPct val="170000"/>
              </a:lnSpc>
            </a:pPr>
            <a:r>
              <a:rPr lang="cs-CZ" sz="2200" dirty="0"/>
              <a:t>Pekařské směsi –</a:t>
            </a:r>
          </a:p>
          <a:p>
            <a:pPr lvl="1">
              <a:lnSpc>
                <a:spcPct val="170000"/>
              </a:lnSpc>
            </a:pPr>
            <a:r>
              <a:rPr lang="cs-CZ" sz="2200" dirty="0"/>
              <a:t>Doplňky stravy – </a:t>
            </a:r>
          </a:p>
          <a:p>
            <a:pPr lvl="1">
              <a:lnSpc>
                <a:spcPct val="170000"/>
              </a:lnSpc>
            </a:pPr>
            <a:r>
              <a:rPr lang="cs-CZ" sz="2200" dirty="0"/>
              <a:t>Paštiky – </a:t>
            </a:r>
          </a:p>
          <a:p>
            <a:pPr lvl="1">
              <a:lnSpc>
                <a:spcPct val="170000"/>
              </a:lnSpc>
            </a:pPr>
            <a:r>
              <a:rPr lang="cs-CZ" sz="2200" dirty="0"/>
              <a:t>Export piva –</a:t>
            </a:r>
          </a:p>
          <a:p>
            <a:pPr lvl="1">
              <a:lnSpc>
                <a:spcPct val="170000"/>
              </a:lnSpc>
            </a:pPr>
            <a:r>
              <a:rPr lang="cs-CZ" sz="2200" dirty="0"/>
              <a:t>Zemědělská technika –</a:t>
            </a:r>
          </a:p>
          <a:p>
            <a:pPr lvl="1">
              <a:lnSpc>
                <a:spcPct val="170000"/>
              </a:lnSpc>
            </a:pPr>
            <a:r>
              <a:rPr lang="cs-CZ" sz="2200" dirty="0"/>
              <a:t>Bazénové technologie  –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658947"/>
            <a:ext cx="1520552" cy="15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3" y="4832064"/>
            <a:ext cx="1038488" cy="10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Downloads\1920px-Flag_of_Fin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93" y="1001070"/>
            <a:ext cx="846236" cy="5169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ownloads\1920px-Flag_of_Bulgar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26" y="2901706"/>
            <a:ext cx="814630" cy="48877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ownloads\spanělsk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16" y="2901706"/>
            <a:ext cx="733053" cy="48870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ownloads\madarsk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87" y="2901706"/>
            <a:ext cx="987907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Downloads\itali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4" y="3526750"/>
            <a:ext cx="740127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Downloads\chorvatsk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76" y="3526750"/>
            <a:ext cx="987907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Downloads\polsk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31" y="3526749"/>
            <a:ext cx="790326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:\Downloads\slovensk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42" y="3526750"/>
            <a:ext cx="740931" cy="4939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Downloads\srbsk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16" y="4173879"/>
            <a:ext cx="740931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:\Downloads\russian-flag-1444269-1278x8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98" y="994093"/>
            <a:ext cx="824607" cy="53094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H:\Downloads\belorusk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16" y="1673897"/>
            <a:ext cx="969600" cy="484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:\Downloads\ukrajina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13" y="2234993"/>
            <a:ext cx="731689" cy="4877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Krize 2008 vs. Krize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121" y="816436"/>
            <a:ext cx="7668000" cy="4500000"/>
          </a:xfrm>
        </p:spPr>
        <p:txBody>
          <a:bodyPr/>
          <a:lstStyle/>
          <a:p>
            <a:r>
              <a:rPr lang="cs-CZ" sz="2400" dirty="0"/>
              <a:t>Objem pojištěného vývozu v roce 2009 narostl oproti roku 2008 téměř o 44 % a držel se v nadprůměrných hodnotách v celém období 2009-2013.</a:t>
            </a:r>
          </a:p>
          <a:p>
            <a:r>
              <a:rPr lang="cs-CZ" sz="2400" dirty="0"/>
              <a:t>Zvýšily se zejména rozsáhlé obchodní případy.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4663" y="2352656"/>
            <a:ext cx="5513005" cy="1848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cs-CZ" sz="1600" b="1" dirty="0"/>
              <a:t>Vývoj pojištěného objemu vývozu (v mld. Kč)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37030"/>
              </p:ext>
            </p:extLst>
          </p:nvPr>
        </p:nvGraphicFramePr>
        <p:xfrm>
          <a:off x="1052945" y="2701269"/>
          <a:ext cx="7353118" cy="279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4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Krize 2008 vs. Krize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769895"/>
            <a:ext cx="7668000" cy="4500000"/>
          </a:xfrm>
        </p:spPr>
        <p:txBody>
          <a:bodyPr/>
          <a:lstStyle/>
          <a:p>
            <a:r>
              <a:rPr lang="cs-CZ" sz="2400" dirty="0"/>
              <a:t>Objem pojištěného vývozu v roce 2009 narostl oproti roku 2008 téměř o 44 % a držel se v nadprůměrných hodnotách v celém období 2009-2013.</a:t>
            </a:r>
          </a:p>
          <a:p>
            <a:r>
              <a:rPr lang="cs-CZ" sz="2400" dirty="0"/>
              <a:t>Zvýšily se zejména rozsáhlé obchodní případy. 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261450382"/>
              </p:ext>
            </p:extLst>
          </p:nvPr>
        </p:nvGraphicFramePr>
        <p:xfrm>
          <a:off x="897147" y="3334109"/>
          <a:ext cx="5581218" cy="265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57495" y="2343876"/>
            <a:ext cx="5460521" cy="181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cs-CZ" sz="1600" b="1" dirty="0"/>
              <a:t>Vývoj pojištěného objemu vývozu (v mld. Kč)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052984"/>
              </p:ext>
            </p:extLst>
          </p:nvPr>
        </p:nvGraphicFramePr>
        <p:xfrm>
          <a:off x="684000" y="2736767"/>
          <a:ext cx="7082882" cy="303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7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2008 vs. Krize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904526"/>
            <a:ext cx="7668000" cy="4500000"/>
          </a:xfrm>
        </p:spPr>
        <p:txBody>
          <a:bodyPr>
            <a:normAutofit/>
          </a:bodyPr>
          <a:lstStyle/>
          <a:p>
            <a:r>
              <a:rPr lang="cs-CZ" sz="2000" dirty="0"/>
              <a:t>Navýšení objemu podpory vývozu - vyšší míra selhání, vyšší budoucí ztráty ⇢ narostly náklady na pojistná plnění.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91413" y="1605534"/>
            <a:ext cx="5469147" cy="2156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cs-CZ" sz="1600" b="1" dirty="0"/>
              <a:t>Náklady na pojistné plnění (v mld. Kč)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152990"/>
              </p:ext>
            </p:extLst>
          </p:nvPr>
        </p:nvGraphicFramePr>
        <p:xfrm>
          <a:off x="792001" y="2093622"/>
          <a:ext cx="6831612" cy="347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krize 2008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938509"/>
            <a:ext cx="7668000" cy="4500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opatření 2008 účinná z pohledu navýšení objemu podpořeného vývozu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opatření neúčinná z pohledu státního rozpočtu - značné ztráty EGAP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b="1" dirty="0"/>
              <a:t>co selhalo:</a:t>
            </a:r>
          </a:p>
          <a:p>
            <a:pPr lvl="1"/>
            <a:r>
              <a:rPr lang="cs-CZ" sz="2600" dirty="0"/>
              <a:t>podmínky pojištění vybízely k morálnímu hazardu pojištěných</a:t>
            </a:r>
          </a:p>
          <a:p>
            <a:pPr marL="144000" lvl="1" indent="0">
              <a:buNone/>
            </a:pPr>
            <a:endParaRPr lang="cs-CZ" sz="2600" dirty="0"/>
          </a:p>
          <a:p>
            <a:pPr lvl="1"/>
            <a:r>
              <a:rPr lang="cs-CZ" sz="2600" dirty="0"/>
              <a:t>nedostatečně robustní požadavky na kapitál, tvorbu rezerv, ŘKS a další (</a:t>
            </a:r>
            <a:r>
              <a:rPr lang="cs-CZ" sz="2600" dirty="0" err="1"/>
              <a:t>Solvency</a:t>
            </a:r>
            <a:r>
              <a:rPr lang="cs-CZ" sz="2600" dirty="0"/>
              <a:t> I)</a:t>
            </a:r>
          </a:p>
          <a:p>
            <a:pPr marL="144000" lvl="1" indent="0">
              <a:buNone/>
            </a:pPr>
            <a:endParaRPr lang="cs-CZ" sz="2600" dirty="0"/>
          </a:p>
          <a:p>
            <a:pPr lvl="1"/>
            <a:r>
              <a:rPr lang="cs-CZ" sz="2600" b="1" dirty="0"/>
              <a:t>nezkušení vývozci </a:t>
            </a:r>
            <a:r>
              <a:rPr lang="cs-CZ" sz="2600" dirty="0"/>
              <a:t>– EGAP umí ocenit riziko na straně dlužníka (dovozce), ale po roce 2008 selhávali často vývozci</a:t>
            </a:r>
          </a:p>
          <a:p>
            <a:pPr marL="144000" lvl="1" indent="0">
              <a:buNone/>
            </a:pPr>
            <a:endParaRPr lang="cs-CZ" sz="2600" dirty="0"/>
          </a:p>
          <a:p>
            <a:pPr lvl="1"/>
            <a:r>
              <a:rPr lang="cs-CZ" sz="2600" dirty="0"/>
              <a:t>pojišťované obchodní případy byly značného objemu a </a:t>
            </a:r>
            <a:r>
              <a:rPr lang="cs-CZ" sz="2600" b="1" dirty="0"/>
              <a:t>nevhodné struktury financování </a:t>
            </a:r>
            <a:r>
              <a:rPr lang="cs-CZ" sz="2600" dirty="0"/>
              <a:t>(projektové financování)</a:t>
            </a:r>
          </a:p>
          <a:p>
            <a:pPr marL="144000" lvl="1" indent="0">
              <a:buNone/>
            </a:pPr>
            <a:endParaRPr lang="cs-CZ" sz="2600" dirty="0"/>
          </a:p>
          <a:p>
            <a:pPr lvl="1"/>
            <a:r>
              <a:rPr lang="cs-CZ" sz="2600" b="1" dirty="0"/>
              <a:t>nedostatečná diverzifikace </a:t>
            </a:r>
            <a:r>
              <a:rPr lang="cs-CZ" sz="2600" dirty="0"/>
              <a:t>a méně pokročilé řízení rizik v oblasti pojišťovacích limitů</a:t>
            </a:r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17035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869237"/>
            <a:ext cx="7668000" cy="4500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nezmírňujeme nastavené požadavky v oblasti řízení rizik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EGAP usiluje, aby v případě, že vyhodnotí případ z jeho pohledu nepojistitelným, ale na jeho realizaci existuje státní zájem - </a:t>
            </a:r>
            <a:r>
              <a:rPr lang="cs-CZ" b="1" dirty="0"/>
              <a:t>schválení státem a finanční účast státu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neměníme spoluúčast (morální hazard), banky jsou v lepší kondici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podporu cílíme z velké části na MSP, </a:t>
            </a:r>
            <a:r>
              <a:rPr lang="cs-CZ" dirty="0"/>
              <a:t>které jsou nejohroženější skupinou - </a:t>
            </a:r>
            <a:r>
              <a:rPr lang="cs-CZ" b="1" dirty="0"/>
              <a:t>podpora MSP zároveň umožňuje lepší diverzifikaci rizik;</a:t>
            </a:r>
          </a:p>
          <a:p>
            <a:pPr lvl="0"/>
            <a:endParaRPr lang="cs-CZ" b="1" dirty="0"/>
          </a:p>
          <a:p>
            <a:pPr lvl="0"/>
            <a:r>
              <a:rPr lang="cs-CZ" dirty="0"/>
              <a:t>nepodporujeme exportéry, jejichž další činnost závisí pouze či primárně na úspěšné realizaci případů pojištěných EGAP;</a:t>
            </a:r>
          </a:p>
          <a:p>
            <a:pPr lvl="0"/>
            <a:endParaRPr lang="cs-CZ" b="1" dirty="0"/>
          </a:p>
          <a:p>
            <a:pPr lvl="0"/>
            <a:r>
              <a:rPr lang="cs-CZ" dirty="0"/>
              <a:t>urychlujeme sjednání pojištění a případné řešení pojistných událostí;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zavádíme nové možnosti pojištění v kontextu programů schválených 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0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</a:p>
        </p:txBody>
      </p:sp>
      <p:pic>
        <p:nvPicPr>
          <p:cNvPr id="2050" name="Picture 2" descr="D:\Users\cincila\Downloads\kone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667"/>
            <a:ext cx="9139438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Příležitosti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896945"/>
            <a:ext cx="7668000" cy="45000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 </a:t>
            </a:r>
            <a:r>
              <a:rPr lang="cs-CZ" b="1" dirty="0"/>
              <a:t>„kraťasy“ </a:t>
            </a:r>
            <a:r>
              <a:rPr lang="cs-CZ" dirty="0"/>
              <a:t>- krátkodobé vývozy na území EU a do dalších zemí s nízkým rizikem, déle než do konce roku 2020</a:t>
            </a:r>
          </a:p>
          <a:p>
            <a:endParaRPr lang="cs-CZ" dirty="0"/>
          </a:p>
          <a:p>
            <a:r>
              <a:rPr lang="cs-CZ" dirty="0"/>
              <a:t> změna </a:t>
            </a:r>
            <a:r>
              <a:rPr lang="cs-CZ" b="1" dirty="0"/>
              <a:t>Zákona č. 58/1995 Sb. </a:t>
            </a:r>
            <a:r>
              <a:rPr lang="cs-CZ" dirty="0"/>
              <a:t>– nové inovativní a vhodnější produkty – financování subdodavatelů, </a:t>
            </a:r>
            <a:r>
              <a:rPr lang="cs-CZ" dirty="0" err="1"/>
              <a:t>surety</a:t>
            </a:r>
            <a:r>
              <a:rPr lang="cs-CZ" dirty="0"/>
              <a:t>/projektové bondy,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, turistický ruch, platební karty</a:t>
            </a:r>
          </a:p>
          <a:p>
            <a:endParaRPr lang="cs-CZ" dirty="0"/>
          </a:p>
          <a:p>
            <a:r>
              <a:rPr lang="cs-CZ" dirty="0"/>
              <a:t> projekty se státním zájmem - 🏭 🏥 🎥  (speciální risk </a:t>
            </a:r>
            <a:r>
              <a:rPr lang="cs-CZ" dirty="0" err="1"/>
              <a:t>appetite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 záruka jako standartní produkt EGAP</a:t>
            </a:r>
          </a:p>
          <a:p>
            <a:endParaRPr lang="cs-CZ" dirty="0"/>
          </a:p>
          <a:p>
            <a:r>
              <a:rPr lang="cs-CZ" dirty="0"/>
              <a:t> REFINANCOVÁNÍ komerčních bank</a:t>
            </a:r>
          </a:p>
        </p:txBody>
      </p:sp>
    </p:spTree>
    <p:extLst>
      <p:ext uri="{BB962C8B-B14F-4D97-AF65-F5344CB8AC3E}">
        <p14:creationId xmlns:p14="http://schemas.microsoft.com/office/powerpoint/2010/main" val="38637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422031" y="2556000"/>
            <a:ext cx="8470760" cy="5400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500"/>
              </a:spcBef>
            </a:pPr>
            <a:r>
              <a:rPr lang="cs-CZ" cap="all" spc="200" dirty="0">
                <a:solidFill>
                  <a:schemeClr val="accent2"/>
                </a:solidFill>
              </a:rPr>
              <a:t>Děkuji Vám za pozornost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720000" y="3009900"/>
            <a:ext cx="7704000" cy="1080000"/>
          </a:xfrm>
        </p:spPr>
        <p:txBody>
          <a:bodyPr>
            <a:normAutofit/>
          </a:bodyPr>
          <a:lstStyle/>
          <a:p>
            <a:r>
              <a:rPr lang="cs-CZ" sz="2800" cap="none" dirty="0">
                <a:solidFill>
                  <a:schemeClr val="accent2"/>
                </a:solidFill>
              </a:rPr>
              <a:t>prochazka@egap.cz</a:t>
            </a:r>
          </a:p>
        </p:txBody>
      </p:sp>
    </p:spTree>
    <p:extLst>
      <p:ext uri="{BB962C8B-B14F-4D97-AF65-F5344CB8AC3E}">
        <p14:creationId xmlns:p14="http://schemas.microsoft.com/office/powerpoint/2010/main" val="653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cincila\Downloads\uvo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82763"/>
            <a:ext cx="91567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DOBRÉ ZPRÁVY - COVID PLUS: aktuální bilance</a:t>
            </a:r>
            <a:br>
              <a:rPr lang="cs-CZ" sz="2800" dirty="0"/>
            </a:br>
            <a:r>
              <a:rPr lang="cs-CZ" sz="2800" dirty="0"/>
              <a:t>Záruk pro Velké exportéry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1154113"/>
            <a:ext cx="7668000" cy="4500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›"/>
            </a:pPr>
            <a:endParaRPr lang="cs-CZ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STAV k 30.9.2020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›"/>
            </a:pPr>
            <a:endParaRPr lang="cs-CZ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b="1" dirty="0">
                <a:solidFill>
                  <a:schemeClr val="accent2"/>
                </a:solidFill>
              </a:rPr>
              <a:t>Žádostí: 61      		(12,6 mld. Kč)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b="1" dirty="0">
                <a:solidFill>
                  <a:schemeClr val="accent2"/>
                </a:solidFill>
              </a:rPr>
              <a:t>Schváleno: 51		(11,1 mld. Kč)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Zamítnuto: 3		(0,3 mld. Kč)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endParaRPr lang="cs-CZ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Největší úvěr:  1991 mil. Kč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Nejmenší úvěr: 20 mil. Kč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2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-2363638" y="754602"/>
            <a:ext cx="45719" cy="90787"/>
          </a:xfrm>
        </p:spPr>
        <p:txBody>
          <a:bodyPr/>
          <a:lstStyle/>
          <a:p>
            <a:endParaRPr lang="cs-CZ" sz="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46537"/>
              </p:ext>
            </p:extLst>
          </p:nvPr>
        </p:nvGraphicFramePr>
        <p:xfrm>
          <a:off x="590910" y="137303"/>
          <a:ext cx="7962180" cy="574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4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cincila\Downloads\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2" y="736893"/>
            <a:ext cx="4275668" cy="5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127096" y="1473198"/>
            <a:ext cx="3564467" cy="1651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20000"/>
          </a:bodyPr>
          <a:lstStyle/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rating BB </a:t>
            </a: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</a:t>
            </a: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working</a:t>
            </a: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capital</a:t>
            </a: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facility</a:t>
            </a: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/kontokorent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minimum investic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3 leté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jednorázová splátka </a:t>
            </a:r>
            <a:r>
              <a:rPr lang="cs-CZ" sz="2400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</a:t>
            </a: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sz="24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sz="19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sz="19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4" name="Rámeček 3"/>
          <p:cNvSpPr/>
          <p:nvPr/>
        </p:nvSpPr>
        <p:spPr>
          <a:xfrm>
            <a:off x="592667" y="3124198"/>
            <a:ext cx="2269067" cy="21166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10067" y="2965450"/>
            <a:ext cx="482600" cy="529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DF4DCE-4486-054F-9B5B-781249059F3F}"/>
              </a:ext>
            </a:extLst>
          </p:cNvPr>
          <p:cNvSpPr txBox="1"/>
          <p:nvPr/>
        </p:nvSpPr>
        <p:spPr>
          <a:xfrm>
            <a:off x="5938576" y="482321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D076BE-46C4-964E-8AD9-9ECD37EC7497}"/>
              </a:ext>
            </a:extLst>
          </p:cNvPr>
          <p:cNvSpPr txBox="1"/>
          <p:nvPr/>
        </p:nvSpPr>
        <p:spPr>
          <a:xfrm>
            <a:off x="5838092" y="70338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1C98E9E-51F2-004A-A592-69A2878CEE29}"/>
              </a:ext>
            </a:extLst>
          </p:cNvPr>
          <p:cNvSpPr/>
          <p:nvPr/>
        </p:nvSpPr>
        <p:spPr>
          <a:xfrm>
            <a:off x="1499937" y="180165"/>
            <a:ext cx="6328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+mn-lt"/>
              </a:rPr>
              <a:t>HORŠÍ</a:t>
            </a:r>
            <a:r>
              <a:rPr lang="cs-CZ" sz="2800" b="1" dirty="0"/>
              <a:t> ZPRÁVY - aktuální struktura</a:t>
            </a:r>
          </a:p>
        </p:txBody>
      </p:sp>
    </p:spTree>
    <p:extLst>
      <p:ext uri="{BB962C8B-B14F-4D97-AF65-F5344CB8AC3E}">
        <p14:creationId xmlns:p14="http://schemas.microsoft.com/office/powerpoint/2010/main" val="22453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827186"/>
              </p:ext>
            </p:extLst>
          </p:nvPr>
        </p:nvGraphicFramePr>
        <p:xfrm>
          <a:off x="829735" y="1338502"/>
          <a:ext cx="7560732" cy="3107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Zhoršení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průměrného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ratingu</a:t>
                      </a:r>
                      <a:r>
                        <a:rPr lang="en-US" sz="1100" dirty="0">
                          <a:effectLst/>
                        </a:rPr>
                        <a:t> z BB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Objem záruk v mld. CZK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</a:t>
                      </a:r>
                      <a:r>
                        <a:rPr lang="en-US" sz="1100" dirty="0">
                          <a:effectLst/>
                        </a:rPr>
                        <a:t> BB-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0,27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0,54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0,81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1,08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1,29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1,53 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</a:t>
                      </a:r>
                      <a:r>
                        <a:rPr lang="en-US" sz="1100" dirty="0">
                          <a:effectLst/>
                        </a:rPr>
                        <a:t> B+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0,57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1,14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1,71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2,28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2,74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3,24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</a:t>
                      </a:r>
                      <a:r>
                        <a:rPr lang="en-US" sz="1100" dirty="0">
                          <a:effectLst/>
                        </a:rPr>
                        <a:t> B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0,83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1,65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      2,48   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3,30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3,96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4,69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</a:t>
                      </a:r>
                      <a:r>
                        <a:rPr lang="en-US" sz="1100" dirty="0">
                          <a:effectLst/>
                        </a:rPr>
                        <a:t> B-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0,95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1,89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2,84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3,79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4,55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 5,38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</a:t>
                      </a:r>
                      <a:r>
                        <a:rPr lang="en-US" sz="1100" dirty="0">
                          <a:effectLst/>
                        </a:rPr>
                        <a:t> C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5,26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10,52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15,77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21,03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25,24   </a:t>
                      </a:r>
                      <a:endParaRPr lang="cs-CZ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    29,87   </a:t>
                      </a:r>
                      <a:endParaRPr lang="cs-CZ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990600" y="31194"/>
            <a:ext cx="75861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sz="1600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14400" y="287947"/>
            <a:ext cx="7476067" cy="116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r>
              <a:rPr lang="cs-CZ" dirty="0"/>
              <a:t>Pravděpodobností zhoršení ratingu o 1-2 </a:t>
            </a:r>
            <a:r>
              <a:rPr lang="cs-CZ" dirty="0" err="1"/>
              <a:t>notche</a:t>
            </a:r>
            <a:r>
              <a:rPr lang="cs-CZ" dirty="0"/>
              <a:t> (max. 3).	</a:t>
            </a:r>
            <a:endParaRPr lang="cs-CZ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r>
              <a:rPr lang="cs-CZ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U cestovního ruchu a dopravy se z důvodu specifiky </a:t>
            </a:r>
            <a:r>
              <a:rPr lang="cs-CZ" dirty="0" err="1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COVIDu</a:t>
            </a:r>
            <a:r>
              <a:rPr lang="cs-CZ" dirty="0">
                <a:solidFill>
                  <a:srgbClr val="414042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 očekává ještě výraznější zhoršení.</a:t>
            </a:r>
          </a:p>
          <a:p>
            <a:pPr marL="144000" lvl="0" indent="-1440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endParaRPr lang="cs-CZ" dirty="0">
              <a:solidFill>
                <a:srgbClr val="414042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wnloads\Liberty Ostrav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3110163"/>
            <a:ext cx="4764505" cy="3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ownloads\fer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12" y="349002"/>
            <a:ext cx="5667094" cy="35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cincila\Downloads\skoda_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4" y="1036789"/>
            <a:ext cx="4582195" cy="25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DOBRÉ </a:t>
            </a:r>
            <a:r>
              <a:rPr lang="cs-CZ" sz="2800" dirty="0" err="1"/>
              <a:t>ZpRÁVY</a:t>
            </a:r>
            <a:r>
              <a:rPr lang="cs-CZ" sz="2800" dirty="0"/>
              <a:t> – VARIABILITA/ RYCHLOST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121" y="1333494"/>
            <a:ext cx="7668000" cy="4500000"/>
          </a:xfrm>
        </p:spPr>
        <p:txBody>
          <a:bodyPr>
            <a:normAutofit/>
          </a:bodyPr>
          <a:lstStyle/>
          <a:p>
            <a:pPr marL="144000" lvl="1" indent="0">
              <a:buNone/>
            </a:pPr>
            <a:endParaRPr lang="cs-CZ" dirty="0"/>
          </a:p>
          <a:p>
            <a:pPr marL="144000" lvl="1" indent="0">
              <a:buNone/>
            </a:pPr>
            <a:endParaRPr lang="cs-CZ" dirty="0"/>
          </a:p>
        </p:txBody>
      </p:sp>
      <p:pic>
        <p:nvPicPr>
          <p:cNvPr id="3076" name="Picture 4" descr="H:\Downloads\CSG_log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7" y="4114800"/>
            <a:ext cx="3610655" cy="17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HORŠÍ ZPRÁVA – MNOHO státu v EKONOMICE  </a:t>
            </a:r>
            <a:br>
              <a:rPr lang="cs-CZ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28330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22266" y="1368000"/>
            <a:ext cx="6225699" cy="26383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pt-BR" b="1" dirty="0"/>
              <a:t>Úvěry se státní podporou 1.</a:t>
            </a:r>
            <a:r>
              <a:rPr lang="cs-CZ" b="1" dirty="0"/>
              <a:t> </a:t>
            </a:r>
            <a:r>
              <a:rPr lang="pt-BR" b="1" dirty="0"/>
              <a:t>1.</a:t>
            </a:r>
            <a:r>
              <a:rPr lang="cs-CZ" b="1" dirty="0"/>
              <a:t> </a:t>
            </a:r>
            <a:r>
              <a:rPr lang="pt-BR" b="1" dirty="0"/>
              <a:t>-</a:t>
            </a:r>
            <a:r>
              <a:rPr lang="cs-CZ" b="1" dirty="0"/>
              <a:t> </a:t>
            </a:r>
            <a:r>
              <a:rPr lang="pt-BR" b="1" dirty="0"/>
              <a:t>31.</a:t>
            </a:r>
            <a:r>
              <a:rPr lang="cs-CZ" b="1" dirty="0"/>
              <a:t> </a:t>
            </a:r>
            <a:r>
              <a:rPr lang="pt-BR" b="1" dirty="0"/>
              <a:t>8.</a:t>
            </a:r>
            <a:r>
              <a:rPr lang="cs-CZ" b="1" dirty="0"/>
              <a:t> </a:t>
            </a:r>
            <a:r>
              <a:rPr lang="pt-BR" b="1" dirty="0"/>
              <a:t>2020 (v mil. Kč)</a:t>
            </a: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5868"/>
              </p:ext>
            </p:extLst>
          </p:nvPr>
        </p:nvGraphicFramePr>
        <p:xfrm>
          <a:off x="1122266" y="1867773"/>
          <a:ext cx="5871410" cy="15612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Nové</a:t>
                      </a:r>
                      <a:r>
                        <a:rPr lang="cs-CZ" sz="1800" b="0" baseline="0" dirty="0">
                          <a:effectLst/>
                        </a:rPr>
                        <a:t> ú</a:t>
                      </a:r>
                      <a:r>
                        <a:rPr lang="cs-CZ" sz="1800" b="0" dirty="0">
                          <a:effectLst/>
                        </a:rPr>
                        <a:t>věry poskytnuté bankami nefinančním podnikům</a:t>
                      </a:r>
                      <a:endParaRPr lang="cs-CZ" sz="18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250 360</a:t>
                      </a:r>
                      <a:endParaRPr lang="cs-CZ" sz="18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Podpora ČMZRB</a:t>
                      </a:r>
                      <a:endParaRPr lang="cs-CZ" sz="18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38 000</a:t>
                      </a:r>
                      <a:endParaRPr lang="cs-CZ" sz="1800" b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Podpora EGAP</a:t>
                      </a:r>
                      <a:endParaRPr lang="cs-CZ" sz="18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30 383</a:t>
                      </a:r>
                      <a:endParaRPr lang="cs-CZ" sz="180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% případů se státní podporou</a:t>
                      </a:r>
                      <a:endParaRPr lang="cs-CZ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27 %</a:t>
                      </a:r>
                      <a:endParaRPr lang="cs-CZ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95" y="0"/>
            <a:ext cx="975354" cy="10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649" y="288000"/>
            <a:ext cx="8313351" cy="53150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Pandemie </a:t>
            </a:r>
            <a:r>
              <a:rPr lang="cs-CZ" sz="2800" dirty="0" err="1"/>
              <a:t>TrojNÁSOBNĚ</a:t>
            </a:r>
            <a:r>
              <a:rPr lang="cs-CZ" sz="2800" dirty="0"/>
              <a:t> ZVÝŠILA  POJIŠŤOVÁNÍ KRÁTKODOBÝCH ÚVĚRŮ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999" y="1368000"/>
            <a:ext cx="8159495" cy="4500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900" b="1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8" y="1419010"/>
            <a:ext cx="5362229" cy="40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91" y="1506570"/>
            <a:ext cx="2460238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1834924"/>
            <a:ext cx="2255587" cy="247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42" y="5023076"/>
            <a:ext cx="3371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949</Words>
  <Application>Microsoft Office PowerPoint</Application>
  <PresentationFormat>Předvádění na obrazovce (4:3)</PresentationFormat>
  <Paragraphs>160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 (Základní text)</vt:lpstr>
      <vt:lpstr>Open Sans Light</vt:lpstr>
      <vt:lpstr>Open Sans</vt:lpstr>
      <vt:lpstr>Calibri</vt:lpstr>
      <vt:lpstr>Arial</vt:lpstr>
      <vt:lpstr>Azo Sans</vt:lpstr>
      <vt:lpstr>Vlastní návrh</vt:lpstr>
      <vt:lpstr>Jan Procházka</vt:lpstr>
      <vt:lpstr>Prezentace aplikace PowerPoint</vt:lpstr>
      <vt:lpstr>DOBRÉ ZPRÁVY - COVID PLUS: aktuální bilance Záruk pro Velké exportéry</vt:lpstr>
      <vt:lpstr>Prezentace aplikace PowerPoint</vt:lpstr>
      <vt:lpstr>Prezentace aplikace PowerPoint</vt:lpstr>
      <vt:lpstr>Prezentace aplikace PowerPoint</vt:lpstr>
      <vt:lpstr>DOBRÉ ZpRÁVY – VARIABILITA/ RYCHLOST </vt:lpstr>
      <vt:lpstr>HORŠÍ ZPRÁVA – MNOHO státu v EKONOMICE   </vt:lpstr>
      <vt:lpstr>Pandemie TrojNÁSOBNĚ ZVÝŠILA  POJIŠŤOVÁNÍ KRÁTKODOBÝCH ÚVĚRŮ </vt:lpstr>
      <vt:lpstr>Nové projekty</vt:lpstr>
      <vt:lpstr>Krize 2008 vs. Krize 2020</vt:lpstr>
      <vt:lpstr>Krize 2008 vs. Krize 2020</vt:lpstr>
      <vt:lpstr>Krize 2008 vs. Krize 2020</vt:lpstr>
      <vt:lpstr>Závěr krize 2008</vt:lpstr>
      <vt:lpstr>KRIZE 2020</vt:lpstr>
      <vt:lpstr>VÝZVY</vt:lpstr>
      <vt:lpstr>Nové Příležitosti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Lucie Kramperová - HATcom</cp:lastModifiedBy>
  <cp:revision>1785</cp:revision>
  <cp:lastPrinted>2020-10-01T07:55:56Z</cp:lastPrinted>
  <dcterms:created xsi:type="dcterms:W3CDTF">2013-04-23T12:07:07Z</dcterms:created>
  <dcterms:modified xsi:type="dcterms:W3CDTF">2020-10-01T08:52:31Z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