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304" r:id="rId1"/>
  </p:sldMasterIdLst>
  <p:notesMasterIdLst>
    <p:notesMasterId r:id="rId11"/>
  </p:notesMasterIdLst>
  <p:handoutMasterIdLst>
    <p:handoutMasterId r:id="rId12"/>
  </p:handoutMasterIdLst>
  <p:sldIdLst>
    <p:sldId id="513" r:id="rId2"/>
    <p:sldId id="529" r:id="rId3"/>
    <p:sldId id="530" r:id="rId4"/>
    <p:sldId id="531" r:id="rId5"/>
    <p:sldId id="532" r:id="rId6"/>
    <p:sldId id="533" r:id="rId7"/>
    <p:sldId id="534" r:id="rId8"/>
    <p:sldId id="535" r:id="rId9"/>
    <p:sldId id="478" r:id="rId10"/>
  </p:sldIdLst>
  <p:sldSz cx="10691813" cy="8064500"/>
  <p:notesSz cx="6797675" cy="9926638"/>
  <p:defaultTextStyle>
    <a:defPPr>
      <a:defRPr lang="en-US"/>
    </a:defPPr>
    <a:lvl1pPr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35884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768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7652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3536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679421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215305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751189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287073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96" userDrawn="1">
          <p15:clr>
            <a:srgbClr val="A4A3A4"/>
          </p15:clr>
        </p15:guide>
        <p15:guide id="2" orient="horz" pos="855" userDrawn="1">
          <p15:clr>
            <a:srgbClr val="A4A3A4"/>
          </p15:clr>
        </p15:guide>
        <p15:guide id="3" orient="horz" pos="215" userDrawn="1">
          <p15:clr>
            <a:srgbClr val="A4A3A4"/>
          </p15:clr>
        </p15:guide>
        <p15:guide id="4" orient="horz" pos="901" userDrawn="1">
          <p15:clr>
            <a:srgbClr val="A4A3A4"/>
          </p15:clr>
        </p15:guide>
        <p15:guide id="5" pos="185" userDrawn="1">
          <p15:clr>
            <a:srgbClr val="A4A3A4"/>
          </p15:clr>
        </p15:guide>
        <p15:guide id="6" pos="2993" userDrawn="1">
          <p15:clr>
            <a:srgbClr val="A4A3A4"/>
          </p15:clr>
        </p15:guide>
        <p15:guide id="7" pos="6548" userDrawn="1">
          <p15:clr>
            <a:srgbClr val="A4A3A4"/>
          </p15:clr>
        </p15:guide>
        <p15:guide id="8" pos="357" userDrawn="1">
          <p15:clr>
            <a:srgbClr val="A4A3A4"/>
          </p15:clr>
        </p15:guide>
        <p15:guide id="9" pos="64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dfjklů" initials="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B1E"/>
    <a:srgbClr val="004A9B"/>
    <a:srgbClr val="24559D"/>
    <a:srgbClr val="E41B13"/>
    <a:srgbClr val="970000"/>
    <a:srgbClr val="7F7F7F"/>
    <a:srgbClr val="FFFFFF"/>
    <a:srgbClr val="301515"/>
    <a:srgbClr val="FF7900"/>
    <a:srgbClr val="D0D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3" autoAdjust="0"/>
    <p:restoredTop sz="96897" autoAdjust="0"/>
  </p:normalViewPr>
  <p:slideViewPr>
    <p:cSldViewPr snapToGrid="0">
      <p:cViewPr varScale="1">
        <p:scale>
          <a:sx n="88" d="100"/>
          <a:sy n="88" d="100"/>
        </p:scale>
        <p:origin x="264" y="96"/>
      </p:cViewPr>
      <p:guideLst>
        <p:guide orient="horz" pos="3796"/>
        <p:guide orient="horz" pos="855"/>
        <p:guide orient="horz" pos="215"/>
        <p:guide orient="horz" pos="901"/>
        <p:guide pos="185"/>
        <p:guide pos="2993"/>
        <p:guide pos="6548"/>
        <p:guide pos="357"/>
        <p:guide pos="6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3300" y="-102"/>
      </p:cViewPr>
      <p:guideLst>
        <p:guide orient="horz" pos="3127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484" y="0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09E8E0-A6A9-4B00-BBC5-0F79D2DC3847}" type="datetimeFigureOut">
              <a:rPr lang="en-US" altLang="cs-CZ"/>
              <a:pPr>
                <a:defRPr/>
              </a:pPr>
              <a:t>7/28/2020</a:t>
            </a:fld>
            <a:endParaRPr lang="en-US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8717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484" y="9428717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3E5759A-664B-41D1-BA11-6D64E4BF4D4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30016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484" y="0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62E39A6-C2EE-4351-8FC4-F4AF2A1CE671}" type="datetimeFigureOut">
              <a:rPr lang="en-US" altLang="cs-CZ"/>
              <a:pPr>
                <a:defRPr/>
              </a:pPr>
              <a:t>7/28/2020</a:t>
            </a:fld>
            <a:endParaRPr lang="en-US" alt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4538"/>
            <a:ext cx="49355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606" y="4715154"/>
            <a:ext cx="5438464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noProof="0" smtClean="0"/>
              <a:t>Click to edit Master text styles</a:t>
            </a:r>
          </a:p>
          <a:p>
            <a:pPr lvl="1"/>
            <a:r>
              <a:rPr lang="ga-IE" noProof="0" smtClean="0"/>
              <a:t>Second level</a:t>
            </a:r>
          </a:p>
          <a:p>
            <a:pPr lvl="2"/>
            <a:r>
              <a:rPr lang="ga-IE" noProof="0" smtClean="0"/>
              <a:t>Third level</a:t>
            </a:r>
          </a:p>
          <a:p>
            <a:pPr lvl="3"/>
            <a:r>
              <a:rPr lang="ga-IE" noProof="0" smtClean="0"/>
              <a:t>Fourth level</a:t>
            </a:r>
          </a:p>
          <a:p>
            <a:pPr lvl="4"/>
            <a:r>
              <a:rPr lang="ga-I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8717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484" y="9428717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3055BC-144E-4EA1-8FAE-EFD2BCE4ED0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01989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1pPr>
    <a:lvl2pPr marL="535884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2pPr>
    <a:lvl3pPr marL="1071768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3pPr>
    <a:lvl4pPr marL="1607652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4pPr>
    <a:lvl5pPr marL="2143536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5pPr>
    <a:lvl6pPr marL="2679421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6pPr>
    <a:lvl7pPr marL="3215305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7pPr>
    <a:lvl8pPr marL="3751189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8pPr>
    <a:lvl9pPr marL="4287073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Podtitul prezentace</a:t>
            </a:r>
            <a:endParaRPr lang="cs-CZ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00. měsíc 2000, Praha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62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00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Podtitul prezentace</a:t>
            </a:r>
            <a:endParaRPr lang="cs-CZ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00. měsíc 2000, Praha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Odbor ekonomické</a:t>
            </a:r>
            <a:r>
              <a:rPr lang="cs-CZ" baseline="0" dirty="0" smtClean="0"/>
              <a:t> diplomacie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58" y="7051357"/>
            <a:ext cx="3240134" cy="90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578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8064500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1042587" y="3342497"/>
            <a:ext cx="7785219" cy="201327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0000" y="3342497"/>
            <a:ext cx="8070931" cy="188380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4200"/>
              </a:lnSpc>
              <a:defRPr sz="4000" b="0" cap="none" spc="117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+mj-cs"/>
              </a:defRPr>
            </a:lvl1pPr>
          </a:lstStyle>
          <a:p>
            <a:r>
              <a:rPr lang="cs-CZ" dirty="0" smtClean="0"/>
              <a:t>Nadpis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91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8964000" cy="576000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13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57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4176000" cy="5760000"/>
          </a:xfrm>
        </p:spPr>
        <p:txBody>
          <a:bodyPr/>
          <a:lstStyle>
            <a:lvl2pPr>
              <a:lnSpc>
                <a:spcPts val="2000"/>
              </a:lnSpc>
              <a:spcBef>
                <a:spcPts val="200"/>
              </a:spcBef>
              <a:defRPr sz="1800"/>
            </a:lvl2pPr>
            <a:lvl3pPr>
              <a:lnSpc>
                <a:spcPts val="2000"/>
              </a:lnSpc>
              <a:spcBef>
                <a:spcPts val="200"/>
              </a:spcBef>
              <a:defRPr sz="1800"/>
            </a:lvl3pPr>
            <a:lvl4pPr>
              <a:lnSpc>
                <a:spcPts val="2000"/>
              </a:lnSpc>
              <a:spcBef>
                <a:spcPts val="200"/>
              </a:spcBef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2"/>
          </p:nvPr>
        </p:nvSpPr>
        <p:spPr>
          <a:xfrm>
            <a:off x="6084000" y="1800000"/>
            <a:ext cx="4176000" cy="576000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068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8640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11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3"/>
          </p:nvPr>
        </p:nvSpPr>
        <p:spPr>
          <a:xfrm>
            <a:off x="6084000" y="1800000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3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Děkuji Vám za pozornost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7999"/>
            <a:ext cx="8640000" cy="3042101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Jmeno_Prijmeni@mzv.cz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984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6000" y="1800000"/>
            <a:ext cx="8964000" cy="57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38612" y="6911503"/>
            <a:ext cx="338317" cy="2116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2B1C6FFC-D040-034F-8B69-20295064E64D}" type="slidenum">
              <a:rPr lang="fr-FR" sz="1403" smtClean="0"/>
              <a:pPr/>
              <a:t>‹#›</a:t>
            </a:fld>
            <a:endParaRPr lang="fr-FR" sz="1403" dirty="0"/>
          </a:p>
        </p:txBody>
      </p:sp>
      <p:sp>
        <p:nvSpPr>
          <p:cNvPr id="1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323788" y="7538400"/>
            <a:ext cx="576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Zápatí = název prezentace | 00. MĚSÍC 2000</a:t>
            </a:r>
            <a:endParaRPr lang="cs-CZ" dirty="0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000" y="360000"/>
            <a:ext cx="36576" cy="899160"/>
          </a:xfrm>
          <a:prstGeom prst="rect">
            <a:avLst/>
          </a:prstGeom>
        </p:spPr>
      </p:pic>
      <p:sp>
        <p:nvSpPr>
          <p:cNvPr id="19" name="Zástupný symbol pro zápatí 4"/>
          <p:cNvSpPr txBox="1">
            <a:spLocks/>
          </p:cNvSpPr>
          <p:nvPr userDrawn="1"/>
        </p:nvSpPr>
        <p:spPr>
          <a:xfrm>
            <a:off x="10083788" y="7538400"/>
            <a:ext cx="2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algn="r" defTabSz="535884" rtl="0" fontAlgn="base">
              <a:spcBef>
                <a:spcPct val="0"/>
              </a:spcBef>
              <a:spcAft>
                <a:spcPct val="0"/>
              </a:spcAft>
              <a:defRPr sz="700" b="0" kern="120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  <a:lvl2pPr marL="535884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071768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7652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143536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679421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3215305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751189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4287073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/>
            <a:r>
              <a:rPr lang="cs-CZ" dirty="0" smtClean="0"/>
              <a:t> </a:t>
            </a:r>
            <a:r>
              <a:rPr lang="en-US" dirty="0" smtClean="0"/>
              <a:t>| </a:t>
            </a:r>
            <a:fld id="{2424A685-3999-4799-8F83-85BB25330F29}" type="slidenum">
              <a:rPr lang="cs-CZ" smtClean="0"/>
              <a:pPr algn="l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73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2" r:id="rId1"/>
    <p:sldLayoutId id="2147485321" r:id="rId2"/>
    <p:sldLayoutId id="2147485314" r:id="rId3"/>
    <p:sldLayoutId id="2147485306" r:id="rId4"/>
    <p:sldLayoutId id="2147485317" r:id="rId5"/>
    <p:sldLayoutId id="2147485319" r:id="rId6"/>
    <p:sldLayoutId id="2147485320" r:id="rId7"/>
    <p:sldLayoutId id="2147485318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69208" rtl="0" eaLnBrk="1" latinLnBrk="0" hangingPunct="1">
        <a:lnSpc>
          <a:spcPts val="2000"/>
        </a:lnSpc>
        <a:spcBef>
          <a:spcPct val="0"/>
        </a:spcBef>
        <a:buNone/>
        <a:defRPr sz="1500" b="0" kern="1200" cap="none" baseline="0">
          <a:solidFill>
            <a:schemeClr val="tx1"/>
          </a:solidFill>
          <a:latin typeface="+mj-lt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324000" indent="-324000" algn="l" defTabSz="1069208" rtl="0" eaLnBrk="1" latinLnBrk="0" hangingPunct="1">
        <a:lnSpc>
          <a:spcPts val="2600"/>
        </a:lnSpc>
        <a:spcBef>
          <a:spcPts val="0"/>
        </a:spcBef>
        <a:spcAft>
          <a:spcPts val="200"/>
        </a:spcAft>
        <a:buClr>
          <a:srgbClr val="970000"/>
        </a:buClr>
        <a:buSzPct val="100000"/>
        <a:buFontTx/>
        <a:buBlip>
          <a:blip r:embed="rId13"/>
        </a:buBlip>
        <a:defRPr sz="2400" kern="1200">
          <a:solidFill>
            <a:srgbClr val="D52B1E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1pPr>
      <a:lvl2pPr marL="648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2pPr>
      <a:lvl3pPr marL="972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3pPr>
      <a:lvl4pPr marL="1296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4pPr>
      <a:lvl5pPr marL="1052370" indent="-210474" algn="l" defTabSz="1069208" rtl="0" eaLnBrk="1" latinLnBrk="0" hangingPunct="1">
        <a:lnSpc>
          <a:spcPct val="90000"/>
        </a:lnSpc>
        <a:spcBef>
          <a:spcPts val="585"/>
        </a:spcBef>
        <a:buFont typeface="Open Sans Light" panose="020B0306030504020204" pitchFamily="34" charset="0"/>
        <a:buChar char="–"/>
        <a:defRPr sz="1169" kern="1200">
          <a:solidFill>
            <a:schemeClr val="tx1"/>
          </a:solidFill>
          <a:latin typeface="Azo Sans" panose="020B0603030303020204" pitchFamily="34" charset="-18"/>
          <a:ea typeface="Open Sans Light" panose="020B0306030504020204" pitchFamily="34" charset="0"/>
          <a:cs typeface="Open Sans Light" panose="020B0306030504020204" pitchFamily="34" charset="0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357568" y="2425442"/>
            <a:ext cx="8640000" cy="716679"/>
          </a:xfrm>
        </p:spPr>
        <p:txBody>
          <a:bodyPr/>
          <a:lstStyle/>
          <a:p>
            <a:pPr defTabSz="272028">
              <a:lnSpc>
                <a:spcPct val="120000"/>
              </a:lnSpc>
              <a:spcBef>
                <a:spcPts val="714"/>
              </a:spcBef>
              <a:defRPr/>
            </a:pPr>
            <a:r>
              <a:rPr lang="cs-CZ" sz="4400" b="1" dirty="0" smtClean="0">
                <a:cs typeface="Lato" charset="0"/>
                <a:sym typeface="Lato" charset="0"/>
              </a:rPr>
              <a:t/>
            </a:r>
            <a:br>
              <a:rPr lang="cs-CZ" sz="4400" b="1" dirty="0" smtClean="0">
                <a:cs typeface="Lato" charset="0"/>
                <a:sym typeface="Lato" charset="0"/>
              </a:rPr>
            </a:br>
            <a:r>
              <a:rPr lang="cs-CZ" sz="4400" b="1" dirty="0" smtClean="0">
                <a:cs typeface="Lato" charset="0"/>
                <a:sym typeface="Lato" charset="0"/>
              </a:rPr>
              <a:t>Dopady </a:t>
            </a:r>
            <a:r>
              <a:rPr lang="cs-CZ" sz="4400" b="1" dirty="0" err="1" smtClean="0">
                <a:cs typeface="Lato" charset="0"/>
                <a:sym typeface="Lato" charset="0"/>
              </a:rPr>
              <a:t>Covid</a:t>
            </a:r>
            <a:r>
              <a:rPr lang="cs-CZ" sz="4400" b="1" dirty="0" smtClean="0">
                <a:cs typeface="Lato" charset="0"/>
                <a:sym typeface="Lato" charset="0"/>
              </a:rPr>
              <a:t> 19:</a:t>
            </a:r>
            <a:br>
              <a:rPr lang="cs-CZ" sz="4400" b="1" dirty="0" smtClean="0">
                <a:cs typeface="Lato" charset="0"/>
                <a:sym typeface="Lato" charset="0"/>
              </a:rPr>
            </a:br>
            <a:r>
              <a:rPr lang="cs-CZ" sz="4400" b="1" dirty="0" smtClean="0">
                <a:cs typeface="Lato" charset="0"/>
                <a:sym typeface="Lato" charset="0"/>
              </a:rPr>
              <a:t>svět, rizika </a:t>
            </a:r>
            <a:r>
              <a:rPr lang="cs-CZ" sz="4400" b="1" smtClean="0">
                <a:cs typeface="Lato" charset="0"/>
                <a:sym typeface="Lato" charset="0"/>
              </a:rPr>
              <a:t>a příležitosti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cs typeface="Helvetica Light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1357568" y="4596196"/>
            <a:ext cx="8640000" cy="360000"/>
          </a:xfrm>
        </p:spPr>
        <p:txBody>
          <a:bodyPr/>
          <a:lstStyle/>
          <a:p>
            <a:pPr defTabSz="272028">
              <a:lnSpc>
                <a:spcPct val="120000"/>
              </a:lnSpc>
              <a:spcBef>
                <a:spcPts val="714"/>
              </a:spcBef>
              <a:defRPr/>
            </a:pPr>
            <a:r>
              <a:rPr lang="cs-CZ" dirty="0" smtClean="0">
                <a:latin typeface="+mn-lt"/>
                <a:sym typeface="Lato" charset="0"/>
              </a:rPr>
              <a:t>Martin Tlapa</a:t>
            </a:r>
            <a:endParaRPr lang="en-US" dirty="0">
              <a:latin typeface="+mn-lt"/>
              <a:sym typeface="Lato" charset="0"/>
            </a:endParaRP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6"/>
          </p:nvPr>
        </p:nvSpPr>
        <p:spPr>
          <a:xfrm>
            <a:off x="1373923" y="4985562"/>
            <a:ext cx="8640000" cy="360000"/>
          </a:xfrm>
        </p:spPr>
        <p:txBody>
          <a:bodyPr/>
          <a:lstStyle/>
          <a:p>
            <a:r>
              <a:rPr lang="cs-CZ" dirty="0" smtClean="0">
                <a:latin typeface="+mn-lt"/>
              </a:rPr>
              <a:t>29. </a:t>
            </a:r>
            <a:r>
              <a:rPr lang="cs-CZ" dirty="0">
                <a:latin typeface="+mn-lt"/>
              </a:rPr>
              <a:t>č</a:t>
            </a:r>
            <a:r>
              <a:rPr lang="cs-CZ" dirty="0" smtClean="0">
                <a:latin typeface="+mn-lt"/>
              </a:rPr>
              <a:t>ervence 2020, Praha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42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13797"/>
              </p:ext>
            </p:extLst>
          </p:nvPr>
        </p:nvGraphicFramePr>
        <p:xfrm>
          <a:off x="391884" y="1619601"/>
          <a:ext cx="9868128" cy="63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032">
                  <a:extLst>
                    <a:ext uri="{9D8B030D-6E8A-4147-A177-3AD203B41FA5}">
                      <a16:colId xmlns:a16="http://schemas.microsoft.com/office/drawing/2014/main" val="3813480530"/>
                    </a:ext>
                  </a:extLst>
                </a:gridCol>
                <a:gridCol w="2467032">
                  <a:extLst>
                    <a:ext uri="{9D8B030D-6E8A-4147-A177-3AD203B41FA5}">
                      <a16:colId xmlns:a16="http://schemas.microsoft.com/office/drawing/2014/main" val="1904274121"/>
                    </a:ext>
                  </a:extLst>
                </a:gridCol>
                <a:gridCol w="2467032">
                  <a:extLst>
                    <a:ext uri="{9D8B030D-6E8A-4147-A177-3AD203B41FA5}">
                      <a16:colId xmlns:a16="http://schemas.microsoft.com/office/drawing/2014/main" val="1458348977"/>
                    </a:ext>
                  </a:extLst>
                </a:gridCol>
                <a:gridCol w="2467032">
                  <a:extLst>
                    <a:ext uri="{9D8B030D-6E8A-4147-A177-3AD203B41FA5}">
                      <a16:colId xmlns:a16="http://schemas.microsoft.com/office/drawing/2014/main" val="1282709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Zvýraznění a akcelerace starých problémů </a:t>
                      </a: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(rozpočtové, výkonnostní, sociální, zadluženost, křehké sociální a zdravotní systémy) </a:t>
                      </a:r>
                    </a:p>
                    <a:p>
                      <a:pPr marL="0" algn="l" defTabSz="1069208" rtl="0" eaLnBrk="1" latinLnBrk="0" hangingPunct="1"/>
                      <a:endParaRPr lang="cs-CZ" sz="200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Posílení protekcionismu</a:t>
                      </a: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 v řadě zemí světa, posílení </a:t>
                      </a:r>
                      <a:r>
                        <a:rPr lang="cs-CZ" sz="2000" b="1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regionalizace</a:t>
                      </a: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, návrat domicilu firem, </a:t>
                      </a:r>
                      <a:r>
                        <a:rPr lang="cs-CZ" sz="2000" b="1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bariéry</a:t>
                      </a: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  obchodní a investiční, veřejné zakázky  </a:t>
                      </a:r>
                    </a:p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Proměna světové poptávky a nabídky</a:t>
                      </a: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, posílení doposud méně výrazných sektorů (v důsledku spotřebitelské poptávky i vládních investic)</a:t>
                      </a:r>
                    </a:p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Fragmentace globální architektury </a:t>
                      </a: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světa  (OSN, WHO, WTO),“selektivní multilateralismus”</a:t>
                      </a:r>
                    </a:p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86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5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noProof="0" dirty="0" smtClean="0">
                          <a:latin typeface="Georgia" panose="02040502050405020303" pitchFamily="18" charset="0"/>
                          <a:sym typeface="Helvetica Neue"/>
                        </a:rPr>
                        <a:t>Pokles světové ekonomiky</a:t>
                      </a: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, obchodu, poptávky, firemních a zahraničních investic</a:t>
                      </a:r>
                    </a:p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noProof="0" dirty="0" smtClean="0">
                          <a:latin typeface="Georgia" panose="02040502050405020303" pitchFamily="18" charset="0"/>
                          <a:sym typeface="Helvetica Neue"/>
                        </a:rPr>
                        <a:t>Růst hybridních hrozeb</a:t>
                      </a: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 a dezinformačních aktivit</a:t>
                      </a:r>
                    </a:p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noProof="0" dirty="0" smtClean="0">
                          <a:latin typeface="Georgia" panose="02040502050405020303" pitchFamily="18" charset="0"/>
                          <a:sym typeface="Helvetica Neue"/>
                        </a:rPr>
                        <a:t>Posílení vlivu Číny</a:t>
                      </a: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, oslabení EU, USA, </a:t>
                      </a:r>
                      <a:r>
                        <a:rPr lang="cs-CZ" sz="2000" noProof="0" dirty="0" err="1" smtClean="0">
                          <a:latin typeface="Georgia" panose="02040502050405020303" pitchFamily="18" charset="0"/>
                          <a:sym typeface="Helvetica Neue"/>
                        </a:rPr>
                        <a:t>Mercosur</a:t>
                      </a: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, G20</a:t>
                      </a:r>
                    </a:p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noProof="0" dirty="0" smtClean="0">
                          <a:latin typeface="Georgia" panose="02040502050405020303" pitchFamily="18" charset="0"/>
                          <a:sym typeface="Helvetica Neue"/>
                        </a:rPr>
                        <a:t>Problémy ekonomik vysoce závislých na jednom na sektoru </a:t>
                      </a: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(cestovní ruch, služby, doprava, remitendy)</a:t>
                      </a:r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81698"/>
                  </a:ext>
                </a:extLst>
              </a:tr>
            </a:tbl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Klíčové dopady pandemie – analýza MZV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44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Osm otázek proti </a:t>
            </a:r>
            <a:r>
              <a:rPr lang="cs-CZ" dirty="0" err="1" smtClean="0"/>
              <a:t>Covid</a:t>
            </a:r>
            <a:r>
              <a:rPr lang="cs-CZ" dirty="0" smtClean="0"/>
              <a:t> strachu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456018"/>
              </p:ext>
            </p:extLst>
          </p:nvPr>
        </p:nvGraphicFramePr>
        <p:xfrm>
          <a:off x="391884" y="1800224"/>
          <a:ext cx="9868116" cy="5983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029">
                  <a:extLst>
                    <a:ext uri="{9D8B030D-6E8A-4147-A177-3AD203B41FA5}">
                      <a16:colId xmlns:a16="http://schemas.microsoft.com/office/drawing/2014/main" val="3813480530"/>
                    </a:ext>
                  </a:extLst>
                </a:gridCol>
                <a:gridCol w="2467029">
                  <a:extLst>
                    <a:ext uri="{9D8B030D-6E8A-4147-A177-3AD203B41FA5}">
                      <a16:colId xmlns:a16="http://schemas.microsoft.com/office/drawing/2014/main" val="1904274121"/>
                    </a:ext>
                  </a:extLst>
                </a:gridCol>
                <a:gridCol w="2467029">
                  <a:extLst>
                    <a:ext uri="{9D8B030D-6E8A-4147-A177-3AD203B41FA5}">
                      <a16:colId xmlns:a16="http://schemas.microsoft.com/office/drawing/2014/main" val="1458348977"/>
                    </a:ext>
                  </a:extLst>
                </a:gridCol>
                <a:gridCol w="2467029">
                  <a:extLst>
                    <a:ext uri="{9D8B030D-6E8A-4147-A177-3AD203B41FA5}">
                      <a16:colId xmlns:a16="http://schemas.microsoft.com/office/drawing/2014/main" val="1282709589"/>
                    </a:ext>
                  </a:extLst>
                </a:gridCol>
              </a:tblGrid>
              <a:tr h="326061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1. V čem je tato krize jiná?  Víme, co se děje? Bude naše reakce stejná jako dříve?</a:t>
                      </a:r>
                      <a:endParaRPr lang="cs-CZ" sz="200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2. Jak dopadne střet  liberální demokracie, tržní ekonomiky, mocenských ambicí a státních intervencí? Posun v roli státu? </a:t>
                      </a:r>
                      <a:endParaRPr lang="cs-CZ" sz="2000" b="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3. Dokážeme překonat ekonomický nacionalismus a vytvářet svět založený na globální spolupráci? Problém křehkých zdravotních a sociálních  systémů.</a:t>
                      </a:r>
                      <a:endParaRPr lang="cs-CZ" sz="2000" b="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  <a:sym typeface="Helvetica Neue"/>
                        </a:rPr>
                        <a:t>4. Dokážeme snížit emoce a spory mezi sebou?  Zkusme racionální faktickou politiku  doloženou efekty.</a:t>
                      </a:r>
                      <a:endParaRPr lang="cs-CZ" sz="2000" b="0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863856"/>
                  </a:ext>
                </a:extLst>
              </a:tr>
              <a:tr h="411533"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540105"/>
                  </a:ext>
                </a:extLst>
              </a:tr>
              <a:tr h="2310918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5. Bojíme se světa? Vítr nevane vždy podle přání plachetnice.</a:t>
                      </a:r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6. Dokážeme nabízet společně co umíme?  Firmy a stát společně? </a:t>
                      </a:r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7. Jaká bude post </a:t>
                      </a:r>
                      <a:r>
                        <a:rPr lang="cs-CZ" sz="2000" noProof="0" dirty="0" err="1" smtClean="0">
                          <a:latin typeface="Georgia" panose="02040502050405020303" pitchFamily="18" charset="0"/>
                          <a:sym typeface="Helvetica Neue"/>
                        </a:rPr>
                        <a:t>Covid</a:t>
                      </a:r>
                      <a:r>
                        <a:rPr lang="cs-CZ" sz="2000" baseline="0" noProof="0" dirty="0" smtClean="0">
                          <a:latin typeface="Georgia" panose="02040502050405020303" pitchFamily="18" charset="0"/>
                          <a:sym typeface="Helvetica Neue"/>
                        </a:rPr>
                        <a:t> diplomacie? </a:t>
                      </a:r>
                      <a:r>
                        <a:rPr lang="cs-CZ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Od narativní diplomacie k diplomacii jako dynamické nabídce služeb a lobbingu.</a:t>
                      </a:r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noProof="0" dirty="0" smtClean="0">
                          <a:latin typeface="Georgia" panose="02040502050405020303" pitchFamily="18" charset="0"/>
                          <a:sym typeface="Helvetica Neue"/>
                        </a:rPr>
                        <a:t>8.  Dokážeme to? Společně to dokážeme, spolu píšeme historii!</a:t>
                      </a:r>
                      <a:endParaRPr lang="cs-CZ" sz="20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8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417123"/>
              </p:ext>
            </p:extLst>
          </p:nvPr>
        </p:nvGraphicFramePr>
        <p:xfrm>
          <a:off x="195944" y="1582510"/>
          <a:ext cx="10156372" cy="6200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942">
                  <a:extLst>
                    <a:ext uri="{9D8B030D-6E8A-4147-A177-3AD203B41FA5}">
                      <a16:colId xmlns:a16="http://schemas.microsoft.com/office/drawing/2014/main" val="421133898"/>
                    </a:ext>
                  </a:extLst>
                </a:gridCol>
                <a:gridCol w="2775857">
                  <a:extLst>
                    <a:ext uri="{9D8B030D-6E8A-4147-A177-3AD203B41FA5}">
                      <a16:colId xmlns:a16="http://schemas.microsoft.com/office/drawing/2014/main" val="7210888"/>
                    </a:ext>
                  </a:extLst>
                </a:gridCol>
                <a:gridCol w="2688771">
                  <a:extLst>
                    <a:ext uri="{9D8B030D-6E8A-4147-A177-3AD203B41FA5}">
                      <a16:colId xmlns:a16="http://schemas.microsoft.com/office/drawing/2014/main" val="1560584049"/>
                    </a:ext>
                  </a:extLst>
                </a:gridCol>
                <a:gridCol w="2590802">
                  <a:extLst>
                    <a:ext uri="{9D8B030D-6E8A-4147-A177-3AD203B41FA5}">
                      <a16:colId xmlns:a16="http://schemas.microsoft.com/office/drawing/2014/main" val="3791998122"/>
                    </a:ext>
                  </a:extLst>
                </a:gridCol>
              </a:tblGrid>
              <a:tr h="40524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Příležitosti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Amerika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Afrika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Asie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412681"/>
                  </a:ext>
                </a:extLst>
              </a:tr>
              <a:tr h="129899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Sektory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Zdravotnictví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těžba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suroviny</a:t>
                      </a:r>
                      <a:r>
                        <a:rPr lang="en-US" sz="1800" dirty="0" smtClean="0"/>
                        <a:t>, ICT, transfer </a:t>
                      </a:r>
                      <a:r>
                        <a:rPr lang="en-US" sz="1800" dirty="0" err="1" smtClean="0"/>
                        <a:t>technologií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Zdravotnictví, digitalizace, energetika, obrana, ekologie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err="1" smtClean="0"/>
                        <a:t>Zdravotnictví</a:t>
                      </a:r>
                      <a:r>
                        <a:rPr lang="de-DE" sz="1800" dirty="0" smtClean="0"/>
                        <a:t>, </a:t>
                      </a:r>
                      <a:r>
                        <a:rPr lang="de-DE" sz="1800" dirty="0" err="1" smtClean="0"/>
                        <a:t>digitální</a:t>
                      </a:r>
                      <a:r>
                        <a:rPr lang="de-DE" sz="1800" dirty="0" smtClean="0"/>
                        <a:t> </a:t>
                      </a:r>
                      <a:r>
                        <a:rPr lang="de-DE" sz="1800" dirty="0" err="1" smtClean="0"/>
                        <a:t>technologie</a:t>
                      </a:r>
                      <a:r>
                        <a:rPr lang="de-DE" sz="1800" dirty="0" smtClean="0"/>
                        <a:t>, </a:t>
                      </a:r>
                      <a:r>
                        <a:rPr lang="de-DE" sz="1800" dirty="0" err="1" smtClean="0"/>
                        <a:t>energetika</a:t>
                      </a:r>
                      <a:r>
                        <a:rPr lang="de-DE" sz="1800" dirty="0" smtClean="0"/>
                        <a:t>, </a:t>
                      </a:r>
                      <a:r>
                        <a:rPr lang="de-DE" sz="1800" dirty="0" err="1" smtClean="0"/>
                        <a:t>bezpečnost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250433"/>
                  </a:ext>
                </a:extLst>
              </a:tr>
              <a:tr h="1598767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Diplomacie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Pragmatická spojení, diverzifikace zahraniční politiky (faktor Čína)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Propojení humanitárních, rozvojových a ekonomických programů a služeb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Rozšíření strategických vztahů (Japonsko, Indie, Austrálie), přístup na trhy</a:t>
                      </a:r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701165"/>
                  </a:ext>
                </a:extLst>
              </a:tr>
              <a:tr h="159876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Firmy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Nabízet řešení do domácích investic, trvalá přítomnost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Postupné zvýšení přítomnosti českých firem, integrace nabídek českých řešení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Využít plánů  modernizovat sektory, zastoupení českých firem, trvalá přítomnost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25072"/>
                  </a:ext>
                </a:extLst>
              </a:tr>
              <a:tr h="129899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Zahraniční trhy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Překonávání izolacionalismu, ČR zajímavý partner v EU</a:t>
                      </a:r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err="1" smtClean="0"/>
                        <a:t>Podpora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ekonomické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integrace</a:t>
                      </a:r>
                      <a:r>
                        <a:rPr lang="pt-BR" sz="1800" dirty="0" smtClean="0"/>
                        <a:t>, Team </a:t>
                      </a:r>
                      <a:r>
                        <a:rPr lang="pt-BR" sz="1800" dirty="0" err="1" smtClean="0"/>
                        <a:t>Europe</a:t>
                      </a:r>
                      <a:r>
                        <a:rPr lang="pt-BR" sz="1800" dirty="0" smtClean="0"/>
                        <a:t>, EU </a:t>
                      </a:r>
                      <a:r>
                        <a:rPr lang="pt-BR" sz="1800" dirty="0" err="1" smtClean="0"/>
                        <a:t>financování</a:t>
                      </a:r>
                      <a:r>
                        <a:rPr lang="pt-BR" sz="1800" dirty="0" smtClean="0"/>
                        <a:t> pro </a:t>
                      </a:r>
                      <a:r>
                        <a:rPr lang="pt-BR" sz="1800" dirty="0" err="1" smtClean="0"/>
                        <a:t>Afriku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Projekty kybernetické  bezpečnosti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046469"/>
                  </a:ext>
                </a:extLst>
              </a:tr>
            </a:tbl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Reakce na hrozby a příležitosti pandemie</a:t>
            </a:r>
          </a:p>
        </p:txBody>
      </p:sp>
    </p:spTree>
    <p:extLst>
      <p:ext uri="{BB962C8B-B14F-4D97-AF65-F5344CB8AC3E}">
        <p14:creationId xmlns:p14="http://schemas.microsoft.com/office/powerpoint/2010/main" val="25549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789985"/>
              </p:ext>
            </p:extLst>
          </p:nvPr>
        </p:nvGraphicFramePr>
        <p:xfrm>
          <a:off x="239486" y="1343025"/>
          <a:ext cx="10210800" cy="655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032">
                  <a:extLst>
                    <a:ext uri="{9D8B030D-6E8A-4147-A177-3AD203B41FA5}">
                      <a16:colId xmlns:a16="http://schemas.microsoft.com/office/drawing/2014/main" val="3697830444"/>
                    </a:ext>
                  </a:extLst>
                </a:gridCol>
                <a:gridCol w="2634984">
                  <a:extLst>
                    <a:ext uri="{9D8B030D-6E8A-4147-A177-3AD203B41FA5}">
                      <a16:colId xmlns:a16="http://schemas.microsoft.com/office/drawing/2014/main" val="1315389295"/>
                    </a:ext>
                  </a:extLst>
                </a:gridCol>
                <a:gridCol w="2577200">
                  <a:extLst>
                    <a:ext uri="{9D8B030D-6E8A-4147-A177-3AD203B41FA5}">
                      <a16:colId xmlns:a16="http://schemas.microsoft.com/office/drawing/2014/main" val="1273986483"/>
                    </a:ext>
                  </a:extLst>
                </a:gridCol>
                <a:gridCol w="2964584">
                  <a:extLst>
                    <a:ext uri="{9D8B030D-6E8A-4147-A177-3AD203B41FA5}">
                      <a16:colId xmlns:a16="http://schemas.microsoft.com/office/drawing/2014/main" val="4014195054"/>
                    </a:ext>
                  </a:extLst>
                </a:gridCol>
              </a:tblGrid>
              <a:tr h="353066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Příležitosti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EU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Blízký východ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Velká Británie</a:t>
                      </a:r>
                      <a:endParaRPr lang="cs-CZ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215459"/>
                  </a:ext>
                </a:extLst>
              </a:tr>
              <a:tr h="1536328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Sektory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Cirkulární ekonomika, zelené technologie, nanotechnologie, IT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Modernizace zemí závislých na ropě a plynu, chytrá řešení,  potravinová bezpečnost, ekologie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ICT, zdravotnictví, infrastruktura, energetika, sektor volného času</a:t>
                      </a:r>
                      <a:endParaRPr lang="cs-CZ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258322"/>
                  </a:ext>
                </a:extLst>
              </a:tr>
              <a:tr h="1412263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Diplomacie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Strategická nezávislost, Team </a:t>
                      </a:r>
                      <a:r>
                        <a:rPr lang="cs-CZ" sz="1800" b="0" dirty="0" err="1" smtClean="0"/>
                        <a:t>Europe</a:t>
                      </a:r>
                      <a:r>
                        <a:rPr lang="cs-CZ" sz="1800" b="0" dirty="0" smtClean="0"/>
                        <a:t>, multilateralismus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Propojení humanitárních, rozvojových, ekonomických programů a služeb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Kybernetická bezpečnost, desinformace, liberalizace obchodu, financování společného výzkumu</a:t>
                      </a:r>
                      <a:endParaRPr lang="cs-CZ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417624"/>
                  </a:ext>
                </a:extLst>
              </a:tr>
              <a:tr h="1412263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Firmy 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Příležitost využít stimulační balíčky, snaha modernizovat ekonomiky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Přítomnost českých firem, integrace nabídek českých řešení, platební morálka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Britské stimulační balíčky, lokální výroba s českou spoluúčastí</a:t>
                      </a:r>
                      <a:endParaRPr lang="cs-CZ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614904"/>
                  </a:ext>
                </a:extLst>
              </a:tr>
              <a:tr h="1780771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Zahraniční trhy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Kybernetická bezpečnost, reflexe k akceschopnost Evropy, vnější politika - Afrika 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Podpora ekonomické prosperity jako prevence migrace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Komplexní problémy řešit společně, řešení příčin pandemie</a:t>
                      </a:r>
                      <a:endParaRPr lang="cs-CZ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861222"/>
                  </a:ext>
                </a:extLst>
              </a:tr>
            </a:tbl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1566755" y="185828"/>
            <a:ext cx="8671474" cy="899213"/>
          </a:xfrm>
        </p:spPr>
        <p:txBody>
          <a:bodyPr/>
          <a:lstStyle/>
          <a:p>
            <a:r>
              <a:rPr lang="cs-CZ" dirty="0"/>
              <a:t>Reakce na hrozby a příležitosti </a:t>
            </a:r>
            <a:r>
              <a:rPr lang="cs-CZ" dirty="0" smtClean="0"/>
              <a:t>pandemie (pokračování)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0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238797"/>
              </p:ext>
            </p:extLst>
          </p:nvPr>
        </p:nvGraphicFramePr>
        <p:xfrm>
          <a:off x="174159" y="1354390"/>
          <a:ext cx="10243469" cy="6607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808">
                  <a:extLst>
                    <a:ext uri="{9D8B030D-6E8A-4147-A177-3AD203B41FA5}">
                      <a16:colId xmlns:a16="http://schemas.microsoft.com/office/drawing/2014/main" val="265263894"/>
                    </a:ext>
                  </a:extLst>
                </a:gridCol>
                <a:gridCol w="2752905">
                  <a:extLst>
                    <a:ext uri="{9D8B030D-6E8A-4147-A177-3AD203B41FA5}">
                      <a16:colId xmlns:a16="http://schemas.microsoft.com/office/drawing/2014/main" val="4012387499"/>
                    </a:ext>
                  </a:extLst>
                </a:gridCol>
                <a:gridCol w="2907686">
                  <a:extLst>
                    <a:ext uri="{9D8B030D-6E8A-4147-A177-3AD203B41FA5}">
                      <a16:colId xmlns:a16="http://schemas.microsoft.com/office/drawing/2014/main" val="1356405616"/>
                    </a:ext>
                  </a:extLst>
                </a:gridCol>
                <a:gridCol w="3433070">
                  <a:extLst>
                    <a:ext uri="{9D8B030D-6E8A-4147-A177-3AD203B41FA5}">
                      <a16:colId xmlns:a16="http://schemas.microsoft.com/office/drawing/2014/main" val="2385770010"/>
                    </a:ext>
                  </a:extLst>
                </a:gridCol>
              </a:tblGrid>
              <a:tr h="377316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Shrnutí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Hrozby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Příležitosti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Akce</a:t>
                      </a:r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175510"/>
                  </a:ext>
                </a:extLst>
              </a:tr>
              <a:tr h="1431584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ČR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Zadlužení, ztráta trhů, role státu a důvěryhodnost institucí, administrativa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Stát - služba  občanům a firmám, společná řešení, “</a:t>
                      </a:r>
                      <a:r>
                        <a:rPr lang="cs-CZ" sz="1800" b="0" dirty="0" err="1" smtClean="0"/>
                        <a:t>pressing</a:t>
                      </a:r>
                      <a:r>
                        <a:rPr lang="cs-CZ" sz="1800" b="0" dirty="0" smtClean="0"/>
                        <a:t>” za příležitostmi ve světě 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Společná nabídka řešení od více českých subjektů ve světě a podpora přímého působení</a:t>
                      </a:r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625460"/>
                  </a:ext>
                </a:extLst>
              </a:tr>
              <a:tr h="1226277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EU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Vnitřní problémy EU, zadlužení, protekcionismus, neefektivita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dirty="0" smtClean="0"/>
                        <a:t>Společně řešit co je výhodné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Reflexe problémů, poučení, reforma</a:t>
                      </a:r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175299"/>
                  </a:ext>
                </a:extLst>
              </a:tr>
              <a:tr h="1305788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Svět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Rozpad globální architektury světa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Nové sektory, stimulační balíčky, aktivní reforma multilaterálních institucí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Strategická partnerství – praktické ambice spolupráce, udržení globální architektury – obchod, bezpečnost</a:t>
                      </a:r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601140"/>
                  </a:ext>
                </a:extLst>
              </a:tr>
              <a:tr h="2109702"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Firmy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Produktivita, nedostatek zakázek, problémy obchodních partnerů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/>
                        <a:t>Nové příležitosti, modernizace, nové obchodní modely, produktová diverzifikace</a:t>
                      </a:r>
                      <a:endParaRPr lang="cs-CZ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Například nemocnice s úpravnou vody v Africe, lze kombinovat řadu zemí a sektorů podle Mapy sektorových příležitostí</a:t>
                      </a:r>
                      <a:endParaRPr lang="cs-C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892244"/>
                  </a:ext>
                </a:extLst>
              </a:tr>
            </a:tbl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Další kroky a post </a:t>
            </a:r>
            <a:r>
              <a:rPr lang="cs-CZ" dirty="0" err="1" smtClean="0"/>
              <a:t>Covid</a:t>
            </a:r>
            <a:r>
              <a:rPr lang="cs-CZ" dirty="0" smtClean="0"/>
              <a:t> 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8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280" y="1864919"/>
            <a:ext cx="3962953" cy="5630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Zástupný symbol pro obsah 5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První post </a:t>
            </a:r>
            <a:r>
              <a:rPr lang="cs-CZ" dirty="0" err="1" smtClean="0"/>
              <a:t>Covid</a:t>
            </a:r>
            <a:r>
              <a:rPr lang="cs-CZ" dirty="0" smtClean="0"/>
              <a:t> komplexní sektorová informace od české zahraniční sítě</a:t>
            </a:r>
          </a:p>
          <a:p>
            <a:r>
              <a:rPr lang="cs-CZ" dirty="0" smtClean="0"/>
              <a:t>Sektorové signály ze zahraničních trhů již se zapracovaným </a:t>
            </a:r>
            <a:r>
              <a:rPr lang="cs-CZ" dirty="0" err="1" smtClean="0"/>
              <a:t>Covid</a:t>
            </a:r>
            <a:r>
              <a:rPr lang="cs-CZ" dirty="0" smtClean="0"/>
              <a:t> dopadem</a:t>
            </a:r>
          </a:p>
          <a:p>
            <a:r>
              <a:rPr lang="cs-CZ" dirty="0" smtClean="0"/>
              <a:t>Využití přístupu </a:t>
            </a:r>
            <a:r>
              <a:rPr lang="cs-CZ" dirty="0" smtClean="0"/>
              <a:t>diplomacie ke unikátním informacím, strategickým záměrům vlád a klíčových firem</a:t>
            </a:r>
          </a:p>
          <a:p>
            <a:endParaRPr lang="cs-CZ" dirty="0"/>
          </a:p>
          <a:p>
            <a:r>
              <a:rPr lang="cs-CZ" dirty="0" smtClean="0"/>
              <a:t>Cíl publikace:</a:t>
            </a:r>
          </a:p>
          <a:p>
            <a:pPr lvl="1"/>
            <a:r>
              <a:rPr lang="cs-CZ" dirty="0" smtClean="0"/>
              <a:t>Přispět k pochopení dopadů pandemie – představení dosavadních proměn ekonomik</a:t>
            </a:r>
          </a:p>
          <a:p>
            <a:pPr lvl="1"/>
            <a:endParaRPr lang="cs-CZ" dirty="0"/>
          </a:p>
          <a:p>
            <a:pPr marL="324000" lvl="1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</a:pPr>
            <a:r>
              <a:rPr lang="cs-CZ" sz="2400" b="1" dirty="0">
                <a:solidFill>
                  <a:srgbClr val="D52B1E"/>
                </a:solidFill>
              </a:rPr>
              <a:t>Export.cz/mop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Mapa strategických příležitostí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2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76" y="1460550"/>
            <a:ext cx="4552592" cy="6452892"/>
          </a:xfrm>
        </p:spPr>
      </p:pic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Mapa strategických příležitostí </a:t>
            </a:r>
            <a:r>
              <a:rPr lang="cs-CZ" dirty="0" smtClean="0"/>
              <a:t> - příklad karty země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076" y="1460550"/>
            <a:ext cx="4488464" cy="6409204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8275972" y="1389230"/>
            <a:ext cx="2281591" cy="65955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marL="0" lvl="1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</a:pPr>
            <a:endParaRPr lang="cs-CZ" dirty="0">
              <a:solidFill>
                <a:srgbClr val="D52B1E"/>
              </a:solidFill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859884" lvl="1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4"/>
              </a:buBlip>
            </a:pPr>
            <a:endParaRPr lang="cs-CZ" dirty="0" smtClean="0">
              <a:solidFill>
                <a:srgbClr val="D52B1E"/>
              </a:solidFill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859884" lvl="1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4"/>
              </a:buBlip>
            </a:pPr>
            <a:endParaRPr lang="cs-CZ" dirty="0">
              <a:solidFill>
                <a:srgbClr val="D52B1E"/>
              </a:solidFill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859884" lvl="1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4"/>
              </a:buBlip>
            </a:pPr>
            <a:r>
              <a:rPr lang="cs-CZ" dirty="0" smtClean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Makroekonomické </a:t>
            </a:r>
            <a:r>
              <a:rPr lang="cs-CZ" dirty="0" smtClean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údaje</a:t>
            </a:r>
          </a:p>
          <a:p>
            <a:pPr marL="859884" lvl="1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4"/>
              </a:buBlip>
            </a:pPr>
            <a:r>
              <a:rPr lang="cs-CZ" dirty="0" smtClean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Fiskální programy vlády v reakci na COVID-19</a:t>
            </a:r>
          </a:p>
          <a:p>
            <a:pPr marL="859884" lvl="1" indent="-324000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Blip>
                <a:blip r:embed="rId4"/>
              </a:buBlip>
            </a:pPr>
            <a:r>
              <a:rPr lang="cs-CZ" dirty="0" smtClean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Sektorové příležitosti</a:t>
            </a:r>
          </a:p>
          <a:p>
            <a:pPr lvl="1" defTabSz="1069208" fontAlgn="auto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</a:pPr>
            <a:r>
              <a:rPr lang="cs-CZ" sz="2400" dirty="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	</a:t>
            </a:r>
          </a:p>
        </p:txBody>
      </p:sp>
      <p:sp>
        <p:nvSpPr>
          <p:cNvPr id="2" name="Šipka doprava 1"/>
          <p:cNvSpPr/>
          <p:nvPr/>
        </p:nvSpPr>
        <p:spPr>
          <a:xfrm rot="9386542">
            <a:off x="4431176" y="3462485"/>
            <a:ext cx="4236784" cy="475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8807083">
            <a:off x="3848182" y="5015398"/>
            <a:ext cx="5568832" cy="475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8582933">
            <a:off x="7764339" y="5346406"/>
            <a:ext cx="1429483" cy="475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514671" y="1460550"/>
            <a:ext cx="2177142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cs-CZ" dirty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Karty zemí obsahují</a:t>
            </a:r>
          </a:p>
          <a:p>
            <a:pPr fontAlgn="auto">
              <a:spcAft>
                <a:spcPts val="0"/>
              </a:spcAft>
            </a:pP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640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Martin_Tlapa@mzv.cz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63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MZV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004A9B"/>
      </a:accent1>
      <a:accent2>
        <a:srgbClr val="D52B1E"/>
      </a:accent2>
      <a:accent3>
        <a:srgbClr val="A1D1F4"/>
      </a:accent3>
      <a:accent4>
        <a:srgbClr val="A185B9"/>
      </a:accent4>
      <a:accent5>
        <a:srgbClr val="E3E8A4"/>
      </a:accent5>
      <a:accent6>
        <a:srgbClr val="FDCD4B"/>
      </a:accent6>
      <a:hlink>
        <a:srgbClr val="0563C1"/>
      </a:hlink>
      <a:folHlink>
        <a:srgbClr val="954F72"/>
      </a:folHlink>
    </a:clrScheme>
    <a:fontScheme name="MZV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 anchor="t" anchorCtr="0"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773</Words>
  <Application>Microsoft Office PowerPoint</Application>
  <PresentationFormat>Vlastní</PresentationFormat>
  <Paragraphs>104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Arial</vt:lpstr>
      <vt:lpstr>Azo Sans</vt:lpstr>
      <vt:lpstr>Calibri</vt:lpstr>
      <vt:lpstr>Georgia</vt:lpstr>
      <vt:lpstr>Helvetica Light</vt:lpstr>
      <vt:lpstr>Helvetica Neue</vt:lpstr>
      <vt:lpstr>Lato</vt:lpstr>
      <vt:lpstr>Open Sans</vt:lpstr>
      <vt:lpstr>Open Sans Light</vt:lpstr>
      <vt:lpstr>Vlastní návrh</vt:lpstr>
      <vt:lpstr> Dopady Covid 19: svět, rizika a příležitosti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Sub title appears here</dc:title>
  <dc:creator>CHRTOVÁ Michaela</dc:creator>
  <cp:lastModifiedBy>Michaela CHRTOVÁ</cp:lastModifiedBy>
  <cp:revision>1606</cp:revision>
  <cp:lastPrinted>2020-02-12T13:10:55Z</cp:lastPrinted>
  <dcterms:created xsi:type="dcterms:W3CDTF">2013-04-23T12:07:07Z</dcterms:created>
  <dcterms:modified xsi:type="dcterms:W3CDTF">2020-07-28T11:01:47Z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Order">
    <vt:r8>271000</vt:r8>
  </property>
  <property fmtid="{D5CDD505-2E9C-101B-9397-08002B2CF9AE}" pid="5" name="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ntentTypeId">
    <vt:lpwstr>0x0101000971E2086CA670469D05A9C4DE9DDC08</vt:lpwstr>
  </property>
  <property fmtid="{D5CDD505-2E9C-101B-9397-08002B2CF9AE}" pid="9" name="TemplateUrl">
    <vt:lpwstr/>
  </property>
  <property fmtid="{D5CDD505-2E9C-101B-9397-08002B2CF9AE}" pid="10" name="Language">
    <vt:lpwstr>;#English;#</vt:lpwstr>
  </property>
  <property fmtid="{D5CDD505-2E9C-101B-9397-08002B2CF9AE}" pid="11" name="Portfolio">
    <vt:lpwstr>65;#</vt:lpwstr>
  </property>
  <property fmtid="{D5CDD505-2E9C-101B-9397-08002B2CF9AE}" pid="12" name="Compliance Status">
    <vt:lpwstr>Approved B/D, incl Miami</vt:lpwstr>
  </property>
  <property fmtid="{D5CDD505-2E9C-101B-9397-08002B2CF9AE}" pid="13" name="IconOverlay">
    <vt:lpwstr/>
  </property>
  <property fmtid="{D5CDD505-2E9C-101B-9397-08002B2CF9AE}" pid="14" name="Category0">
    <vt:lpwstr>5</vt:lpwstr>
  </property>
</Properties>
</file>