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305" r:id="rId6"/>
    <p:sldId id="283" r:id="rId7"/>
    <p:sldId id="291" r:id="rId8"/>
    <p:sldId id="292" r:id="rId9"/>
    <p:sldId id="307" r:id="rId10"/>
    <p:sldId id="328" r:id="rId11"/>
    <p:sldId id="331" r:id="rId12"/>
    <p:sldId id="333" r:id="rId13"/>
    <p:sldId id="303" r:id="rId14"/>
    <p:sldId id="297" r:id="rId15"/>
  </p:sldIdLst>
  <p:sldSz cx="10693400" cy="7562850"/>
  <p:notesSz cx="106934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5C"/>
    <a:srgbClr val="E1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/>
    <p:restoredTop sz="94762"/>
  </p:normalViewPr>
  <p:slideViewPr>
    <p:cSldViewPr>
      <p:cViewPr varScale="1">
        <p:scale>
          <a:sx n="59" d="100"/>
          <a:sy n="59" d="100"/>
        </p:scale>
        <p:origin x="142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2E76-6AA5-40CA-9231-EEB7DE3C793A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4B64-9B62-4D0C-A1DF-4C57C667AFB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6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5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9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5BC1-3793-4385-A51E-DE3605FD2854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  <p:transition spd="med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BF3A-89F6-44C1-A59A-7CFB64A830D6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  <p:transition spd="med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F01C-F347-4D53-847D-76EA6A69BC65}" type="datetime1">
              <a:rPr lang="en-US" smtClean="0"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  <p:transition spd="med" advTm="6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EE12-4B77-4E15-AF2C-B744522C40D8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  <p:transition spd="med" advTm="6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B5F6-CAB3-4702-8922-508E8F98D79E}" type="datetime1">
              <a:rPr lang="en-US" smtClean="0"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  <p:transition spd="med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42505" y="363639"/>
            <a:ext cx="391795" cy="459105"/>
          </a:xfrm>
          <a:custGeom>
            <a:avLst/>
            <a:gdLst/>
            <a:ahLst/>
            <a:cxnLst/>
            <a:rect l="l" t="t" r="r" b="b"/>
            <a:pathLst>
              <a:path w="391795" h="459105">
                <a:moveTo>
                  <a:pt x="211150" y="0"/>
                </a:moveTo>
                <a:lnTo>
                  <a:pt x="0" y="0"/>
                </a:lnTo>
                <a:lnTo>
                  <a:pt x="0" y="458990"/>
                </a:lnTo>
                <a:lnTo>
                  <a:pt x="218351" y="458990"/>
                </a:lnTo>
                <a:lnTo>
                  <a:pt x="256256" y="456861"/>
                </a:lnTo>
                <a:lnTo>
                  <a:pt x="319526" y="439809"/>
                </a:lnTo>
                <a:lnTo>
                  <a:pt x="365270" y="406296"/>
                </a:lnTo>
                <a:lnTo>
                  <a:pt x="383408" y="374383"/>
                </a:lnTo>
                <a:lnTo>
                  <a:pt x="103606" y="374383"/>
                </a:lnTo>
                <a:lnTo>
                  <a:pt x="103606" y="265556"/>
                </a:lnTo>
                <a:lnTo>
                  <a:pt x="372786" y="265556"/>
                </a:lnTo>
                <a:lnTo>
                  <a:pt x="365874" y="255396"/>
                </a:lnTo>
                <a:lnTo>
                  <a:pt x="351909" y="241243"/>
                </a:lnTo>
                <a:lnTo>
                  <a:pt x="335562" y="229912"/>
                </a:lnTo>
                <a:lnTo>
                  <a:pt x="316839" y="221408"/>
                </a:lnTo>
                <a:lnTo>
                  <a:pt x="295744" y="215734"/>
                </a:lnTo>
                <a:lnTo>
                  <a:pt x="313130" y="209728"/>
                </a:lnTo>
                <a:lnTo>
                  <a:pt x="328595" y="201555"/>
                </a:lnTo>
                <a:lnTo>
                  <a:pt x="342138" y="191210"/>
                </a:lnTo>
                <a:lnTo>
                  <a:pt x="347983" y="184911"/>
                </a:lnTo>
                <a:lnTo>
                  <a:pt x="103606" y="184911"/>
                </a:lnTo>
                <a:lnTo>
                  <a:pt x="103606" y="84594"/>
                </a:lnTo>
                <a:lnTo>
                  <a:pt x="370472" y="84594"/>
                </a:lnTo>
                <a:lnTo>
                  <a:pt x="364080" y="67224"/>
                </a:lnTo>
                <a:lnTo>
                  <a:pt x="331139" y="30835"/>
                </a:lnTo>
                <a:lnTo>
                  <a:pt x="279169" y="7712"/>
                </a:lnTo>
                <a:lnTo>
                  <a:pt x="247166" y="1928"/>
                </a:lnTo>
                <a:lnTo>
                  <a:pt x="211150" y="0"/>
                </a:lnTo>
                <a:close/>
              </a:path>
              <a:path w="391795" h="459105">
                <a:moveTo>
                  <a:pt x="372786" y="265556"/>
                </a:moveTo>
                <a:lnTo>
                  <a:pt x="205892" y="265556"/>
                </a:lnTo>
                <a:lnTo>
                  <a:pt x="223263" y="266175"/>
                </a:lnTo>
                <a:lnTo>
                  <a:pt x="238667" y="268678"/>
                </a:lnTo>
                <a:lnTo>
                  <a:pt x="272760" y="287198"/>
                </a:lnTo>
                <a:lnTo>
                  <a:pt x="284568" y="318668"/>
                </a:lnTo>
                <a:lnTo>
                  <a:pt x="283256" y="331074"/>
                </a:lnTo>
                <a:lnTo>
                  <a:pt x="252105" y="366105"/>
                </a:lnTo>
                <a:lnTo>
                  <a:pt x="205892" y="374383"/>
                </a:lnTo>
                <a:lnTo>
                  <a:pt x="383408" y="374383"/>
                </a:lnTo>
                <a:lnTo>
                  <a:pt x="388554" y="359741"/>
                </a:lnTo>
                <a:lnTo>
                  <a:pt x="391464" y="331787"/>
                </a:lnTo>
                <a:lnTo>
                  <a:pt x="389864" y="310041"/>
                </a:lnTo>
                <a:lnTo>
                  <a:pt x="385065" y="290063"/>
                </a:lnTo>
                <a:lnTo>
                  <a:pt x="377068" y="271849"/>
                </a:lnTo>
                <a:lnTo>
                  <a:pt x="372786" y="265556"/>
                </a:lnTo>
                <a:close/>
              </a:path>
              <a:path w="391795" h="459105">
                <a:moveTo>
                  <a:pt x="370472" y="84594"/>
                </a:moveTo>
                <a:lnTo>
                  <a:pt x="205892" y="84594"/>
                </a:lnTo>
                <a:lnTo>
                  <a:pt x="219846" y="85128"/>
                </a:lnTo>
                <a:lnTo>
                  <a:pt x="232202" y="87379"/>
                </a:lnTo>
                <a:lnTo>
                  <a:pt x="264664" y="112785"/>
                </a:lnTo>
                <a:lnTo>
                  <a:pt x="268846" y="133769"/>
                </a:lnTo>
                <a:lnTo>
                  <a:pt x="267800" y="145227"/>
                </a:lnTo>
                <a:lnTo>
                  <a:pt x="242959" y="177341"/>
                </a:lnTo>
                <a:lnTo>
                  <a:pt x="205892" y="184911"/>
                </a:lnTo>
                <a:lnTo>
                  <a:pt x="347983" y="184911"/>
                </a:lnTo>
                <a:lnTo>
                  <a:pt x="369731" y="149104"/>
                </a:lnTo>
                <a:lnTo>
                  <a:pt x="375056" y="114757"/>
                </a:lnTo>
                <a:lnTo>
                  <a:pt x="372312" y="89596"/>
                </a:lnTo>
                <a:lnTo>
                  <a:pt x="370472" y="84594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09354" y="731944"/>
            <a:ext cx="300355" cy="90170"/>
          </a:xfrm>
          <a:custGeom>
            <a:avLst/>
            <a:gdLst/>
            <a:ahLst/>
            <a:cxnLst/>
            <a:rect l="l" t="t" r="r" b="b"/>
            <a:pathLst>
              <a:path w="300354" h="90169">
                <a:moveTo>
                  <a:pt x="0" y="90170"/>
                </a:moveTo>
                <a:lnTo>
                  <a:pt x="300316" y="90170"/>
                </a:lnTo>
                <a:lnTo>
                  <a:pt x="300316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09354" y="363644"/>
            <a:ext cx="104139" cy="368300"/>
          </a:xfrm>
          <a:custGeom>
            <a:avLst/>
            <a:gdLst/>
            <a:ahLst/>
            <a:cxnLst/>
            <a:rect l="l" t="t" r="r" b="b"/>
            <a:pathLst>
              <a:path w="104140" h="368300">
                <a:moveTo>
                  <a:pt x="0" y="368300"/>
                </a:moveTo>
                <a:lnTo>
                  <a:pt x="103606" y="368300"/>
                </a:lnTo>
                <a:lnTo>
                  <a:pt x="103606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429536" y="914302"/>
            <a:ext cx="71386" cy="8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528381" y="914293"/>
            <a:ext cx="65214" cy="8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22456" y="914297"/>
            <a:ext cx="75336" cy="81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729430" y="914293"/>
            <a:ext cx="65201" cy="81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817167" y="888408"/>
            <a:ext cx="69964" cy="108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925708" y="914299"/>
            <a:ext cx="90982" cy="81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058041" y="887577"/>
            <a:ext cx="233465" cy="1083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182800" y="355287"/>
            <a:ext cx="280898" cy="4751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5300" y="1457857"/>
            <a:ext cx="870279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5300" y="1457857"/>
            <a:ext cx="870279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CE91-158B-478A-BE75-E7E6A727BAA2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3301" y="6971301"/>
            <a:ext cx="598804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 advTm="6000">
    <p:pull/>
  </p:transition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0.svg"/><Relationship Id="rId7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926797" y="6674354"/>
            <a:ext cx="74057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cs-CZ" sz="2000" dirty="0"/>
              <a:t>01.10.2020</a:t>
            </a:r>
          </a:p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cs-CZ" sz="2000" dirty="0"/>
              <a:t>Jan Lát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472671" y="5423419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401557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300696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601025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54456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22529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48005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C1A1C619-CC39-904D-95FF-13E46A1D0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34" y="3519939"/>
            <a:ext cx="9057662" cy="3080886"/>
          </a:xfrm>
          <a:prstGeom prst="rect">
            <a:avLst/>
          </a:prstGeom>
        </p:spPr>
      </p:pic>
    </p:spTree>
  </p:cSld>
  <p:clrMapOvr>
    <a:masterClrMapping/>
  </p:clrMapOvr>
  <p:transition spd="med" advTm="6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6" y="280307"/>
            <a:ext cx="729153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5" dirty="0"/>
              <a:t>DALŠÍ VÝVOJOVÉ AKTIVITY</a:t>
            </a:r>
            <a:endParaRPr sz="3800" dirty="0"/>
          </a:p>
        </p:txBody>
      </p:sp>
      <p:sp>
        <p:nvSpPr>
          <p:cNvPr id="9" name="object 9"/>
          <p:cNvSpPr txBox="1"/>
          <p:nvPr/>
        </p:nvSpPr>
        <p:spPr>
          <a:xfrm>
            <a:off x="9533301" y="5775904"/>
            <a:ext cx="605155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55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10</a:t>
            </a:fld>
            <a:endParaRPr sz="2200">
              <a:latin typeface="Montserrat"/>
              <a:cs typeface="Montserrat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F966AE4-3C39-42D6-A8A1-81CAF03FB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7"/>
          </p:nvPr>
        </p:nvSpPr>
        <p:spPr>
          <a:xfrm>
            <a:off x="9533301" y="5775904"/>
            <a:ext cx="598804" cy="36639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/>
              <a:t>slide</a:t>
            </a:r>
            <a:r>
              <a:rPr lang="cs-CZ" spc="-17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10</a:t>
            </a:fld>
            <a:endParaRPr lang="cs-CZ" sz="220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E2B4AC-CAAB-8F40-AAD7-85AA0D4C48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615" y="1362075"/>
            <a:ext cx="1698901" cy="787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EC1BF50-027B-5E4B-836A-65996B620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3" y="2053950"/>
            <a:ext cx="1729722" cy="17472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F735DA4-3F51-FB4B-B8F2-4D77DF1924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73" y="2869242"/>
            <a:ext cx="2366183" cy="14959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924179B-4156-FC4E-9138-AC69747F0B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96" y="3556422"/>
            <a:ext cx="3956809" cy="161761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EBE95C9-9194-1B44-B878-E244D17C26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08" y="962025"/>
            <a:ext cx="2768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0394"/>
      </p:ext>
    </p:extLst>
  </p:cSld>
  <p:clrMapOvr>
    <a:masterClrMapping/>
  </p:clrMapOvr>
  <p:transition spd="med" advTm="6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2671" y="5423419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401557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300696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601025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54456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22529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48005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D6998F25-0447-3A4A-A481-D24F1D5FED27}"/>
              </a:ext>
            </a:extLst>
          </p:cNvPr>
          <p:cNvSpPr txBox="1">
            <a:spLocks/>
          </p:cNvSpPr>
          <p:nvPr/>
        </p:nvSpPr>
        <p:spPr>
          <a:xfrm>
            <a:off x="2926797" y="6674354"/>
            <a:ext cx="74057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5000" b="0" i="0">
                <a:solidFill>
                  <a:srgbClr val="003874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r">
              <a:spcBef>
                <a:spcPts val="100"/>
              </a:spcBef>
            </a:pPr>
            <a:r>
              <a:rPr lang="cs-CZ" sz="2000" kern="0" dirty="0"/>
              <a:t>DÍKY ZA POZORNOST</a:t>
            </a:r>
          </a:p>
          <a:p>
            <a:pPr marL="12700" marR="5080" algn="r">
              <a:spcBef>
                <a:spcPts val="100"/>
              </a:spcBef>
            </a:pPr>
            <a:r>
              <a:rPr lang="cs-CZ" sz="2000" kern="0" dirty="0"/>
              <a:t>Jan Lát</a:t>
            </a:r>
          </a:p>
        </p:txBody>
      </p:sp>
      <p:pic>
        <p:nvPicPr>
          <p:cNvPr id="15" name="Obrázek 14" descr="Obsah obrázku kreslení&#10;&#10;Popis byl vytvořen automaticky">
            <a:extLst>
              <a:ext uri="{FF2B5EF4-FFF2-40B4-BE49-F238E27FC236}">
                <a16:creationId xmlns:a16="http://schemas.microsoft.com/office/drawing/2014/main" id="{B35CB128-B451-6648-B8C1-67197BABC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34" y="3519939"/>
            <a:ext cx="9057662" cy="30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2468"/>
      </p:ext>
    </p:extLst>
  </p:cSld>
  <p:clrMapOvr>
    <a:masterClrMapping/>
  </p:clrMapOvr>
  <p:transition spd="med" advTm="6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708" y="354522"/>
            <a:ext cx="708088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7175" algn="l"/>
              </a:tabLst>
            </a:pPr>
            <a:r>
              <a:rPr lang="cs-CZ" sz="3800" spc="-10" dirty="0"/>
              <a:t>KDO JSME 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700708" y="3077086"/>
            <a:ext cx="9625218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080" indent="-3139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BENEŠ a LÁT a.s.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Česká rodinná společnost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400+ zaměstnanců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Obrat 700+ </a:t>
            </a:r>
            <a:r>
              <a:rPr lang="cs-CZ" sz="1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Kč ročně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Dodávky na 3 kontinenty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800">
              <a:buClr>
                <a:srgbClr val="FF0000"/>
              </a:buClr>
              <a:defRPr/>
            </a:pPr>
            <a:r>
              <a:rPr lang="cs-CZ" sz="1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Zajímavé technologie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Zpracování slitin zinku technologií vysokotlakého přesného lití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Zpracování slitin hliníku technologiemi gravitačního, nízkotlakého i vysokotlakého lití</a:t>
            </a: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Vstřikování plastů (PA, POM, PBT, </a:t>
            </a:r>
            <a:r>
              <a:rPr lang="mr-IN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) včetně zastřikování kovových dílů</a:t>
            </a: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3D tisk z kovových prášků</a:t>
            </a:r>
          </a:p>
          <a:p>
            <a:pPr marL="288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cs-CZ" sz="16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3080" indent="-3139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Podpůrné obory</a:t>
            </a: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Technologové, výpočtáři, konstruktéři</a:t>
            </a: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IT vývoj SW – výrobní program S-Data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533301" y="6437901"/>
            <a:ext cx="598804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2</a:t>
            </a:fld>
            <a:endParaRPr sz="220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61E0B28-ACB9-4791-8C8E-04BEF59FC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37B910-FE35-3E42-A3CF-1A8AB57E99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08" y="1114425"/>
            <a:ext cx="3045792" cy="1787179"/>
          </a:xfrm>
          <a:prstGeom prst="rect">
            <a:avLst/>
          </a:prstGeom>
        </p:spPr>
      </p:pic>
      <p:pic>
        <p:nvPicPr>
          <p:cNvPr id="8" name="Obrázek 7" descr="Obsah obrázku interiér, budova, stůl, vsedě&#10;&#10;Popis byl vytvořen automaticky">
            <a:extLst>
              <a:ext uri="{FF2B5EF4-FFF2-40B4-BE49-F238E27FC236}">
                <a16:creationId xmlns:a16="http://schemas.microsoft.com/office/drawing/2014/main" id="{A9C8D957-37B5-CB4B-ABC5-8D49B8A626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690" y="1114425"/>
            <a:ext cx="3045792" cy="1791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67823D-EE0D-8B40-859F-1EF7DA808D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00" y="1114425"/>
            <a:ext cx="2679392" cy="17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7498"/>
      </p:ext>
    </p:extLst>
  </p:cSld>
  <p:clrMapOvr>
    <a:masterClrMapping/>
  </p:clrMapOvr>
  <p:transition spd="med" advTm="6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533301" y="6722491"/>
            <a:ext cx="585470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3</a:t>
            </a:fld>
            <a:endParaRPr sz="2200">
              <a:latin typeface="Montserrat"/>
              <a:cs typeface="Montserra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7"/>
          </p:nvPr>
        </p:nvSpPr>
        <p:spPr>
          <a:xfrm>
            <a:off x="9533301" y="6722491"/>
            <a:ext cx="598804" cy="36639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/>
              <a:t>slide</a:t>
            </a:r>
            <a:r>
              <a:rPr lang="cs-CZ" spc="-17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3</a:t>
            </a:fld>
            <a:endParaRPr lang="cs-CZ" sz="22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CEDAAA-2847-6941-812C-A1061D827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025"/>
            <a:ext cx="10693400" cy="577915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60868"/>
            <a:ext cx="64236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/>
              <a:t>KUDY JSME ŠLI</a:t>
            </a:r>
            <a:endParaRPr sz="380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2067"/>
      </p:ext>
    </p:extLst>
  </p:cSld>
  <p:clrMapOvr>
    <a:masterClrMapping/>
  </p:clrMapOvr>
  <p:transition spd="med" advTm="6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730" y="3778919"/>
            <a:ext cx="2641139" cy="123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50954"/>
            <a:ext cx="8826002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10" dirty="0"/>
              <a:t>KDO NA NÁS SPOLÉHÁ</a:t>
            </a:r>
            <a:endParaRPr sz="380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4</a:t>
            </a:fld>
            <a:endParaRPr sz="220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9B708BBB-E0C3-4890-A5B2-B7B9DB771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5" name="Picture 23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537" y="1516116"/>
            <a:ext cx="2536183" cy="1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VÃ½sledek obrÃ¡zku pro sk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07" y="2793427"/>
            <a:ext cx="2300240" cy="6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849" y="6631176"/>
            <a:ext cx="360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77" y="2052195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673" y="2652349"/>
            <a:ext cx="36020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955" y="4101176"/>
            <a:ext cx="3163372" cy="49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862" y="5835856"/>
            <a:ext cx="3130373" cy="80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655" y="4897907"/>
            <a:ext cx="3600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45" y="1935213"/>
            <a:ext cx="3297982" cy="10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ek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29" y="3862441"/>
            <a:ext cx="2670627" cy="8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968" y="5612196"/>
            <a:ext cx="28797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847" y="1561496"/>
            <a:ext cx="35988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VÃ½sledek obrÃ¡zku pro thk rhythm automotive czech a.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9" y="5718297"/>
            <a:ext cx="1655194" cy="16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9" t="24704" r="8028" b="20949"/>
          <a:stretch>
            <a:fillRect/>
          </a:stretch>
        </p:blipFill>
        <p:spPr bwMode="auto">
          <a:xfrm>
            <a:off x="1088649" y="5120120"/>
            <a:ext cx="2418384" cy="6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17" y="3069650"/>
            <a:ext cx="19050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27409"/>
      </p:ext>
    </p:extLst>
  </p:cSld>
  <p:clrMapOvr>
    <a:masterClrMapping/>
  </p:clrMapOvr>
  <p:transition spd="med" advTm="6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1313724"/>
            <a:ext cx="82970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10" dirty="0"/>
              <a:t>ROZVOJ A BUDOUCNOST</a:t>
            </a:r>
            <a:endParaRPr sz="3800" dirty="0"/>
          </a:p>
        </p:txBody>
      </p:sp>
      <p:sp>
        <p:nvSpPr>
          <p:cNvPr id="4" name="object 4"/>
          <p:cNvSpPr/>
          <p:nvPr/>
        </p:nvSpPr>
        <p:spPr>
          <a:xfrm>
            <a:off x="472671" y="5279421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257559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156698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457028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0461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78534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04009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5</a:t>
            </a:fld>
            <a:endParaRPr sz="220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9B708BBB-E0C3-4890-A5B2-B7B9DB771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84" y="4333082"/>
            <a:ext cx="3894180" cy="18236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80" y="4333083"/>
            <a:ext cx="2334292" cy="18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5655"/>
      </p:ext>
    </p:extLst>
  </p:cSld>
  <p:clrMapOvr>
    <a:masterClrMapping/>
  </p:clrMapOvr>
  <p:transition spd="med" advTm="6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533301" y="6971301"/>
            <a:ext cx="605155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55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6</a:t>
            </a:fld>
            <a:endParaRPr sz="2200">
              <a:latin typeface="Montserrat"/>
              <a:cs typeface="Montserrat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F966AE4-3C39-42D6-A8A1-81CAF03FB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/>
              <a:t>slide</a:t>
            </a:r>
            <a:r>
              <a:rPr lang="cs-CZ" spc="-17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6</a:t>
            </a:fld>
            <a:endParaRPr lang="cs-CZ" sz="2200"/>
          </a:p>
        </p:txBody>
      </p:sp>
      <p:pic>
        <p:nvPicPr>
          <p:cNvPr id="13" name="Obrázek 2">
            <a:extLst>
              <a:ext uri="{FF2B5EF4-FFF2-40B4-BE49-F238E27FC236}">
                <a16:creationId xmlns:a16="http://schemas.microsoft.com/office/drawing/2014/main" id="{708064B4-EF92-364F-A7D1-B6BC1A9A32B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120940"/>
            <a:ext cx="10058040" cy="4902120"/>
          </a:xfrm>
          <a:prstGeom prst="rect">
            <a:avLst/>
          </a:prstGeom>
          <a:ln>
            <a:noFill/>
          </a:ln>
        </p:spPr>
      </p:pic>
      <p:sp>
        <p:nvSpPr>
          <p:cNvPr id="14" name="TextShape 1">
            <a:extLst>
              <a:ext uri="{FF2B5EF4-FFF2-40B4-BE49-F238E27FC236}">
                <a16:creationId xmlns:a16="http://schemas.microsoft.com/office/drawing/2014/main" id="{01433199-78AE-EC4F-9D5D-F343FD6D3FE4}"/>
              </a:ext>
            </a:extLst>
          </p:cNvPr>
          <p:cNvSpPr txBox="1"/>
          <p:nvPr/>
        </p:nvSpPr>
        <p:spPr>
          <a:xfrm>
            <a:off x="774700" y="136860"/>
            <a:ext cx="7080480" cy="1243829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spc="-1" dirty="0">
                <a:solidFill>
                  <a:srgbClr val="1F497D"/>
                </a:solidFill>
                <a:latin typeface="Verdana"/>
                <a:ea typeface="Verdana"/>
              </a:rPr>
              <a:t>KONSTRUKCE A 3D TISK (KOVŮ)</a:t>
            </a:r>
            <a:endParaRPr lang="cs-CZ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CustomShape 2">
            <a:extLst>
              <a:ext uri="{FF2B5EF4-FFF2-40B4-BE49-F238E27FC236}">
                <a16:creationId xmlns:a16="http://schemas.microsoft.com/office/drawing/2014/main" id="{7BAB8C24-D21E-1247-AA32-91672EA82CFF}"/>
              </a:ext>
            </a:extLst>
          </p:cNvPr>
          <p:cNvSpPr/>
          <p:nvPr/>
        </p:nvSpPr>
        <p:spPr>
          <a:xfrm>
            <a:off x="5064480" y="1724040"/>
            <a:ext cx="5267520" cy="3213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600" b="1" spc="-1" dirty="0">
                <a:solidFill>
                  <a:srgbClr val="17375E"/>
                </a:solidFill>
                <a:latin typeface="Verdana"/>
                <a:ea typeface="Verdana"/>
              </a:rPr>
              <a:t>3D TISK je moderní technologií s výhodami</a:t>
            </a:r>
            <a:r>
              <a:rPr lang="cs-CZ" sz="1600" b="1" strike="noStrike" spc="-1" dirty="0">
                <a:solidFill>
                  <a:srgbClr val="17375E"/>
                </a:solidFill>
                <a:latin typeface="Verdana"/>
                <a:ea typeface="Verdana"/>
              </a:rPr>
              <a:t>:</a:t>
            </a:r>
            <a:endParaRPr lang="cs-CZ" sz="16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F497D"/>
                </a:solidFill>
                <a:latin typeface="Verdana"/>
                <a:ea typeface="Verdana"/>
              </a:rPr>
              <a:t>Topologická optimalizace tvaru </a:t>
            </a: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7375E"/>
                </a:solidFill>
                <a:latin typeface="Verdana"/>
                <a:ea typeface="Verdana"/>
              </a:rPr>
              <a:t>Redukce hmotnosti dílů</a:t>
            </a:r>
            <a:endParaRPr lang="cs-CZ" sz="16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7375E"/>
                </a:solidFill>
                <a:latin typeface="Verdana"/>
                <a:ea typeface="Verdana"/>
              </a:rPr>
              <a:t>Možnost výroby komplexních produktů</a:t>
            </a:r>
            <a:endParaRPr lang="cs-CZ" sz="16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7375E"/>
                </a:solidFill>
                <a:latin typeface="Verdana"/>
                <a:ea typeface="Verdana"/>
              </a:rPr>
              <a:t>Efektivní využití materiálů</a:t>
            </a:r>
            <a:endParaRPr lang="cs-CZ" sz="16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7375E"/>
                </a:solidFill>
                <a:latin typeface="Verdana"/>
                <a:ea typeface="Verdana"/>
              </a:rPr>
              <a:t>Rychlá výroba</a:t>
            </a:r>
            <a:endParaRPr lang="cs-CZ" sz="16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b="0" strike="noStrike" spc="-1" dirty="0">
                <a:solidFill>
                  <a:srgbClr val="17375E"/>
                </a:solidFill>
                <a:latin typeface="Verdana"/>
                <a:ea typeface="Verdana"/>
              </a:rPr>
              <a:t>Tisk z dat</a:t>
            </a: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lang="cs-CZ" sz="1600" spc="-1" dirty="0">
              <a:solidFill>
                <a:srgbClr val="17375E"/>
              </a:solidFill>
              <a:latin typeface="Verdana"/>
              <a:ea typeface="Verdana"/>
            </a:endParaRPr>
          </a:p>
          <a:p>
            <a:pPr marL="720">
              <a:lnSpc>
                <a:spcPct val="100000"/>
              </a:lnSpc>
              <a:buClr>
                <a:srgbClr val="FF0000"/>
              </a:buClr>
            </a:pPr>
            <a:r>
              <a:rPr lang="cs-CZ" sz="1600" b="1" strike="noStrike" spc="-1" dirty="0">
                <a:solidFill>
                  <a:srgbClr val="17375E"/>
                </a:solidFill>
                <a:latin typeface="Verdana"/>
                <a:ea typeface="Verdana"/>
              </a:rPr>
              <a:t>Konstrukce</a:t>
            </a: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spc="-1" dirty="0">
                <a:solidFill>
                  <a:srgbClr val="17375E"/>
                </a:solidFill>
                <a:latin typeface="Verdana"/>
                <a:ea typeface="Verdana"/>
              </a:rPr>
              <a:t>Tvorba objektů v 3D světě</a:t>
            </a: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spc="-1" dirty="0">
                <a:solidFill>
                  <a:srgbClr val="17375E"/>
                </a:solidFill>
                <a:latin typeface="Verdana"/>
                <a:ea typeface="Verdana"/>
              </a:rPr>
              <a:t>Podílení se na vývoji</a:t>
            </a:r>
          </a:p>
          <a:p>
            <a:pPr marL="171360" indent="-170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cs-CZ" sz="1600" spc="-1" dirty="0">
                <a:solidFill>
                  <a:srgbClr val="17375E"/>
                </a:solidFill>
                <a:latin typeface="Verdana"/>
                <a:ea typeface="Verdana"/>
              </a:rPr>
              <a:t>Spolupráce mezi obory (technologie, výpočty, …)</a:t>
            </a:r>
          </a:p>
          <a:p>
            <a:pPr marL="720">
              <a:lnSpc>
                <a:spcPct val="100000"/>
              </a:lnSpc>
              <a:buClr>
                <a:srgbClr val="FF0000"/>
              </a:buClr>
            </a:pPr>
            <a:endParaRPr lang="cs-CZ" sz="1600" b="1" strike="noStrike" spc="-1" dirty="0">
              <a:latin typeface="Arial"/>
            </a:endParaRPr>
          </a:p>
        </p:txBody>
      </p:sp>
      <p:sp>
        <p:nvSpPr>
          <p:cNvPr id="18" name="Zástupný symbol pro číslo snímku 10">
            <a:extLst>
              <a:ext uri="{FF2B5EF4-FFF2-40B4-BE49-F238E27FC236}">
                <a16:creationId xmlns:a16="http://schemas.microsoft.com/office/drawing/2014/main" id="{43CD001F-44E2-504D-9FB5-7B4129248A6A}"/>
              </a:ext>
            </a:extLst>
          </p:cNvPr>
          <p:cNvSpPr txBox="1">
            <a:spLocks/>
          </p:cNvSpPr>
          <p:nvPr/>
        </p:nvSpPr>
        <p:spPr>
          <a:xfrm>
            <a:off x="9685701" y="7123701"/>
            <a:ext cx="598804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b="0" i="0" kern="1200">
                <a:solidFill>
                  <a:srgbClr val="003874"/>
                </a:solidFill>
                <a:latin typeface="Montserrat"/>
                <a:ea typeface="+mn-ea"/>
                <a:cs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0"/>
              </a:spcBef>
            </a:pPr>
            <a:r>
              <a:rPr lang="cs-CZ" spc="-10"/>
              <a:t>slide</a:t>
            </a:r>
            <a:r>
              <a:rPr lang="cs-CZ" spc="-170"/>
              <a:t> </a:t>
            </a:r>
            <a:fld id="{81D60167-4931-47E6-BA6A-407CBD079E47}" type="slidenum">
              <a:rPr lang="cs-CZ" sz="2200" spc="100" smtClean="0"/>
              <a:pPr marL="12700">
                <a:spcBef>
                  <a:spcPts val="30"/>
                </a:spcBef>
              </a:pPr>
              <a:t>6</a:t>
            </a:fld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876096659"/>
      </p:ext>
    </p:extLst>
  </p:cSld>
  <p:clrMapOvr>
    <a:masterClrMapping/>
  </p:clrMapOvr>
  <p:transition spd="med" advTm="6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533301" y="6255338"/>
            <a:ext cx="598804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t>7</a:t>
            </a:fld>
            <a:endParaRPr sz="2200"/>
          </a:p>
        </p:txBody>
      </p:sp>
      <p:pic>
        <p:nvPicPr>
          <p:cNvPr id="5" name="Grafický 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155700" y="382270"/>
            <a:ext cx="6781800" cy="982980"/>
          </a:xfrm>
        </p:spPr>
        <p:txBody>
          <a:bodyPr>
            <a:normAutofit fontScale="90000"/>
          </a:bodyPr>
          <a:lstStyle/>
          <a:p>
            <a:r>
              <a:rPr lang="cs-CZ" altLang="en-US" sz="4400" dirty="0"/>
              <a:t>     VSTUPNÍ INFORMACE</a:t>
            </a:r>
            <a:br>
              <a:rPr lang="cs-CZ" altLang="en-US" sz="4400" dirty="0"/>
            </a:br>
            <a:br>
              <a:rPr lang="en-US" dirty="0"/>
            </a:br>
            <a:endParaRPr lang="cs-CZ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3"/>
          </p:nvPr>
        </p:nvSpPr>
        <p:spPr>
          <a:xfrm>
            <a:off x="5480431" y="1038732"/>
            <a:ext cx="4651629" cy="1538605"/>
          </a:xfrm>
        </p:spPr>
        <p:txBody>
          <a:bodyPr/>
          <a:lstStyle/>
          <a:p>
            <a:pPr marL="0" lvl="2"/>
            <a:endParaRPr kumimoji="0" lang="cs-CZ" altLang="cs-CZ" sz="5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  <a:p>
            <a:endParaRPr lang="en-US"/>
          </a:p>
        </p:txBody>
      </p:sp>
      <p:pic>
        <p:nvPicPr>
          <p:cNvPr id="1639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26" y="1482756"/>
            <a:ext cx="2962275" cy="2189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963" y="1835467"/>
            <a:ext cx="3203575" cy="246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Obrázek 9"/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585" y="3208972"/>
            <a:ext cx="3686175" cy="317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ovéPole 6"/>
          <p:cNvSpPr txBox="1"/>
          <p:nvPr/>
        </p:nvSpPr>
        <p:spPr>
          <a:xfrm>
            <a:off x="591631" y="1038225"/>
            <a:ext cx="311886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4305C"/>
                </a:solidFill>
                <a:latin typeface="Calibri" panose="020F0502020204030204" charset="0"/>
                <a:ea typeface="Calibri" panose="020F0502020204030204" charset="0"/>
              </a:rPr>
              <a:t>OBLAST PRO OPTIMALIZACI</a:t>
            </a:r>
          </a:p>
        </p:txBody>
      </p:sp>
      <p:sp>
        <p:nvSpPr>
          <p:cNvPr id="16393" name="TextovéPole 11"/>
          <p:cNvSpPr txBox="1"/>
          <p:nvPr/>
        </p:nvSpPr>
        <p:spPr>
          <a:xfrm>
            <a:off x="6492359" y="1038225"/>
            <a:ext cx="205716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4305C"/>
                </a:solidFill>
                <a:latin typeface="Calibri" panose="020F0502020204030204" charset="0"/>
                <a:cs typeface="Calibri" panose="020F0502020204030204" charset="0"/>
              </a:rPr>
              <a:t>KOMPLETNÍ DATA</a:t>
            </a:r>
            <a:endParaRPr lang="cs-CZ" altLang="cs-CZ" sz="2000" b="1" dirty="0">
              <a:solidFill>
                <a:srgbClr val="04305C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6397" name="TextovéPole 13"/>
          <p:cNvSpPr txBox="1"/>
          <p:nvPr/>
        </p:nvSpPr>
        <p:spPr>
          <a:xfrm>
            <a:off x="7002251" y="4921772"/>
            <a:ext cx="223330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4305C"/>
                </a:solidFill>
                <a:latin typeface="Calibri" panose="020F0502020204030204" charset="0"/>
                <a:cs typeface="Calibri" panose="020F0502020204030204" charset="0"/>
              </a:rPr>
              <a:t>EXPORT OBJEMU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4305C"/>
                </a:solidFill>
                <a:latin typeface="Calibri" panose="020F0502020204030204" charset="0"/>
                <a:cs typeface="Calibri" panose="020F0502020204030204" charset="0"/>
              </a:rPr>
              <a:t>PRO OPTIMALIZACI</a:t>
            </a:r>
            <a:endParaRPr lang="cs-CZ" altLang="cs-CZ" sz="2000" b="1" dirty="0">
              <a:solidFill>
                <a:srgbClr val="04305C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6412"/>
      </p:ext>
    </p:extLst>
  </p:cSld>
  <p:clrMapOvr>
    <a:masterClrMapping/>
  </p:clrMapOvr>
  <p:transition spd="med" advTm="6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t>8</a:t>
            </a:fld>
            <a:endParaRPr sz="2200"/>
          </a:p>
        </p:txBody>
      </p:sp>
      <p:pic>
        <p:nvPicPr>
          <p:cNvPr id="5" name="Grafický 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927100" y="524510"/>
            <a:ext cx="7467599" cy="982980"/>
          </a:xfrm>
        </p:spPr>
        <p:txBody>
          <a:bodyPr>
            <a:normAutofit fontScale="90000"/>
          </a:bodyPr>
          <a:lstStyle/>
          <a:p>
            <a:r>
              <a:rPr lang="cs-CZ" altLang="en-US" sz="4400" dirty="0">
                <a:sym typeface="+mn-ea"/>
              </a:rPr>
              <a:t>VÝSLEDEK – OPTIMALIZOOVANÝ TVAR</a:t>
            </a:r>
            <a:br>
              <a:rPr lang="cs-CZ" altLang="en-US" sz="4400" dirty="0"/>
            </a:br>
            <a:br>
              <a:rPr lang="en-US" dirty="0"/>
            </a:br>
            <a:endParaRPr lang="cs-CZ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1538605"/>
          </a:xfrm>
        </p:spPr>
        <p:txBody>
          <a:bodyPr/>
          <a:lstStyle/>
          <a:p>
            <a:pPr marL="0" lvl="2"/>
            <a:endParaRPr kumimoji="0" lang="cs-CZ" altLang="cs-CZ" sz="5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  <a:p>
            <a:endParaRPr lang="en-US"/>
          </a:p>
        </p:txBody>
      </p:sp>
      <p:pic>
        <p:nvPicPr>
          <p:cNvPr id="22537" name="Obrázek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8" y="1990725"/>
            <a:ext cx="4540250" cy="309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42" y="2159672"/>
            <a:ext cx="4551363" cy="37004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0926421"/>
      </p:ext>
    </p:extLst>
  </p:cSld>
  <p:clrMapOvr>
    <a:masterClrMapping/>
  </p:clrMapOvr>
  <p:transition spd="med" advTm="6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t>9</a:t>
            </a:fld>
            <a:endParaRPr sz="2200"/>
          </a:p>
        </p:txBody>
      </p:sp>
      <p:pic>
        <p:nvPicPr>
          <p:cNvPr id="5" name="Grafický 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65100" y="257084"/>
            <a:ext cx="8341360" cy="140779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en-US" sz="4400" dirty="0">
                <a:sym typeface="+mn-ea"/>
              </a:rPr>
              <a:t>VÝSLEDEK OPTIMALIZACE</a:t>
            </a:r>
            <a:br>
              <a:rPr lang="cs-CZ" altLang="en-US" sz="4400" dirty="0">
                <a:sym typeface="+mn-ea"/>
              </a:rPr>
            </a:br>
            <a:r>
              <a:rPr lang="cs-CZ" altLang="en-US" sz="4400" dirty="0">
                <a:sym typeface="+mn-ea"/>
              </a:rPr>
              <a:t>PO TISKU(DMLS)</a:t>
            </a:r>
            <a:br>
              <a:rPr lang="cs-CZ" altLang="en-US" sz="4400" dirty="0"/>
            </a:br>
            <a:endParaRPr lang="cs-CZ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1538605"/>
          </a:xfrm>
        </p:spPr>
        <p:txBody>
          <a:bodyPr/>
          <a:lstStyle/>
          <a:p>
            <a:pPr marL="0" lvl="2"/>
            <a:endParaRPr kumimoji="0" lang="cs-CZ" altLang="cs-CZ" sz="5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  <a:p>
            <a:endParaRPr lang="en-US"/>
          </a:p>
        </p:txBody>
      </p:sp>
      <p:pic>
        <p:nvPicPr>
          <p:cNvPr id="26631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717547"/>
            <a:ext cx="4095115" cy="3843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25" y="1739455"/>
            <a:ext cx="4749800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7923"/>
      </p:ext>
    </p:extLst>
  </p:cSld>
  <p:clrMapOvr>
    <a:masterClrMapping/>
  </p:clrMapOvr>
  <p:transition spd="med" advTm="600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23424EE5D66443979B2293EE71008F" ma:contentTypeVersion="0" ma:contentTypeDescription="Vytvoří nový dokument" ma:contentTypeScope="" ma:versionID="1157388f04780c0533922754a828ed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3682635821b83fa383227db51b23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D6F49-B0F8-4C34-A2F3-1369F717F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395EC-6C23-49E2-B419-EEC9189F9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7E04DF-BFB2-4874-9218-AB7B46C77E9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209</Words>
  <Application>Microsoft Office PowerPoint</Application>
  <PresentationFormat>Vlastní</PresentationFormat>
  <Paragraphs>60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Verdana</vt:lpstr>
      <vt:lpstr>Office Theme</vt:lpstr>
      <vt:lpstr>Prezentace aplikace PowerPoint</vt:lpstr>
      <vt:lpstr>KDO JSME </vt:lpstr>
      <vt:lpstr>KUDY JSME ŠLI</vt:lpstr>
      <vt:lpstr>KDO NA NÁS SPOLÉHÁ</vt:lpstr>
      <vt:lpstr>ROZVOJ A BUDOUCNOST</vt:lpstr>
      <vt:lpstr>Prezentace aplikace PowerPoint</vt:lpstr>
      <vt:lpstr>     VSTUPNÍ INFORMACE  </vt:lpstr>
      <vt:lpstr>VÝSLEDEK – OPTIMALIZOOVANÝ TVAR  </vt:lpstr>
      <vt:lpstr>VÝSLEDEK OPTIMALIZACE PO TISKU(DMLS) </vt:lpstr>
      <vt:lpstr>DALŠÍ VÝVOJOVÉ AKTIVITY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Koželuhová</dc:creator>
  <cp:lastModifiedBy>Lucie Kramperová - HATcom</cp:lastModifiedBy>
  <cp:revision>127</cp:revision>
  <dcterms:created xsi:type="dcterms:W3CDTF">2018-06-12T11:55:46Z</dcterms:created>
  <dcterms:modified xsi:type="dcterms:W3CDTF">2020-10-01T10:58:13Z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2018-05-28T00:00:00Z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2018-06-12T00:00:00Z</vt:filetime>
  </property>
  <property fmtid="{D5CDD505-2E9C-101B-9397-08002B2CF9AE}" pid="5" name="ContentTypeId">
    <vt:lpwstr>0x0101000823424EE5D66443979B2293EE71008F</vt:lpwstr>
  </property>
</Properties>
</file>