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4012" r:id="rId2"/>
  </p:sldMasterIdLst>
  <p:notesMasterIdLst>
    <p:notesMasterId r:id="rId20"/>
  </p:notesMasterIdLst>
  <p:handoutMasterIdLst>
    <p:handoutMasterId r:id="rId21"/>
  </p:handoutMasterIdLst>
  <p:sldIdLst>
    <p:sldId id="271" r:id="rId3"/>
    <p:sldId id="272" r:id="rId4"/>
    <p:sldId id="289" r:id="rId5"/>
    <p:sldId id="301" r:id="rId6"/>
    <p:sldId id="293" r:id="rId7"/>
    <p:sldId id="290" r:id="rId8"/>
    <p:sldId id="259" r:id="rId9"/>
    <p:sldId id="291" r:id="rId10"/>
    <p:sldId id="302" r:id="rId11"/>
    <p:sldId id="297" r:id="rId12"/>
    <p:sldId id="300" r:id="rId13"/>
    <p:sldId id="294" r:id="rId14"/>
    <p:sldId id="304" r:id="rId15"/>
    <p:sldId id="298" r:id="rId16"/>
    <p:sldId id="295" r:id="rId17"/>
    <p:sldId id="296" r:id="rId18"/>
    <p:sldId id="303" r:id="rId19"/>
  </p:sldIdLst>
  <p:sldSz cx="24382413" cy="13716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702">
          <p15:clr>
            <a:srgbClr val="A4A3A4"/>
          </p15:clr>
        </p15:guide>
        <p15:guide id="3" pos="830">
          <p15:clr>
            <a:srgbClr val="A4A3A4"/>
          </p15:clr>
        </p15:guide>
        <p15:guide id="4" orient="horz" pos="1349">
          <p15:clr>
            <a:srgbClr val="A4A3A4"/>
          </p15:clr>
        </p15:guide>
        <p15:guide id="5" pos="14098" userDrawn="1">
          <p15:clr>
            <a:srgbClr val="A4A3A4"/>
          </p15:clr>
        </p15:guide>
        <p15:guide id="6" orient="horz" pos="7450">
          <p15:clr>
            <a:srgbClr val="A4A3A4"/>
          </p15:clr>
        </p15:guide>
        <p15:guide id="7" orient="horz" pos="2007" userDrawn="1">
          <p15:clr>
            <a:srgbClr val="A4A3A4"/>
          </p15:clr>
        </p15:guide>
        <p15:guide id="8" orient="horz" pos="18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6C6F70"/>
    <a:srgbClr val="2426A9"/>
    <a:srgbClr val="D0D3D4"/>
    <a:srgbClr val="9DABE2"/>
    <a:srgbClr val="DB2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5" autoAdjust="0"/>
    <p:restoredTop sz="94647" autoAdjust="0"/>
  </p:normalViewPr>
  <p:slideViewPr>
    <p:cSldViewPr snapToGrid="0" showGuides="1">
      <p:cViewPr varScale="1">
        <p:scale>
          <a:sx n="45" d="100"/>
          <a:sy n="45" d="100"/>
        </p:scale>
        <p:origin x="77" y="178"/>
      </p:cViewPr>
      <p:guideLst>
        <p:guide orient="horz" pos="4320"/>
        <p:guide pos="7702"/>
        <p:guide pos="830"/>
        <p:guide orient="horz" pos="1349"/>
        <p:guide pos="14098"/>
        <p:guide orient="horz" pos="7450"/>
        <p:guide orient="horz" pos="2007"/>
        <p:guide orient="horz" pos="184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95"/>
    </p:cViewPr>
  </p:sorterViewPr>
  <p:notesViewPr>
    <p:cSldViewPr snapToGrid="0" showGuides="1">
      <p:cViewPr varScale="1">
        <p:scale>
          <a:sx n="128" d="100"/>
          <a:sy n="128" d="100"/>
        </p:scale>
        <p:origin x="1128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7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7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7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836" y="0"/>
            <a:ext cx="2945659" cy="4987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7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14EA84-8103-480D-ADFD-B04D52D0DDA7}" type="datetimeFigureOut">
              <a:rPr lang="cs-CZ"/>
              <a:pPr>
                <a:defRPr/>
              </a:pPr>
              <a:t>28.07.2020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517"/>
            <a:ext cx="2945659" cy="498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7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836" y="9429517"/>
            <a:ext cx="2945659" cy="498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7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EEA60B-9C94-4AA7-A02F-9F00E0779A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401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7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7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87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7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A22869-E6CC-4E5F-85BB-BF16C8980826}" type="datetimeFigureOut">
              <a:rPr lang="cs-CZ"/>
              <a:pPr>
                <a:defRPr/>
              </a:pPr>
              <a:t>28.07.2020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61"/>
            <a:ext cx="5438140" cy="3909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517"/>
            <a:ext cx="2945659" cy="498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7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36" y="9429517"/>
            <a:ext cx="2945659" cy="498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7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EFBB92-551F-40EF-A49C-222BE914D9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556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8272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2813" algn="l" defTabSz="18272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7213" algn="l" defTabSz="18272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1613" algn="l" defTabSz="18272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013" algn="l" defTabSz="18272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827213" fontAlgn="base">
              <a:spcBef>
                <a:spcPct val="0"/>
              </a:spcBef>
              <a:spcAft>
                <a:spcPct val="0"/>
              </a:spcAft>
            </a:pPr>
            <a:fld id="{79636AAB-1AEB-4406-BA01-34E1D284F3ED}" type="slidenum">
              <a:rPr lang="cs-CZ" altLang="cs-CZ" sz="1200" smtClean="0">
                <a:latin typeface="Calibri" panose="020F0502020204030204" pitchFamily="34" charset="0"/>
              </a:rPr>
              <a:pPr defTabSz="18272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altLang="cs-CZ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6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_slide_prezentac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34710" y="9187949"/>
            <a:ext cx="10855703" cy="62509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34710" y="9906413"/>
            <a:ext cx="10855703" cy="625098"/>
          </a:xfrm>
        </p:spPr>
        <p:txBody>
          <a:bodyPr lIns="0" tIns="0" rIns="0" bIns="0">
            <a:noAutofit/>
          </a:bodyPr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5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683DC1D-118D-4A34-BB2A-65396A76352A}" type="datetime1">
              <a:rPr lang="cs-CZ" smtClean="0"/>
              <a:t>28.07.2020</a:t>
            </a:fld>
            <a:endParaRPr lang="cs-CZ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d_box"/>
          <p:cNvSpPr/>
          <p:nvPr userDrawn="1"/>
        </p:nvSpPr>
        <p:spPr>
          <a:xfrm>
            <a:off x="1335088" y="289083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334710" y="3230562"/>
            <a:ext cx="10855703" cy="5744995"/>
          </a:xfrm>
        </p:spPr>
        <p:txBody>
          <a:bodyPr lIns="0" tIns="0" rIns="0" bIns="0"/>
          <a:lstStyle>
            <a:lvl1pPr marL="0" indent="0">
              <a:buNone/>
              <a:defRPr sz="8000">
                <a:solidFill>
                  <a:srgbClr val="2426A9"/>
                </a:solidFill>
              </a:defRPr>
            </a:lvl1pPr>
            <a:lvl5pPr>
              <a:defRPr/>
            </a:lvl5pPr>
          </a:lstStyle>
          <a:p>
            <a:pPr lvl="0"/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34710" y="10645197"/>
            <a:ext cx="10855703" cy="625098"/>
          </a:xfrm>
        </p:spPr>
        <p:txBody>
          <a:bodyPr lIns="0" tIns="0" rIns="0" bIns="0">
            <a:noAutofit/>
          </a:bodyPr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7651351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  <p15:guide id="2" pos="7679">
          <p15:clr>
            <a:srgbClr val="FBAE40"/>
          </p15:clr>
        </p15:guide>
        <p15:guide id="3" orient="horz" pos="1803">
          <p15:clr>
            <a:srgbClr val="FBAE40"/>
          </p15:clr>
        </p15:guide>
        <p15:guide id="4" orient="horz" pos="202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s_dvěmi_odstavci_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d_box"/>
          <p:cNvSpPr/>
          <p:nvPr userDrawn="1"/>
        </p:nvSpPr>
        <p:spPr>
          <a:xfrm>
            <a:off x="1335088" y="289083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>
              <a:defRPr/>
            </a:pP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7626" y="3224235"/>
            <a:ext cx="10208628" cy="184665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35088" y="5283285"/>
            <a:ext cx="10191166" cy="65435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4200"/>
              </a:lnSpc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cs-CZ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190413" y="3248025"/>
            <a:ext cx="10209600" cy="1822869"/>
          </a:xfrm>
        </p:spPr>
        <p:txBody>
          <a:bodyPr>
            <a:noAutofit/>
          </a:bodyPr>
          <a:lstStyle>
            <a:lvl1pPr marL="0" indent="0">
              <a:buNone/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Kliknutím vložíte text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08847" y="5283285"/>
            <a:ext cx="10191166" cy="65435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4200"/>
              </a:lnSpc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cs-CZ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6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1296119-208F-4C67-8477-429388E9A5C6}" type="datetime1">
              <a:rPr lang="cs-CZ">
                <a:solidFill>
                  <a:prstClr val="black"/>
                </a:solidFill>
              </a:rPr>
              <a:pPr>
                <a:defRPr/>
              </a:pPr>
              <a:t>28.07.2020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865F14-4492-448C-B11C-1FB90F59D50D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9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s_jedním_odstavcem_pro_graf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d_box"/>
          <p:cNvSpPr/>
          <p:nvPr userDrawn="1"/>
        </p:nvSpPr>
        <p:spPr>
          <a:xfrm>
            <a:off x="1335088" y="289083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>
              <a:defRPr/>
            </a:pP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7626" y="3224235"/>
            <a:ext cx="9654226" cy="3633765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35088" y="7070747"/>
            <a:ext cx="9637712" cy="475612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cs-CZ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11929970" y="4835463"/>
            <a:ext cx="10487118" cy="6991412"/>
          </a:xfrm>
          <a:noFill/>
        </p:spPr>
        <p:txBody>
          <a:bodyPr lIns="0" tIns="0" rIns="0" bIns="0"/>
          <a:lstStyle>
            <a:lvl1pPr>
              <a:defRPr sz="6000">
                <a:solidFill>
                  <a:schemeClr val="tx1"/>
                </a:solidFill>
              </a:defRPr>
            </a:lvl1pPr>
            <a:lvl2pPr>
              <a:defRPr sz="5000">
                <a:solidFill>
                  <a:schemeClr val="tx1"/>
                </a:solidFill>
              </a:defRPr>
            </a:lvl2pPr>
            <a:lvl3pPr>
              <a:defRPr sz="4000">
                <a:solidFill>
                  <a:schemeClr val="tx1"/>
                </a:solidFill>
              </a:defRPr>
            </a:lvl3pPr>
            <a:lvl4pPr>
              <a:defRPr sz="30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8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75B812-D58F-45F3-8D46-2F42F03E539D}" type="datetime1">
              <a:rPr lang="cs-CZ">
                <a:solidFill>
                  <a:prstClr val="black"/>
                </a:solidFill>
              </a:rPr>
              <a:pPr>
                <a:defRPr/>
              </a:pPr>
              <a:t>28.07.2020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C021B97-E9BD-4221-915D-673A65B2AD15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5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s_jedním_odstavcem_pro_obráze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d_box"/>
          <p:cNvSpPr/>
          <p:nvPr userDrawn="1"/>
        </p:nvSpPr>
        <p:spPr>
          <a:xfrm>
            <a:off x="1335088" y="289083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>
              <a:defRPr/>
            </a:pP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7626" y="3224235"/>
            <a:ext cx="9654226" cy="3633765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35088" y="7070747"/>
            <a:ext cx="9637712" cy="475612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cs-CZ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8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2AFBAB7-4710-4537-90A2-69C0EE2FAE29}" type="datetime1">
              <a:rPr lang="cs-CZ">
                <a:solidFill>
                  <a:prstClr val="black"/>
                </a:solidFill>
              </a:rPr>
              <a:pPr>
                <a:defRPr/>
              </a:pPr>
              <a:t>28.07.2020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C021B97-E9BD-4221-915D-673A65B2AD15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21" hasCustomPrompt="1"/>
          </p:nvPr>
        </p:nvSpPr>
        <p:spPr>
          <a:xfrm>
            <a:off x="11929970" y="4835463"/>
            <a:ext cx="10487118" cy="69914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dirty="0" smtClean="0"/>
              <a:t>Místo pro obrázek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672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s_dvěmi_odstavci_pro_graf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d_box"/>
          <p:cNvSpPr/>
          <p:nvPr userDrawn="1"/>
        </p:nvSpPr>
        <p:spPr>
          <a:xfrm>
            <a:off x="1335088" y="289083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>
              <a:defRPr/>
            </a:pP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7626" y="3224235"/>
            <a:ext cx="10208628" cy="184665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35088" y="5283285"/>
            <a:ext cx="10191166" cy="161122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cs-CZ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190413" y="3248025"/>
            <a:ext cx="10209600" cy="1822869"/>
          </a:xfrm>
        </p:spPr>
        <p:txBody>
          <a:bodyPr>
            <a:noAutofit/>
          </a:bodyPr>
          <a:lstStyle>
            <a:lvl1pPr marL="0" indent="0">
              <a:buNone/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Kliknutím vložíte text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08847" y="5283285"/>
            <a:ext cx="10191166" cy="161122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cs-CZ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1317625" y="7106904"/>
            <a:ext cx="10209213" cy="4716379"/>
          </a:xfrm>
          <a:noFill/>
        </p:spPr>
        <p:txBody>
          <a:bodyPr lIns="0" tIns="0" rIns="0" bIns="0"/>
          <a:lstStyle>
            <a:lvl1pPr>
              <a:defRPr sz="6000">
                <a:solidFill>
                  <a:schemeClr val="tx1"/>
                </a:solidFill>
              </a:defRPr>
            </a:lvl1pPr>
            <a:lvl2pPr>
              <a:defRPr sz="5000">
                <a:solidFill>
                  <a:schemeClr val="tx1"/>
                </a:solidFill>
              </a:defRPr>
            </a:lvl2pPr>
            <a:lvl3pPr>
              <a:defRPr sz="4000">
                <a:solidFill>
                  <a:schemeClr val="tx1"/>
                </a:solidFill>
              </a:defRPr>
            </a:lvl3pPr>
            <a:lvl4pPr>
              <a:defRPr sz="30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12190413" y="7106904"/>
            <a:ext cx="10209213" cy="4716379"/>
          </a:xfrm>
          <a:noFill/>
        </p:spPr>
        <p:txBody>
          <a:bodyPr lIns="0" tIns="0" rIns="0" bIns="0"/>
          <a:lstStyle>
            <a:lvl1pPr>
              <a:defRPr sz="6000">
                <a:solidFill>
                  <a:schemeClr val="tx1"/>
                </a:solidFill>
              </a:defRPr>
            </a:lvl1pPr>
            <a:lvl2pPr>
              <a:defRPr sz="5000">
                <a:solidFill>
                  <a:schemeClr val="tx1"/>
                </a:solidFill>
              </a:defRPr>
            </a:lvl2pPr>
            <a:lvl3pPr>
              <a:defRPr sz="4000">
                <a:solidFill>
                  <a:schemeClr val="tx1"/>
                </a:solidFill>
              </a:defRPr>
            </a:lvl3pPr>
            <a:lvl4pPr>
              <a:defRPr sz="30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8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DA45CDF-E6A9-4B96-8F75-B7E10FA488BB}" type="datetime1">
              <a:rPr lang="cs-CZ">
                <a:solidFill>
                  <a:prstClr val="black"/>
                </a:solidFill>
              </a:rPr>
              <a:pPr>
                <a:defRPr/>
              </a:pPr>
              <a:t>28.07.2020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F1171DA-DE1A-4032-B401-AD6CC65D7A8E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1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s_dvěmi_odstavci_pro_grafy_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d_box"/>
          <p:cNvSpPr/>
          <p:nvPr userDrawn="1"/>
        </p:nvSpPr>
        <p:spPr>
          <a:xfrm>
            <a:off x="1335088" y="289083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>
              <a:defRPr/>
            </a:pP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7626" y="3224235"/>
            <a:ext cx="10208628" cy="184665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35088" y="10215647"/>
            <a:ext cx="10191166" cy="161122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cs-CZ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190413" y="3248025"/>
            <a:ext cx="10209600" cy="1822869"/>
          </a:xfrm>
        </p:spPr>
        <p:txBody>
          <a:bodyPr>
            <a:noAutofit/>
          </a:bodyPr>
          <a:lstStyle>
            <a:lvl1pPr marL="0" indent="0">
              <a:buNone/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Kliknutím vložíte text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08847" y="10215647"/>
            <a:ext cx="10191166" cy="161122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cs-CZ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1317625" y="5280095"/>
            <a:ext cx="10209213" cy="4716379"/>
          </a:xfrm>
          <a:noFill/>
        </p:spPr>
        <p:txBody>
          <a:bodyPr lIns="0" tIns="0" rIns="0" bIns="0"/>
          <a:lstStyle>
            <a:lvl1pPr>
              <a:defRPr sz="6000">
                <a:solidFill>
                  <a:schemeClr val="tx1"/>
                </a:solidFill>
              </a:defRPr>
            </a:lvl1pPr>
            <a:lvl2pPr>
              <a:defRPr sz="5000">
                <a:solidFill>
                  <a:schemeClr val="tx1"/>
                </a:solidFill>
              </a:defRPr>
            </a:lvl2pPr>
            <a:lvl3pPr>
              <a:defRPr sz="4000">
                <a:solidFill>
                  <a:schemeClr val="tx1"/>
                </a:solidFill>
              </a:defRPr>
            </a:lvl3pPr>
            <a:lvl4pPr>
              <a:defRPr sz="30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12190413" y="5280095"/>
            <a:ext cx="10209600" cy="4716379"/>
          </a:xfrm>
          <a:noFill/>
        </p:spPr>
        <p:txBody>
          <a:bodyPr lIns="0" tIns="0" rIns="0" bIns="0"/>
          <a:lstStyle>
            <a:lvl1pPr>
              <a:defRPr sz="6000">
                <a:solidFill>
                  <a:schemeClr val="tx1"/>
                </a:solidFill>
              </a:defRPr>
            </a:lvl1pPr>
            <a:lvl2pPr>
              <a:defRPr sz="5000">
                <a:solidFill>
                  <a:schemeClr val="tx1"/>
                </a:solidFill>
              </a:defRPr>
            </a:lvl2pPr>
            <a:lvl3pPr>
              <a:defRPr sz="4000">
                <a:solidFill>
                  <a:schemeClr val="tx1"/>
                </a:solidFill>
              </a:defRPr>
            </a:lvl3pPr>
            <a:lvl4pPr>
              <a:defRPr sz="30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8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762BCC-3985-441B-B8C0-EC0A44632DFF}" type="datetime1">
              <a:rPr lang="cs-CZ">
                <a:solidFill>
                  <a:prstClr val="black"/>
                </a:solidFill>
              </a:rPr>
              <a:pPr>
                <a:defRPr/>
              </a:pPr>
              <a:t>28.07.2020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C021B97-E9BD-4221-915D-673A65B2AD15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3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seznam_členění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d_box"/>
          <p:cNvSpPr/>
          <p:nvPr userDrawn="1"/>
        </p:nvSpPr>
        <p:spPr>
          <a:xfrm>
            <a:off x="1335088" y="3873500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>
              <a:defRPr/>
            </a:pP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7625" y="4206874"/>
            <a:ext cx="14988113" cy="184665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  <a:endParaRPr lang="cs-CZ" dirty="0"/>
          </a:p>
        </p:txBody>
      </p:sp>
      <p:sp>
        <p:nvSpPr>
          <p:cNvPr id="12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1317625" y="6265924"/>
            <a:ext cx="14988113" cy="4716379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6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50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40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 sz="30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8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137ACE2-A58D-43F6-A311-C2D52AE2DA0B}" type="datetime1">
              <a:rPr lang="cs-CZ">
                <a:solidFill>
                  <a:prstClr val="black"/>
                </a:solidFill>
              </a:rPr>
              <a:pPr>
                <a:defRPr/>
              </a:pPr>
              <a:t>28.07.2020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5A2C13-FCDF-48EE-9356-C903CCBF465F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66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seznam_členění_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d_box"/>
          <p:cNvSpPr/>
          <p:nvPr userDrawn="1"/>
        </p:nvSpPr>
        <p:spPr>
          <a:xfrm>
            <a:off x="1335088" y="3873500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>
              <a:defRPr/>
            </a:pP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7625" y="4206874"/>
            <a:ext cx="14988113" cy="184665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  <a:endParaRPr lang="cs-CZ" dirty="0"/>
          </a:p>
        </p:txBody>
      </p:sp>
      <p:sp>
        <p:nvSpPr>
          <p:cNvPr id="12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1317625" y="6265924"/>
            <a:ext cx="14988113" cy="4716379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6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10000"/>
              </a:lnSpc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10000"/>
              </a:lnSpc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lnSpc>
                <a:spcPct val="110000"/>
              </a:lnSpc>
              <a:defRPr sz="2400">
                <a:solidFill>
                  <a:schemeClr val="bg2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8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7904EBB-CB01-48A9-9930-401CFCE30685}" type="datetime1">
              <a:rPr lang="cs-CZ">
                <a:solidFill>
                  <a:prstClr val="black"/>
                </a:solidFill>
              </a:rPr>
              <a:pPr>
                <a:defRPr/>
              </a:pPr>
              <a:t>28.07.2020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5A2C13-FCDF-48EE-9356-C903CCBF465F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0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e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d_box"/>
          <p:cNvSpPr/>
          <p:nvPr userDrawn="1"/>
        </p:nvSpPr>
        <p:spPr>
          <a:xfrm>
            <a:off x="1335088" y="289083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>
              <a:defRPr/>
            </a:pP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335088" y="10078788"/>
            <a:ext cx="5486400" cy="81349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Kliknutím vložíte text</a:t>
            </a:r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9"/>
          </p:nvPr>
        </p:nvSpPr>
        <p:spPr>
          <a:xfrm>
            <a:off x="2205038" y="5283641"/>
            <a:ext cx="3746500" cy="3746500"/>
          </a:xfrm>
          <a:prstGeom prst="ellipse">
            <a:avLst/>
          </a:prstGeom>
          <a:solidFill>
            <a:schemeClr val="bg1">
              <a:alpha val="12000"/>
            </a:schemeClr>
          </a:solidFill>
        </p:spPr>
        <p:txBody>
          <a:bodyPr/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7924800" y="10078788"/>
            <a:ext cx="5486400" cy="81349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Kliknutím vložíte text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4514512" y="10078788"/>
            <a:ext cx="5486400" cy="81349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50000"/>
              </a:lnSpc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Kliknutím vložíte text</a:t>
            </a:r>
          </a:p>
        </p:txBody>
      </p:sp>
      <p:sp>
        <p:nvSpPr>
          <p:cNvPr id="17" name="Zástupný symbol pro obrázek 13"/>
          <p:cNvSpPr>
            <a:spLocks noGrp="1"/>
          </p:cNvSpPr>
          <p:nvPr>
            <p:ph type="pic" sz="quarter" idx="22"/>
          </p:nvPr>
        </p:nvSpPr>
        <p:spPr>
          <a:xfrm>
            <a:off x="8794750" y="5283641"/>
            <a:ext cx="3746500" cy="3746500"/>
          </a:xfrm>
          <a:prstGeom prst="ellipse">
            <a:avLst/>
          </a:prstGeom>
          <a:solidFill>
            <a:schemeClr val="bg1">
              <a:alpha val="12000"/>
            </a:schemeClr>
          </a:solidFill>
        </p:spPr>
        <p:txBody>
          <a:bodyPr/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8" name="Zástupný symbol pro obrázek 13"/>
          <p:cNvSpPr>
            <a:spLocks noGrp="1"/>
          </p:cNvSpPr>
          <p:nvPr>
            <p:ph type="pic" sz="quarter" idx="23"/>
          </p:nvPr>
        </p:nvSpPr>
        <p:spPr>
          <a:xfrm>
            <a:off x="15384462" y="5283641"/>
            <a:ext cx="3746500" cy="3746500"/>
          </a:xfrm>
          <a:prstGeom prst="ellipse">
            <a:avLst/>
          </a:prstGeom>
          <a:solidFill>
            <a:schemeClr val="bg1">
              <a:alpha val="12000"/>
            </a:schemeClr>
          </a:solidFill>
        </p:spPr>
        <p:txBody>
          <a:bodyPr/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5088" y="9524790"/>
            <a:ext cx="5486400" cy="485518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Kliknutím vložíte text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7924800" y="9524790"/>
            <a:ext cx="5486400" cy="485518"/>
          </a:xfrm>
        </p:spPr>
        <p:txBody>
          <a:bodyPr lIns="0" tIns="0" rIns="0" bIns="0">
            <a:spAutoFit/>
          </a:bodyPr>
          <a:lstStyle>
            <a:lvl1pPr marL="0" marR="0" indent="0" algn="ctr" defTabSz="1827213" rtl="0" eaLnBrk="1" fontAlgn="base" latinLnBrk="0" hangingPunct="1">
              <a:lnSpc>
                <a:spcPct val="15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Kliknutím vložíte text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14514512" y="9524790"/>
            <a:ext cx="5486400" cy="485518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Kliknutím vložíte text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317625" y="3224235"/>
            <a:ext cx="10872787" cy="184665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  <a:endParaRPr lang="cs-CZ" dirty="0"/>
          </a:p>
        </p:txBody>
      </p:sp>
      <p:sp>
        <p:nvSpPr>
          <p:cNvPr id="22" name="Date Placeholder 2"/>
          <p:cNvSpPr>
            <a:spLocks noGrp="1"/>
          </p:cNvSpPr>
          <p:nvPr>
            <p:ph type="dt" sz="half" idx="27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FDFDC9-A5A8-4A99-A292-2C67B2004C17}" type="datetime1">
              <a:rPr lang="cs-CZ">
                <a:solidFill>
                  <a:prstClr val="black"/>
                </a:solidFill>
              </a:rPr>
              <a:pPr>
                <a:defRPr/>
              </a:pPr>
              <a:t>28.07.2020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0AABBC-B680-4AEB-AB99-7FE20BC6AE85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5088" y="10892278"/>
            <a:ext cx="5486400" cy="485518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Kliknutím vložíte text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7924800" y="10892278"/>
            <a:ext cx="5486400" cy="485518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Kliknutím vložíte text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14514512" y="10892278"/>
            <a:ext cx="5486400" cy="485518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03234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088" y="1003776"/>
            <a:ext cx="3048000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d_box"/>
          <p:cNvSpPr/>
          <p:nvPr userDrawn="1"/>
        </p:nvSpPr>
        <p:spPr>
          <a:xfrm>
            <a:off x="1335088" y="289083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>
              <a:defRPr/>
            </a:pP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317625" y="3224235"/>
            <a:ext cx="10872787" cy="184665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  <a:endParaRPr lang="cs-CZ" dirty="0"/>
          </a:p>
        </p:txBody>
      </p:sp>
      <p:sp>
        <p:nvSpPr>
          <p:cNvPr id="22" name="Date Placeholder 2"/>
          <p:cNvSpPr>
            <a:spLocks noGrp="1"/>
          </p:cNvSpPr>
          <p:nvPr>
            <p:ph type="dt" sz="half" idx="27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412C1C-6AE6-44B1-A09E-F6B91D64981D}" type="datetime1">
              <a:rPr lang="cs-CZ" smtClean="0">
                <a:solidFill>
                  <a:prstClr val="black"/>
                </a:solidFill>
              </a:rPr>
              <a:pPr>
                <a:defRPr/>
              </a:pPr>
              <a:t>28.07.2020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C9003E-EA1C-4C5F-A5D4-5B997D428D03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1335088" y="5283285"/>
            <a:ext cx="10855324" cy="65435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cs-CZ" dirty="0"/>
          </a:p>
        </p:txBody>
      </p:sp>
      <p:sp>
        <p:nvSpPr>
          <p:cNvPr id="31" name="Zástupný symbol pro obrázek 3"/>
          <p:cNvSpPr>
            <a:spLocks noGrp="1"/>
          </p:cNvSpPr>
          <p:nvPr>
            <p:ph type="pic" sz="quarter" idx="21" hasCustomPrompt="1"/>
          </p:nvPr>
        </p:nvSpPr>
        <p:spPr>
          <a:xfrm>
            <a:off x="12801600" y="3224213"/>
            <a:ext cx="11580813" cy="860266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Místo pro obrázek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764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pro_obráze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d_box"/>
          <p:cNvSpPr/>
          <p:nvPr userDrawn="1"/>
        </p:nvSpPr>
        <p:spPr>
          <a:xfrm>
            <a:off x="1335088" y="289083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>
              <a:defRPr/>
            </a:pP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7626" y="3224235"/>
            <a:ext cx="9678330" cy="184665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35088" y="5283285"/>
            <a:ext cx="9661775" cy="65399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cs-CZ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12190413" y="3224234"/>
            <a:ext cx="12192000" cy="8594953"/>
          </a:xfrm>
          <a:solidFill>
            <a:schemeClr val="bg1">
              <a:alpha val="12000"/>
            </a:schemeClr>
          </a:solidFill>
        </p:spPr>
        <p:txBody>
          <a:bodyPr rtlCol="0">
            <a:normAutofit/>
          </a:bodyPr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 smtClean="0"/>
              <a:t>Místo</a:t>
            </a:r>
            <a:r>
              <a:rPr lang="en-US" noProof="0" dirty="0" smtClean="0"/>
              <a:t> pro </a:t>
            </a:r>
            <a:r>
              <a:rPr lang="en-US" noProof="0" dirty="0" err="1" smtClean="0"/>
              <a:t>obrázek</a:t>
            </a:r>
            <a:endParaRPr lang="cs-CZ" noProof="0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5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E3DE6F-61C0-4281-AAE1-357AAC2C566D}" type="datetime1">
              <a:rPr lang="cs-CZ">
                <a:solidFill>
                  <a:prstClr val="black"/>
                </a:solidFill>
              </a:rPr>
              <a:pPr>
                <a:defRPr/>
              </a:pPr>
              <a:t>28.07.2020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DDC263-AC41-4562-887A-46A5B3DFC77C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68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pro_rejstří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7625" y="3230562"/>
            <a:ext cx="14988113" cy="184665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rgbClr val="2426A9"/>
                </a:solidFill>
              </a:defRPr>
            </a:lvl1pPr>
          </a:lstStyle>
          <a:p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  <a:endParaRPr lang="cs-CZ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35088" y="5289945"/>
            <a:ext cx="14970650" cy="653693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Kliknutím vložíte text</a:t>
            </a:r>
            <a:endParaRPr lang="cs-CZ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7678400" y="5289945"/>
            <a:ext cx="4738688" cy="653693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Kliknutím vložíte text</a:t>
            </a:r>
            <a:endParaRPr lang="cs-CZ" dirty="0"/>
          </a:p>
        </p:txBody>
      </p:sp>
      <p:sp>
        <p:nvSpPr>
          <p:cNvPr id="10" name="Red_box"/>
          <p:cNvSpPr/>
          <p:nvPr userDrawn="1"/>
        </p:nvSpPr>
        <p:spPr>
          <a:xfrm>
            <a:off x="1335088" y="289083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3668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79" userDrawn="1">
          <p15:clr>
            <a:srgbClr val="FBAE40"/>
          </p15:clr>
        </p15:guide>
        <p15:guide id="3" orient="horz" pos="747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pro_obrázek_s_paramter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d_box"/>
          <p:cNvSpPr/>
          <p:nvPr userDrawn="1"/>
        </p:nvSpPr>
        <p:spPr>
          <a:xfrm>
            <a:off x="1335088" y="3873500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>
              <a:defRPr/>
            </a:pP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35088" y="6894513"/>
            <a:ext cx="9661775" cy="492877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cs-CZ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12190413" y="3224234"/>
            <a:ext cx="12192000" cy="8594953"/>
          </a:xfrm>
          <a:solidFill>
            <a:schemeClr val="bg1">
              <a:alpha val="12000"/>
            </a:schemeClr>
          </a:solidFill>
        </p:spPr>
        <p:txBody>
          <a:bodyPr rtlCol="0">
            <a:normAutofit/>
          </a:bodyPr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 smtClean="0"/>
              <a:t>Místo</a:t>
            </a:r>
            <a:r>
              <a:rPr lang="en-US" noProof="0" dirty="0" smtClean="0"/>
              <a:t> pro </a:t>
            </a:r>
            <a:r>
              <a:rPr lang="en-US" noProof="0" dirty="0" err="1" smtClean="0"/>
              <a:t>obrázek</a:t>
            </a:r>
            <a:endParaRPr lang="cs-CZ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317626" y="4206874"/>
            <a:ext cx="9679237" cy="184665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  <a:endParaRPr lang="cs-CZ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5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35D70B3-AA28-469D-8218-2ACDCABA4506}" type="datetime1">
              <a:rPr lang="cs-CZ">
                <a:solidFill>
                  <a:prstClr val="black"/>
                </a:solidFill>
              </a:rPr>
              <a:pPr>
                <a:defRPr/>
              </a:pPr>
              <a:t>28.07.2020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FE70-BA07-4AD1-9303-4F6282BBDF56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6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pro_FHD_obráze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d_box"/>
          <p:cNvSpPr/>
          <p:nvPr userDrawn="1"/>
        </p:nvSpPr>
        <p:spPr>
          <a:xfrm>
            <a:off x="1335088" y="289718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>
              <a:defRPr/>
            </a:pP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7" name="Zástupný symbol pro obrázek 6"/>
          <p:cNvSpPr>
            <a:spLocks noGrp="1"/>
          </p:cNvSpPr>
          <p:nvPr>
            <p:ph type="pic" sz="quarter" idx="10" hasCustomPrompt="1"/>
          </p:nvPr>
        </p:nvSpPr>
        <p:spPr>
          <a:xfrm>
            <a:off x="1335088" y="3221037"/>
            <a:ext cx="15293445" cy="86024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noProof="0" dirty="0" smtClean="0"/>
              <a:t>Místo pro obrázek</a:t>
            </a:r>
            <a:endParaRPr lang="cs-CZ" noProof="0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7678400" y="3221038"/>
            <a:ext cx="4738688" cy="8605837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50000"/>
              </a:lnSpc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cs-CZ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BDC3631-621A-4149-827E-1CBA1E690E54}" type="datetime1">
              <a:rPr lang="cs-CZ">
                <a:solidFill>
                  <a:prstClr val="black"/>
                </a:solidFill>
              </a:rPr>
              <a:pPr>
                <a:defRPr/>
              </a:pPr>
              <a:t>28.07.2020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1E01258-BAEE-4CDD-9D24-A0793A08A874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0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_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088" y="1003776"/>
            <a:ext cx="3048000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d_box"/>
          <p:cNvSpPr/>
          <p:nvPr userDrawn="1"/>
        </p:nvSpPr>
        <p:spPr>
          <a:xfrm>
            <a:off x="1335088" y="289083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>
              <a:defRPr/>
            </a:pP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317625" y="3224235"/>
            <a:ext cx="10872787" cy="184665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  <a:endParaRPr lang="cs-CZ" dirty="0"/>
          </a:p>
        </p:txBody>
      </p:sp>
      <p:sp>
        <p:nvSpPr>
          <p:cNvPr id="22" name="Date Placeholder 2"/>
          <p:cNvSpPr>
            <a:spLocks noGrp="1"/>
          </p:cNvSpPr>
          <p:nvPr>
            <p:ph type="dt" sz="half" idx="27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620CAED-9053-4AA2-B5BF-52CF7A9683B6}" type="datetime1">
              <a:rPr lang="cs-CZ" smtClean="0">
                <a:solidFill>
                  <a:prstClr val="black"/>
                </a:solidFill>
              </a:rPr>
              <a:pPr>
                <a:defRPr/>
              </a:pPr>
              <a:t>28.07.2020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C9003E-EA1C-4C5F-A5D4-5B997D428D03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335088" y="5283285"/>
            <a:ext cx="10855324" cy="65435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Kliknutím vložíte tex</a:t>
            </a:r>
            <a:r>
              <a:rPr lang="en-GB" dirty="0" smtClean="0"/>
              <a:t>t</a:t>
            </a:r>
            <a:endParaRPr lang="cs-CZ" dirty="0"/>
          </a:p>
        </p:txBody>
      </p:sp>
      <p:sp>
        <p:nvSpPr>
          <p:cNvPr id="31" name="Zástupný symbol pro obrázek 3"/>
          <p:cNvSpPr>
            <a:spLocks noGrp="1"/>
          </p:cNvSpPr>
          <p:nvPr>
            <p:ph type="pic" sz="quarter" idx="21" hasCustomPrompt="1"/>
          </p:nvPr>
        </p:nvSpPr>
        <p:spPr>
          <a:xfrm>
            <a:off x="12801600" y="3224213"/>
            <a:ext cx="9615487" cy="860266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Místo pro obrázek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89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_slide_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d_box"/>
          <p:cNvSpPr/>
          <p:nvPr userDrawn="1"/>
        </p:nvSpPr>
        <p:spPr>
          <a:xfrm>
            <a:off x="1335088" y="3873500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>
              <a:defRPr/>
            </a:pP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7625" y="4206874"/>
            <a:ext cx="14988113" cy="268763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35088" y="7106904"/>
            <a:ext cx="14970650" cy="44434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Kliknutím vložíte tex</a:t>
            </a:r>
            <a:r>
              <a:rPr lang="en-GB" dirty="0" smtClean="0"/>
              <a:t>t</a:t>
            </a:r>
            <a:endParaRPr lang="cs-CZ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64F129-B233-4CA6-872E-8131FEB75F4B}" type="datetime1">
              <a:rPr lang="cs-CZ">
                <a:solidFill>
                  <a:prstClr val="black"/>
                </a:solidFill>
              </a:rPr>
              <a:pPr>
                <a:defRPr/>
              </a:pPr>
              <a:t>28.07.2020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DCF2305-7480-4D33-B14C-42D20804E717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6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socialní_sítě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d_box"/>
          <p:cNvSpPr/>
          <p:nvPr userDrawn="1"/>
        </p:nvSpPr>
        <p:spPr>
          <a:xfrm>
            <a:off x="1335088" y="3873500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>
              <a:defRPr/>
            </a:pP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7625" y="4206874"/>
            <a:ext cx="14988113" cy="268763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  <a:endParaRPr lang="cs-CZ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7299B7-406D-45A1-AB0F-496B4EE3687F}" type="datetime1">
              <a:rPr lang="cs-CZ">
                <a:solidFill>
                  <a:prstClr val="black"/>
                </a:solidFill>
              </a:rPr>
              <a:pPr>
                <a:defRPr/>
              </a:pPr>
              <a:t>28.07.2020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DCF2305-7480-4D33-B14C-42D20804E717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sz="quarter" idx="17" hasCustomPrompt="1"/>
          </p:nvPr>
        </p:nvSpPr>
        <p:spPr>
          <a:xfrm>
            <a:off x="1317625" y="7106904"/>
            <a:ext cx="2724420" cy="272247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cs-CZ" dirty="0" smtClean="0"/>
              <a:t>Místo pro obrázek</a:t>
            </a:r>
            <a:endParaRPr lang="cs-CZ" dirty="0"/>
          </a:p>
        </p:txBody>
      </p:sp>
      <p:sp>
        <p:nvSpPr>
          <p:cNvPr id="11" name="Zástupný symbol pro obrázek 9"/>
          <p:cNvSpPr>
            <a:spLocks noGrp="1"/>
          </p:cNvSpPr>
          <p:nvPr>
            <p:ph type="pic" sz="quarter" idx="18" hasCustomPrompt="1"/>
          </p:nvPr>
        </p:nvSpPr>
        <p:spPr>
          <a:xfrm>
            <a:off x="4383088" y="7106904"/>
            <a:ext cx="2724420" cy="272247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cs-CZ" dirty="0" smtClean="0"/>
              <a:t>Místo pro obrázek</a:t>
            </a:r>
            <a:endParaRPr lang="cs-CZ" dirty="0"/>
          </a:p>
        </p:txBody>
      </p:sp>
      <p:sp>
        <p:nvSpPr>
          <p:cNvPr id="12" name="Zástupný symbol pro obrázek 9"/>
          <p:cNvSpPr>
            <a:spLocks noGrp="1"/>
          </p:cNvSpPr>
          <p:nvPr>
            <p:ph type="pic" sz="quarter" idx="19" hasCustomPrompt="1"/>
          </p:nvPr>
        </p:nvSpPr>
        <p:spPr>
          <a:xfrm>
            <a:off x="7448551" y="7106904"/>
            <a:ext cx="2724420" cy="272247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cs-CZ" dirty="0" smtClean="0"/>
              <a:t>Místo pro obrázek</a:t>
            </a:r>
            <a:endParaRPr lang="cs-CZ" dirty="0"/>
          </a:p>
        </p:txBody>
      </p:sp>
      <p:sp>
        <p:nvSpPr>
          <p:cNvPr id="13" name="Zástupný symbol pro obrázek 9"/>
          <p:cNvSpPr>
            <a:spLocks noGrp="1"/>
          </p:cNvSpPr>
          <p:nvPr>
            <p:ph type="pic" sz="quarter" idx="20" hasCustomPrompt="1"/>
          </p:nvPr>
        </p:nvSpPr>
        <p:spPr>
          <a:xfrm>
            <a:off x="10514014" y="7106904"/>
            <a:ext cx="2724420" cy="272247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cs-CZ" dirty="0" smtClean="0"/>
              <a:t>Místo pro obrázek</a:t>
            </a:r>
            <a:endParaRPr lang="cs-CZ" dirty="0"/>
          </a:p>
        </p:txBody>
      </p:sp>
      <p:sp>
        <p:nvSpPr>
          <p:cNvPr id="14" name="Zástupný symbol pro obrázek 9"/>
          <p:cNvSpPr>
            <a:spLocks noGrp="1"/>
          </p:cNvSpPr>
          <p:nvPr>
            <p:ph type="pic" sz="quarter" idx="21" hasCustomPrompt="1"/>
          </p:nvPr>
        </p:nvSpPr>
        <p:spPr>
          <a:xfrm>
            <a:off x="13580793" y="7106904"/>
            <a:ext cx="2724420" cy="272247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000"/>
            </a:lvl1pPr>
          </a:lstStyle>
          <a:p>
            <a:r>
              <a:rPr lang="cs-CZ" dirty="0" smtClean="0"/>
              <a:t>Místo pro obrázek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ředělový_slide_prezentac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d_box"/>
          <p:cNvSpPr/>
          <p:nvPr userDrawn="1"/>
        </p:nvSpPr>
        <p:spPr>
          <a:xfrm>
            <a:off x="1335088" y="3873500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7626" y="4206874"/>
            <a:ext cx="10872788" cy="4768684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rgbClr val="2426A9"/>
                </a:solidFill>
              </a:defRPr>
            </a:lvl1pPr>
          </a:lstStyle>
          <a:p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  <a:endParaRPr lang="cs-CZ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C94F16-9E2D-47A0-9089-BFA9682D3A30}" type="datetime1">
              <a:rPr lang="cs-CZ" smtClean="0"/>
              <a:t>28.07.2020</a:t>
            </a:fld>
            <a:endParaRPr lang="cs-CZ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47EDE58-50F9-4E66-99C8-65D207F282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989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_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088" y="1003776"/>
            <a:ext cx="3048000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d_box"/>
          <p:cNvSpPr/>
          <p:nvPr userDrawn="1"/>
        </p:nvSpPr>
        <p:spPr>
          <a:xfrm>
            <a:off x="1335088" y="289083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317625" y="3224235"/>
            <a:ext cx="10872787" cy="184665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rgbClr val="2426A9"/>
                </a:solidFill>
              </a:defRPr>
            </a:lvl1pPr>
          </a:lstStyle>
          <a:p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  <a:endParaRPr lang="cs-CZ" dirty="0"/>
          </a:p>
        </p:txBody>
      </p:sp>
      <p:sp>
        <p:nvSpPr>
          <p:cNvPr id="22" name="Date Placeholder 2"/>
          <p:cNvSpPr>
            <a:spLocks noGrp="1"/>
          </p:cNvSpPr>
          <p:nvPr>
            <p:ph type="dt" sz="half" idx="27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620CAED-9053-4AA2-B5BF-52CF7A9683B6}" type="datetime1">
              <a:rPr lang="cs-CZ" smtClean="0"/>
              <a:t>28.07.2020</a:t>
            </a:fld>
            <a:endParaRPr lang="cs-CZ" dirty="0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C9003E-EA1C-4C5F-A5D4-5B997D428D0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335088" y="5283285"/>
            <a:ext cx="10855324" cy="65435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Kliknutím vložíte tex</a:t>
            </a:r>
            <a:r>
              <a:rPr lang="en-GB" dirty="0" smtClean="0"/>
              <a:t>t</a:t>
            </a:r>
            <a:endParaRPr lang="cs-CZ" dirty="0"/>
          </a:p>
        </p:txBody>
      </p:sp>
      <p:sp>
        <p:nvSpPr>
          <p:cNvPr id="31" name="Zástupný symbol pro obrázek 3"/>
          <p:cNvSpPr>
            <a:spLocks noGrp="1"/>
          </p:cNvSpPr>
          <p:nvPr>
            <p:ph type="pic" sz="quarter" idx="21" hasCustomPrompt="1"/>
          </p:nvPr>
        </p:nvSpPr>
        <p:spPr>
          <a:xfrm>
            <a:off x="12801600" y="3224213"/>
            <a:ext cx="9615487" cy="860266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Místo pro obrázek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2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_slide_prezentac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d_box"/>
          <p:cNvSpPr/>
          <p:nvPr userDrawn="1"/>
        </p:nvSpPr>
        <p:spPr>
          <a:xfrm>
            <a:off x="1335088" y="3873500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>
              <a:defRPr/>
            </a:pP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7626" y="4206874"/>
            <a:ext cx="10872788" cy="4768684"/>
          </a:xfrm>
        </p:spPr>
        <p:txBody>
          <a:bodyPr lIns="0" tIns="0" rIns="0" bIns="0" anchor="t">
            <a:noAutofit/>
          </a:bodyPr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34710" y="9187949"/>
            <a:ext cx="10855703" cy="62509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000">
                <a:solidFill>
                  <a:srgbClr val="6C6F70"/>
                </a:solidFill>
              </a:defRPr>
            </a:lvl1pPr>
          </a:lstStyle>
          <a:p>
            <a:pPr lvl="0"/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34710" y="9906413"/>
            <a:ext cx="10855703" cy="625098"/>
          </a:xfrm>
        </p:spPr>
        <p:txBody>
          <a:bodyPr lIns="0" tIns="0" rIns="0" bIns="0">
            <a:noAutofit/>
          </a:bodyPr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>
                <a:solidFill>
                  <a:srgbClr val="6C6F70"/>
                </a:solidFill>
              </a:defRPr>
            </a:lvl1pPr>
          </a:lstStyle>
          <a:p>
            <a:pPr lvl="0"/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5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683DC1D-118D-4A34-BB2A-65396A76352A}" type="datetime1">
              <a:rPr lang="cs-CZ">
                <a:solidFill>
                  <a:prstClr val="black"/>
                </a:solidFill>
              </a:rPr>
              <a:pPr>
                <a:defRPr/>
              </a:pPr>
              <a:t>28.07.2020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158F56-4A70-4933-91D2-6FE82D9A599C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00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pro_rejstří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d_box"/>
          <p:cNvSpPr/>
          <p:nvPr userDrawn="1"/>
        </p:nvSpPr>
        <p:spPr>
          <a:xfrm>
            <a:off x="1335088" y="289718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>
              <a:defRPr/>
            </a:pP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8" name="Red_box"/>
          <p:cNvSpPr/>
          <p:nvPr userDrawn="1"/>
        </p:nvSpPr>
        <p:spPr>
          <a:xfrm>
            <a:off x="1335088" y="289083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>
              <a:defRPr/>
            </a:pP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7625" y="3230562"/>
            <a:ext cx="14988113" cy="184665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  <a:endParaRPr lang="cs-CZ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35088" y="5289945"/>
            <a:ext cx="14970650" cy="653693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Kliknutím vložíte text</a:t>
            </a:r>
            <a:endParaRPr lang="cs-CZ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7678400" y="5289945"/>
            <a:ext cx="4738688" cy="653693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Kliknutím vložíte 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61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s_předmluvou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d_box"/>
          <p:cNvSpPr/>
          <p:nvPr userDrawn="1"/>
        </p:nvSpPr>
        <p:spPr>
          <a:xfrm>
            <a:off x="1335088" y="3873500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>
              <a:defRPr/>
            </a:pP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7625" y="4206874"/>
            <a:ext cx="14988113" cy="268763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35088" y="7106904"/>
            <a:ext cx="14970650" cy="44434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Kliknutím vložíte text</a:t>
            </a:r>
            <a:endParaRPr lang="cs-CZ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59235B8-F7D4-4B38-BABC-42BE3AA040DC}" type="datetime1">
              <a:rPr lang="cs-CZ">
                <a:solidFill>
                  <a:prstClr val="black"/>
                </a:solidFill>
              </a:rPr>
              <a:pPr>
                <a:defRPr/>
              </a:pPr>
              <a:t>28.07.2020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E8DFB0-D1C6-46B2-933A-47D60D4C3C9A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6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_slide_prezentac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d_box"/>
          <p:cNvSpPr/>
          <p:nvPr userDrawn="1"/>
        </p:nvSpPr>
        <p:spPr>
          <a:xfrm>
            <a:off x="1335088" y="3873500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>
              <a:defRPr/>
            </a:pP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7626" y="4206874"/>
            <a:ext cx="10872788" cy="4768684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  <a:endParaRPr lang="cs-CZ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C94F16-9E2D-47A0-9089-BFA9682D3A30}" type="datetime1">
              <a:rPr lang="cs-CZ">
                <a:solidFill>
                  <a:prstClr val="black"/>
                </a:solidFill>
              </a:rPr>
              <a:pPr>
                <a:defRPr/>
              </a:pPr>
              <a:t>28.07.2020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47EDE58-50F9-4E66-99C8-65D207F282C7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6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s_dvěmi_odstavci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d_box"/>
          <p:cNvSpPr/>
          <p:nvPr userDrawn="1"/>
        </p:nvSpPr>
        <p:spPr>
          <a:xfrm>
            <a:off x="1335088" y="3873500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>
              <a:defRPr/>
            </a:pP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7625" y="4206874"/>
            <a:ext cx="14988113" cy="268763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Kliknutím</a:t>
            </a:r>
            <a:r>
              <a:rPr lang="en-US" dirty="0" smtClean="0"/>
              <a:t> </a:t>
            </a:r>
            <a:r>
              <a:rPr lang="en-US" dirty="0" err="1" smtClean="0"/>
              <a:t>vložíte</a:t>
            </a:r>
            <a:r>
              <a:rPr lang="en-US" dirty="0" smtClean="0"/>
              <a:t> text</a:t>
            </a:r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35088" y="7106904"/>
            <a:ext cx="7143749" cy="44434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cs-CZ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714E2B-4DE2-4E0F-A085-D59F73020724}" type="datetime1">
              <a:rPr lang="cs-CZ">
                <a:solidFill>
                  <a:prstClr val="black"/>
                </a:solidFill>
              </a:rPr>
              <a:pPr>
                <a:defRPr/>
              </a:pPr>
              <a:t>28.07.2020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E8DFB0-D1C6-46B2-933A-47D60D4C3C9A}" type="slidenum">
              <a:rPr lang="cs-CZ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9161464" y="7106904"/>
            <a:ext cx="7143749" cy="44434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548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6493F8-A359-40A0-A030-74B5376A2BB4}" type="datetime1">
              <a:rPr lang="cs-CZ" smtClean="0"/>
              <a:t>28.07.2020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E15A8-BF6C-43C8-BA22-05B4F8D130E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558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55" r:id="rId4"/>
  </p:sldLayoutIdLst>
  <p:hf hdr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730250"/>
            <a:ext cx="2102961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3651250"/>
            <a:ext cx="21029613" cy="87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828709" eaLnBrk="1" fontAlgn="auto" hangingPunct="1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6493F8-A359-40A0-A030-74B5376A2BB4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28.07.2020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828709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9613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828709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FE15A8-BF6C-43C8-BA22-05B4F8D130E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5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  <p:sldLayoutId id="2147484030" r:id="rId18"/>
    <p:sldLayoutId id="2147484031" r:id="rId19"/>
    <p:sldLayoutId id="2147484032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Arial" panose="020B0604020202020204" pitchFamily="34" charset="0"/>
        </a:defRPr>
      </a:lvl2pPr>
      <a:lvl3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Arial" panose="020B0604020202020204" pitchFamily="34" charset="0"/>
        </a:defRPr>
      </a:lvl3pPr>
      <a:lvl4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Arial" panose="020B0604020202020204" pitchFamily="34" charset="0"/>
        </a:defRPr>
      </a:lvl4pPr>
      <a:lvl5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Arial" panose="020B0604020202020204" pitchFamily="34" charset="0"/>
        </a:defRPr>
      </a:lvl5pPr>
      <a:lvl6pPr marL="4572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Arial" panose="020B0604020202020204" pitchFamily="34" charset="0"/>
        </a:defRPr>
      </a:lvl6pPr>
      <a:lvl7pPr marL="9144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Arial" panose="020B0604020202020204" pitchFamily="34" charset="0"/>
        </a:defRPr>
      </a:lvl7pPr>
      <a:lvl8pPr marL="13716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Arial" panose="020B0604020202020204" pitchFamily="34" charset="0"/>
        </a:defRPr>
      </a:lvl8pPr>
      <a:lvl9pPr marL="18288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455613" indent="-455613" algn="l" defTabSz="1827213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00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44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988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3213" indent="-455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sz="4400" dirty="0"/>
              <a:t>Asociace exportérů</a:t>
            </a:r>
          </a:p>
          <a:p>
            <a:endParaRPr lang="cs-CZ" sz="44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1334710" y="3230562"/>
            <a:ext cx="11328867" cy="57449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 err="1" smtClean="0"/>
              <a:t>Koronavirová</a:t>
            </a:r>
            <a:r>
              <a:rPr lang="cs-CZ" dirty="0" smtClean="0"/>
              <a:t> krize, česká ekonomika a měnová politika ČNB</a:t>
            </a:r>
          </a:p>
          <a:p>
            <a:pPr>
              <a:lnSpc>
                <a:spcPct val="110000"/>
              </a:lnSpc>
            </a:pPr>
            <a:endParaRPr lang="cs-CZ" dirty="0"/>
          </a:p>
          <a:p>
            <a:pPr>
              <a:lnSpc>
                <a:spcPct val="110000"/>
              </a:lnSpc>
            </a:pPr>
            <a:r>
              <a:rPr lang="cs-CZ" dirty="0" smtClean="0"/>
              <a:t>Jiří Rusnok </a:t>
            </a:r>
            <a:endParaRPr lang="cs-CZ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cs-CZ" sz="4400" dirty="0" smtClean="0"/>
              <a:t>29. července 2020 </a:t>
            </a:r>
            <a:endParaRPr lang="cs-CZ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DC021B97-E9BD-4221-915D-673A65B2AD15}" type="slidenum">
              <a:rPr lang="cs-CZ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1317626" y="3230562"/>
            <a:ext cx="12967718" cy="12724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8287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rgbClr val="2426A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cs-CZ" altLang="cs-CZ" dirty="0" smtClean="0"/>
              <a:t>Opatření pro banky a klienty bank </a:t>
            </a:r>
            <a:endParaRPr lang="cs-CZ" altLang="cs-CZ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1335087" y="4502988"/>
            <a:ext cx="22202245" cy="84171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kumimoji="0" lang="cs-CZ" altLang="cs-CZ" sz="44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Zákon (z</a:t>
            </a:r>
            <a:r>
              <a:rPr lang="cs-CZ" altLang="cs-CZ" sz="4400" dirty="0" smtClean="0">
                <a:solidFill>
                  <a:srgbClr val="2426A9"/>
                </a:solidFill>
              </a:rPr>
              <a:t>a </a:t>
            </a:r>
            <a:r>
              <a:rPr lang="cs-CZ" altLang="cs-CZ" sz="4400" dirty="0">
                <a:solidFill>
                  <a:srgbClr val="2426A9"/>
                </a:solidFill>
              </a:rPr>
              <a:t>aktivní asistence </a:t>
            </a:r>
            <a:r>
              <a:rPr lang="cs-CZ" altLang="cs-CZ" sz="4400" dirty="0" smtClean="0">
                <a:solidFill>
                  <a:srgbClr val="2426A9"/>
                </a:solidFill>
              </a:rPr>
              <a:t>ČNB) </a:t>
            </a:r>
            <a:r>
              <a:rPr lang="cs-CZ" altLang="cs-CZ" sz="4400" dirty="0">
                <a:solidFill>
                  <a:srgbClr val="2426A9"/>
                </a:solidFill>
              </a:rPr>
              <a:t>umožnil </a:t>
            </a:r>
            <a:r>
              <a:rPr lang="cs-CZ" altLang="cs-CZ" sz="4400" dirty="0" smtClean="0">
                <a:solidFill>
                  <a:srgbClr val="2426A9"/>
                </a:solidFill>
              </a:rPr>
              <a:t>klientům </a:t>
            </a:r>
            <a:r>
              <a:rPr lang="cs-CZ" altLang="cs-CZ" sz="4400" dirty="0">
                <a:solidFill>
                  <a:srgbClr val="2426A9"/>
                </a:solidFill>
              </a:rPr>
              <a:t>bank o</a:t>
            </a:r>
            <a:r>
              <a:rPr kumimoji="0" lang="cs-CZ" altLang="cs-CZ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dklad</a:t>
            </a:r>
            <a:r>
              <a:rPr kumimoji="0" lang="cs-CZ" alt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alt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splátek </a:t>
            </a:r>
            <a:r>
              <a:rPr kumimoji="0" lang="cs-CZ" alt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úvěrů</a:t>
            </a:r>
            <a:r>
              <a:rPr lang="cs-CZ" altLang="cs-CZ" sz="4400" dirty="0">
                <a:solidFill>
                  <a:srgbClr val="2426A9"/>
                </a:solidFill>
              </a:rPr>
              <a:t> o 3 nebo 6 měsíců (moratorium)</a:t>
            </a:r>
            <a:r>
              <a:rPr kumimoji="0" lang="cs-CZ" alt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úlevy pro </a:t>
            </a:r>
            <a:r>
              <a:rPr lang="cs-CZ" altLang="cs-CZ" sz="4400" dirty="0" smtClean="0">
                <a:solidFill>
                  <a:srgbClr val="2426A9"/>
                </a:solidFill>
              </a:rPr>
              <a:t>banky ohledně opravných položek,</a:t>
            </a:r>
            <a:endParaRPr kumimoji="0" lang="cs-CZ" altLang="cs-CZ" sz="4400" b="0" i="0" u="none" strike="noStrike" kern="1200" cap="none" spc="0" normalizeH="0" baseline="0" noProof="0" dirty="0" smtClean="0">
              <a:ln>
                <a:noFill/>
              </a:ln>
              <a:solidFill>
                <a:srgbClr val="2426A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4400" dirty="0" smtClean="0">
                <a:solidFill>
                  <a:srgbClr val="2426A9"/>
                </a:solidFill>
                <a:latin typeface="Arial"/>
              </a:rPr>
              <a:t>Snížení proticyklické kapitálové rezervy z 1,75% na 1% (od 1.4.2020) </a:t>
            </a:r>
            <a:r>
              <a:rPr lang="cs-CZ" altLang="cs-CZ" sz="4400" dirty="0" smtClean="0">
                <a:solidFill>
                  <a:srgbClr val="2426A9"/>
                </a:solidFill>
                <a:latin typeface="Arial"/>
              </a:rPr>
              <a:t>a posléze </a:t>
            </a:r>
            <a:r>
              <a:rPr lang="cs-CZ" altLang="cs-CZ" sz="4400" dirty="0" smtClean="0">
                <a:solidFill>
                  <a:srgbClr val="2426A9"/>
                </a:solidFill>
              </a:rPr>
              <a:t>z </a:t>
            </a:r>
            <a:r>
              <a:rPr lang="cs-CZ" altLang="cs-CZ" sz="4400" dirty="0">
                <a:solidFill>
                  <a:srgbClr val="2426A9"/>
                </a:solidFill>
              </a:rPr>
              <a:t>1% na 0,5% (od 1.7.2020</a:t>
            </a:r>
            <a:r>
              <a:rPr lang="cs-CZ" altLang="cs-CZ" sz="4400" dirty="0" smtClean="0">
                <a:solidFill>
                  <a:srgbClr val="2426A9"/>
                </a:solidFill>
              </a:rPr>
              <a:t>),</a:t>
            </a:r>
            <a:endParaRPr lang="cs-CZ" altLang="cs-CZ" sz="4400" dirty="0">
              <a:solidFill>
                <a:srgbClr val="2426A9"/>
              </a:solidFill>
            </a:endParaRPr>
          </a:p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Výzva </a:t>
            </a:r>
            <a:r>
              <a:rPr kumimoji="0" lang="cs-CZ" alt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ČNB,</a:t>
            </a:r>
            <a:r>
              <a:rPr kumimoji="0" lang="cs-CZ" altLang="cs-CZ" sz="44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aby se banky (i pojišťovny a penzijní společnosti) zdržely výplaty </a:t>
            </a:r>
            <a:r>
              <a:rPr kumimoji="0" lang="cs-CZ" altLang="cs-CZ" sz="44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dividend,</a:t>
            </a:r>
            <a:endParaRPr kumimoji="0" lang="cs-CZ" altLang="cs-CZ" sz="4400" b="0" i="0" u="none" strike="noStrike" kern="1200" cap="none" spc="0" normalizeH="0" noProof="0" dirty="0" smtClean="0">
              <a:ln>
                <a:noFill/>
              </a:ln>
              <a:solidFill>
                <a:srgbClr val="2426A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4400" baseline="0" dirty="0" smtClean="0">
                <a:solidFill>
                  <a:srgbClr val="2426A9"/>
                </a:solidFill>
                <a:latin typeface="Arial"/>
              </a:rPr>
              <a:t>Preventivní zvýšení týdenního počtu měnových operací k dodávaní likvidity </a:t>
            </a:r>
            <a:r>
              <a:rPr lang="cs-CZ" altLang="cs-CZ" sz="4400" baseline="0" dirty="0" smtClean="0">
                <a:solidFill>
                  <a:srgbClr val="2426A9"/>
                </a:solidFill>
                <a:latin typeface="Arial"/>
              </a:rPr>
              <a:t>bankám, </a:t>
            </a:r>
            <a:r>
              <a:rPr kumimoji="0" lang="cs-CZ" altLang="cs-CZ" sz="44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Zmírnění </a:t>
            </a:r>
            <a:r>
              <a:rPr kumimoji="0" lang="cs-CZ" altLang="cs-CZ" sz="44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doporučení pro posuzování nových hypoték (od 1.4.): LTV z 80% na 90%; zvýšení DSTI z 45% na 50%; vypuštění povinnosti posuzovat hypotéky podle </a:t>
            </a:r>
            <a:r>
              <a:rPr kumimoji="0" lang="cs-CZ" altLang="cs-CZ" sz="44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DTI; (od 1.7.) </a:t>
            </a:r>
            <a:r>
              <a:rPr lang="cs-CZ" altLang="cs-CZ" sz="4400" dirty="0">
                <a:solidFill>
                  <a:srgbClr val="2426A9"/>
                </a:solidFill>
              </a:rPr>
              <a:t>pak </a:t>
            </a:r>
            <a:r>
              <a:rPr lang="cs-CZ" altLang="cs-CZ" sz="4400" dirty="0" err="1">
                <a:solidFill>
                  <a:srgbClr val="2426A9"/>
                </a:solidFill>
              </a:rPr>
              <a:t>rovněžvypuštění</a:t>
            </a:r>
            <a:r>
              <a:rPr lang="cs-CZ" altLang="cs-CZ" sz="4400" dirty="0">
                <a:solidFill>
                  <a:srgbClr val="2426A9"/>
                </a:solidFill>
              </a:rPr>
              <a:t> ukazatele </a:t>
            </a:r>
            <a:r>
              <a:rPr kumimoji="0" lang="cs-CZ" altLang="cs-CZ" sz="44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DSTI, </a:t>
            </a:r>
            <a:endParaRPr kumimoji="0" lang="cs-CZ" altLang="cs-CZ" sz="4400" b="0" i="0" u="none" strike="noStrike" kern="1200" cap="none" spc="0" normalizeH="0" noProof="0" dirty="0" smtClean="0">
              <a:ln>
                <a:noFill/>
              </a:ln>
              <a:solidFill>
                <a:srgbClr val="2426A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4400" baseline="0" dirty="0" smtClean="0">
                <a:solidFill>
                  <a:srgbClr val="2426A9"/>
                </a:solidFill>
                <a:latin typeface="Arial"/>
              </a:rPr>
              <a:t>ČNB </a:t>
            </a:r>
            <a:r>
              <a:rPr lang="cs-CZ" altLang="cs-CZ" sz="4400" baseline="0" dirty="0" smtClean="0">
                <a:solidFill>
                  <a:srgbClr val="2426A9"/>
                </a:solidFill>
                <a:latin typeface="Arial"/>
              </a:rPr>
              <a:t>očekává, že se utlum ekonomické aktivity s vysokou pravděpodobností promítne do kvality úvěrových portfolií </a:t>
            </a:r>
            <a:r>
              <a:rPr lang="cs-CZ" altLang="cs-CZ" sz="4400" baseline="0" dirty="0" smtClean="0">
                <a:solidFill>
                  <a:srgbClr val="2426A9"/>
                </a:solidFill>
                <a:latin typeface="Arial"/>
              </a:rPr>
              <a:t>bank,</a:t>
            </a:r>
            <a:endParaRPr kumimoji="0" lang="cs-CZ" altLang="cs-CZ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5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Budoucí vývoj, rizika a nejistoty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EDE58-50F9-4E66-99C8-65D207F282C7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7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DC021B97-E9BD-4221-915D-673A65B2AD15}" type="slidenum">
              <a:rPr lang="cs-CZ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1317625" y="3230563"/>
            <a:ext cx="17401696" cy="10826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8287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rgbClr val="2426A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Obecná </a:t>
            </a:r>
            <a:r>
              <a:rPr kumimoji="0" lang="cs-CZ" altLang="cs-CZ" sz="60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ekonomická </a:t>
            </a:r>
            <a:r>
              <a:rPr kumimoji="0" lang="cs-CZ" altLang="cs-CZ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situace ve světě a u nás  </a:t>
            </a: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1335087" y="4520244"/>
            <a:ext cx="21869969" cy="7341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Ekonomiky již prošly dnem hospodářského poklesu (duben/květen) </a:t>
            </a:r>
          </a:p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4400" dirty="0" smtClean="0">
                <a:solidFill>
                  <a:srgbClr val="2426A9"/>
                </a:solidFill>
                <a:latin typeface="Arial"/>
              </a:rPr>
              <a:t>Trh práce se vyvíjí se zpožděním – hlavní dopady (nezaměstnanost) teprve přijdou </a:t>
            </a:r>
            <a:endParaRPr kumimoji="0" lang="cs-CZ" altLang="cs-CZ" sz="4400" b="0" i="0" u="none" strike="noStrike" kern="1200" cap="none" spc="0" normalizeH="0" baseline="0" noProof="0" dirty="0" smtClean="0">
              <a:ln>
                <a:noFill/>
              </a:ln>
              <a:solidFill>
                <a:srgbClr val="2426A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Byly</a:t>
            </a:r>
            <a:r>
              <a:rPr kumimoji="0" lang="cs-CZ" altLang="cs-CZ" sz="44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nastartovány stimulační programy vlád a centrálních bank:</a:t>
            </a:r>
          </a:p>
          <a:p>
            <a:pPr marL="1828731" lvl="1" indent="-457200">
              <a:lnSpc>
                <a:spcPct val="100000"/>
              </a:lnSpc>
              <a:spcBef>
                <a:spcPts val="600"/>
              </a:spcBef>
            </a:pPr>
            <a:r>
              <a:rPr lang="cs-CZ" altLang="cs-CZ" sz="4400" baseline="0" dirty="0" smtClean="0">
                <a:solidFill>
                  <a:srgbClr val="2426A9"/>
                </a:solidFill>
                <a:latin typeface="Arial"/>
              </a:rPr>
              <a:t>Poskytnut (krátký oddychový) čas na přijetí účinných protikrizových opatření </a:t>
            </a:r>
          </a:p>
          <a:p>
            <a:pPr marL="1828731" lvl="1" indent="-457200">
              <a:lnSpc>
                <a:spcPct val="100000"/>
              </a:lnSpc>
              <a:spcBef>
                <a:spcPts val="600"/>
              </a:spcBef>
            </a:pPr>
            <a:r>
              <a:rPr lang="cs-CZ" altLang="cs-CZ" sz="4400" baseline="0" dirty="0" smtClean="0">
                <a:solidFill>
                  <a:srgbClr val="2426A9"/>
                </a:solidFill>
                <a:latin typeface="Arial"/>
              </a:rPr>
              <a:t>Uklidnění finančních trhů </a:t>
            </a:r>
          </a:p>
          <a:p>
            <a:pPr marL="1828731" lvl="1" indent="-457200">
              <a:lnSpc>
                <a:spcPct val="100000"/>
              </a:lnSpc>
              <a:spcBef>
                <a:spcPts val="600"/>
              </a:spcBef>
            </a:pPr>
            <a:r>
              <a:rPr lang="cs-CZ" altLang="cs-CZ" sz="4400" dirty="0">
                <a:solidFill>
                  <a:srgbClr val="2426A9"/>
                </a:solidFill>
              </a:rPr>
              <a:t>Cenu za probíhající </a:t>
            </a:r>
            <a:r>
              <a:rPr lang="cs-CZ" altLang="cs-CZ" sz="4400" dirty="0" smtClean="0">
                <a:solidFill>
                  <a:srgbClr val="2426A9"/>
                </a:solidFill>
              </a:rPr>
              <a:t>fiskální </a:t>
            </a:r>
            <a:r>
              <a:rPr lang="cs-CZ" altLang="cs-CZ" sz="4400" dirty="0">
                <a:solidFill>
                  <a:srgbClr val="2426A9"/>
                </a:solidFill>
              </a:rPr>
              <a:t>stimulaci zaplatíme v budoucnu </a:t>
            </a:r>
            <a:endParaRPr lang="cs-CZ" altLang="cs-CZ" sz="4400" dirty="0" smtClean="0">
              <a:solidFill>
                <a:srgbClr val="2426A9"/>
              </a:solidFill>
            </a:endParaRPr>
          </a:p>
          <a:p>
            <a:pPr marL="1828731" lvl="1" indent="-457200">
              <a:lnSpc>
                <a:spcPct val="100000"/>
              </a:lnSpc>
              <a:spcBef>
                <a:spcPts val="600"/>
              </a:spcBef>
            </a:pPr>
            <a:r>
              <a:rPr lang="cs-CZ" altLang="cs-CZ" sz="4400" dirty="0" smtClean="0">
                <a:solidFill>
                  <a:srgbClr val="2426A9"/>
                </a:solidFill>
              </a:rPr>
              <a:t>Akce vlád a CB byly velmi rychlé – zřetelné poučení z finanční krize </a:t>
            </a:r>
            <a:endParaRPr lang="cs-CZ" altLang="cs-CZ" sz="4400" dirty="0">
              <a:solidFill>
                <a:srgbClr val="2426A9"/>
              </a:solidFill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4400" dirty="0" smtClean="0">
                <a:solidFill>
                  <a:srgbClr val="2426A9"/>
                </a:solidFill>
                <a:latin typeface="Arial"/>
              </a:rPr>
              <a:t>Momentálně žijeme v poněkud zkreslujícím prostředí, ve kterém jsou mnohé dopady odloženy na později </a:t>
            </a:r>
            <a:r>
              <a:rPr lang="cs-CZ" altLang="cs-CZ" sz="4400" dirty="0" smtClean="0">
                <a:solidFill>
                  <a:srgbClr val="2426A9"/>
                </a:solidFill>
                <a:latin typeface="Arial"/>
                <a:sym typeface="Wingdings"/>
              </a:rPr>
              <a:t> </a:t>
            </a:r>
            <a:r>
              <a:rPr lang="cs-CZ" altLang="cs-CZ" sz="4400" dirty="0" smtClean="0">
                <a:solidFill>
                  <a:srgbClr val="2426A9"/>
                </a:solidFill>
                <a:latin typeface="Arial"/>
              </a:rPr>
              <a:t>„horký podzim“ (?), „ticho před bouří“ (?)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4400" baseline="0" dirty="0" smtClean="0">
                <a:solidFill>
                  <a:srgbClr val="2426A9"/>
                </a:solidFill>
                <a:latin typeface="Arial"/>
              </a:rPr>
              <a:t>Nedávné údaje byly patrně zkresleny (nadhodnoceny): a) předzásobením potravinami (během</a:t>
            </a:r>
            <a:r>
              <a:rPr lang="cs-CZ" altLang="cs-CZ" sz="4400" dirty="0" smtClean="0">
                <a:solidFill>
                  <a:srgbClr val="2426A9"/>
                </a:solidFill>
                <a:latin typeface="Arial"/>
              </a:rPr>
              <a:t> karantény) a b) tzv. odloženou spotřebou (poté, co byla karanténa ukončena) </a:t>
            </a:r>
            <a:endParaRPr lang="cs-CZ" altLang="cs-CZ" sz="4400" baseline="0" dirty="0" smtClean="0">
              <a:solidFill>
                <a:srgbClr val="2426A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89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DC021B97-E9BD-4221-915D-673A65B2AD15}" type="slidenum">
              <a:rPr lang="cs-CZ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1317625" y="3230563"/>
            <a:ext cx="17401696" cy="10826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8287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rgbClr val="2426A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Inflace: v centru zájmu</a:t>
            </a:r>
            <a:r>
              <a:rPr kumimoji="0" lang="cs-CZ" altLang="cs-CZ" sz="60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ČNB </a:t>
            </a:r>
            <a:endParaRPr kumimoji="0" lang="cs-CZ" altLang="cs-CZ" sz="6000" b="0" i="0" u="none" strike="noStrike" kern="1200" cap="none" spc="0" normalizeH="0" baseline="0" noProof="0" dirty="0" smtClean="0">
              <a:ln>
                <a:noFill/>
              </a:ln>
              <a:solidFill>
                <a:srgbClr val="2426A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64" y="5003321"/>
            <a:ext cx="9361144" cy="672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15064" y="4295958"/>
            <a:ext cx="9361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Struktura inflace (</a:t>
            </a:r>
            <a:r>
              <a:rPr lang="cs-CZ" sz="3000" dirty="0" err="1" smtClean="0"/>
              <a:t>mzr</a:t>
            </a:r>
            <a:r>
              <a:rPr lang="cs-CZ" sz="3000" dirty="0" smtClean="0"/>
              <a:t> změny v % a  příspěvky v </a:t>
            </a:r>
            <a:r>
              <a:rPr lang="cs-CZ" sz="3000" dirty="0" err="1" smtClean="0"/>
              <a:t>p.b</a:t>
            </a:r>
            <a:r>
              <a:rPr lang="cs-CZ" sz="3000" dirty="0" smtClean="0"/>
              <a:t>.)</a:t>
            </a:r>
            <a:endParaRPr lang="cs-CZ" sz="3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992044" y="4261452"/>
            <a:ext cx="8067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Jádrová a mediánová inflace (</a:t>
            </a:r>
            <a:r>
              <a:rPr lang="cs-CZ" sz="3000" dirty="0" err="1" smtClean="0"/>
              <a:t>mzr</a:t>
            </a:r>
            <a:r>
              <a:rPr lang="cs-CZ" sz="3000" dirty="0" smtClean="0"/>
              <a:t> změny v %)</a:t>
            </a:r>
            <a:endParaRPr lang="cs-CZ" sz="3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0" y="5003321"/>
            <a:ext cx="9109274" cy="65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7"/>
          <p:cNvSpPr txBox="1">
            <a:spLocks/>
          </p:cNvSpPr>
          <p:nvPr/>
        </p:nvSpPr>
        <p:spPr>
          <a:xfrm>
            <a:off x="1335088" y="12059728"/>
            <a:ext cx="22353048" cy="7567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1828709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Inflace osciluje kolem horní meze inflačního cíle; zrychlují</a:t>
            </a:r>
            <a:r>
              <a:rPr kumimoji="0" lang="cs-CZ" altLang="cs-CZ" sz="44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ceny obchodovatelných statků </a:t>
            </a:r>
            <a:endParaRPr kumimoji="0" lang="cs-CZ" altLang="cs-CZ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6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DC021B97-E9BD-4221-915D-673A65B2AD15}" type="slidenum">
              <a:rPr lang="cs-CZ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1317625" y="3230562"/>
            <a:ext cx="14988113" cy="12724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8287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rgbClr val="2426A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cs-CZ" altLang="cs-CZ" dirty="0" smtClean="0"/>
              <a:t>Výhled podle květnové prognózy ČNB</a:t>
            </a:r>
            <a:endParaRPr lang="cs-CZ" altLang="cs-CZ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1335088" y="4502989"/>
            <a:ext cx="22353048" cy="8160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Česká ekonomika by měla podle základního scénáře klesnout v tomto roce o 8%</a:t>
            </a:r>
            <a:r>
              <a:rPr kumimoji="0" lang="cs-CZ" altLang="cs-CZ" sz="44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       v roce příštím vzrůst o 4% </a:t>
            </a:r>
          </a:p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4400" baseline="0" dirty="0" smtClean="0">
                <a:solidFill>
                  <a:srgbClr val="2426A9"/>
                </a:solidFill>
                <a:latin typeface="Arial"/>
              </a:rPr>
              <a:t>Nezaměstnanost by měla kulminovat v 1Q 2021 (5,1% podle</a:t>
            </a:r>
            <a:r>
              <a:rPr lang="cs-CZ" altLang="cs-CZ" sz="4400" dirty="0" smtClean="0">
                <a:solidFill>
                  <a:srgbClr val="2426A9"/>
                </a:solidFill>
                <a:latin typeface="Arial"/>
              </a:rPr>
              <a:t> ILO)</a:t>
            </a:r>
          </a:p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Růst</a:t>
            </a:r>
            <a:r>
              <a:rPr kumimoji="0" lang="cs-CZ" altLang="cs-CZ" sz="44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nominálních mezd by měl letos činit 2,5%, reálné mzdy by měly klesnout o 0,4%</a:t>
            </a:r>
          </a:p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4400" baseline="0" dirty="0" smtClean="0">
                <a:solidFill>
                  <a:srgbClr val="2426A9"/>
                </a:solidFill>
                <a:latin typeface="Arial"/>
              </a:rPr>
              <a:t>Deficit SR</a:t>
            </a:r>
            <a:r>
              <a:rPr lang="cs-CZ" altLang="cs-CZ" sz="4400" dirty="0" smtClean="0">
                <a:solidFill>
                  <a:srgbClr val="2426A9"/>
                </a:solidFill>
                <a:latin typeface="Arial"/>
              </a:rPr>
              <a:t> by měl letos dosáhnout -4,8% HDP a veřejný dluh by měl stoupnout na 37,6 % HDP (z 30,8% HDP v roce 2019); zatímco fiskální impuls bude letos výrazně kladný, v roce 2021 bude záporný </a:t>
            </a:r>
          </a:p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Inflace (průměr za 12 měsíců)</a:t>
            </a:r>
            <a:r>
              <a:rPr kumimoji="0" lang="cs-CZ" altLang="cs-CZ" sz="44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altLang="cs-CZ" sz="44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 měla letos činit 2,8% a v roce 2021 zpomalit na 2,1% </a:t>
            </a:r>
          </a:p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4400" baseline="0" dirty="0" smtClean="0">
                <a:solidFill>
                  <a:srgbClr val="2426A9"/>
                </a:solidFill>
                <a:latin typeface="Arial"/>
              </a:rPr>
              <a:t>Alternativní</a:t>
            </a:r>
            <a:r>
              <a:rPr lang="cs-CZ" altLang="cs-CZ" sz="4400" dirty="0" smtClean="0">
                <a:solidFill>
                  <a:srgbClr val="2426A9"/>
                </a:solidFill>
                <a:latin typeface="Arial"/>
              </a:rPr>
              <a:t> scénář (s druhou vlnou pandemie) naznačuje pokles ekonomiky letos až     o 13,5% (nevratný rozpad některých dodavatelských vztahů) – velmi nepravděpodobný </a:t>
            </a:r>
            <a:endParaRPr kumimoji="0" lang="cs-CZ" altLang="cs-CZ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51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DC021B97-E9BD-4221-915D-673A65B2AD15}" type="slidenum">
              <a:rPr lang="cs-CZ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1317625" y="3230562"/>
            <a:ext cx="17401696" cy="18466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8287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rgbClr val="2426A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Budoucí nejistoty a rizik</a:t>
            </a:r>
            <a:r>
              <a:rPr lang="cs-CZ" altLang="cs-CZ" dirty="0" smtClean="0">
                <a:latin typeface="Arial"/>
              </a:rPr>
              <a:t>a </a:t>
            </a:r>
            <a:endParaRPr kumimoji="0" lang="cs-CZ" altLang="cs-CZ" sz="6000" b="0" i="0" u="none" strike="noStrike" kern="1200" cap="none" spc="0" normalizeH="0" baseline="0" noProof="0" dirty="0" smtClean="0">
              <a:ln>
                <a:noFill/>
              </a:ln>
              <a:solidFill>
                <a:srgbClr val="2426A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1335088" y="4502989"/>
            <a:ext cx="22059750" cy="73238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altLang="cs-CZ" sz="4400" dirty="0" smtClean="0">
                <a:solidFill>
                  <a:srgbClr val="2426A9"/>
                </a:solidFill>
              </a:rPr>
              <a:t>Budoucí vývoj je nadále zatížen bezprecedentními nejistotami </a:t>
            </a:r>
          </a:p>
          <a:p>
            <a:pPr marL="571500" lvl="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altLang="cs-CZ" sz="4400" dirty="0" smtClean="0">
                <a:solidFill>
                  <a:srgbClr val="2426A9"/>
                </a:solidFill>
              </a:rPr>
              <a:t>Mnoho otázek, málo odpovědí: </a:t>
            </a:r>
          </a:p>
          <a:p>
            <a:pPr marL="1708150" lvl="1" indent="-638175">
              <a:lnSpc>
                <a:spcPct val="100000"/>
              </a:lnSpc>
              <a:spcBef>
                <a:spcPts val="1800"/>
              </a:spcBef>
              <a:tabLst>
                <a:tab pos="1622425" algn="l"/>
              </a:tabLst>
            </a:pPr>
            <a:r>
              <a:rPr lang="cs-CZ" altLang="cs-CZ" sz="4400" dirty="0" smtClean="0">
                <a:solidFill>
                  <a:srgbClr val="2426A9"/>
                </a:solidFill>
              </a:rPr>
              <a:t>Pandemie rozhodně není minulostí: nepřichází právě druhá vlna? </a:t>
            </a:r>
          </a:p>
          <a:p>
            <a:pPr marL="1708150" lvl="1" indent="-638175">
              <a:lnSpc>
                <a:spcPct val="100000"/>
              </a:lnSpc>
              <a:spcBef>
                <a:spcPts val="1800"/>
              </a:spcBef>
              <a:tabLst>
                <a:tab pos="1622425" algn="l"/>
              </a:tabLst>
            </a:pPr>
            <a:r>
              <a:rPr lang="cs-CZ" altLang="cs-CZ" sz="4400" dirty="0" smtClean="0">
                <a:solidFill>
                  <a:srgbClr val="2426A9"/>
                </a:solidFill>
              </a:rPr>
              <a:t>Co </a:t>
            </a:r>
            <a:r>
              <a:rPr lang="cs-CZ" altLang="cs-CZ" sz="4400" dirty="0">
                <a:solidFill>
                  <a:srgbClr val="2426A9"/>
                </a:solidFill>
              </a:rPr>
              <a:t>se stane, až skončí fiskální </a:t>
            </a:r>
            <a:r>
              <a:rPr lang="cs-CZ" altLang="cs-CZ" sz="4400" dirty="0" smtClean="0">
                <a:solidFill>
                  <a:srgbClr val="2426A9"/>
                </a:solidFill>
              </a:rPr>
              <a:t>stimulace? A až opět začne fiskální konsolidace? </a:t>
            </a:r>
          </a:p>
          <a:p>
            <a:pPr marL="1708150" lvl="1" indent="-638175">
              <a:lnSpc>
                <a:spcPct val="100000"/>
              </a:lnSpc>
              <a:spcBef>
                <a:spcPts val="1800"/>
              </a:spcBef>
              <a:tabLst>
                <a:tab pos="1622425" algn="l"/>
              </a:tabLst>
            </a:pPr>
            <a:r>
              <a:rPr lang="cs-CZ" altLang="cs-CZ" sz="4400" dirty="0" smtClean="0">
                <a:solidFill>
                  <a:srgbClr val="2426A9"/>
                </a:solidFill>
              </a:rPr>
              <a:t>Nehrozí nová dluhová krize v eurozóně? A jaká bude cena za její prevenci? </a:t>
            </a:r>
          </a:p>
          <a:p>
            <a:pPr marL="663575" indent="-663575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1622425" algn="l"/>
              </a:tabLst>
            </a:pPr>
            <a:r>
              <a:rPr lang="cs-CZ" altLang="cs-CZ" sz="4400" dirty="0" smtClean="0">
                <a:solidFill>
                  <a:srgbClr val="2426A9"/>
                </a:solidFill>
              </a:rPr>
              <a:t>ČNB: </a:t>
            </a:r>
          </a:p>
          <a:p>
            <a:pPr marL="2035106" lvl="1" indent="-663575">
              <a:spcBef>
                <a:spcPts val="1800"/>
              </a:spcBef>
              <a:tabLst>
                <a:tab pos="1622425" algn="l"/>
              </a:tabLst>
            </a:pPr>
            <a:r>
              <a:rPr lang="cs-CZ" altLang="cs-CZ" sz="4400" dirty="0" smtClean="0">
                <a:solidFill>
                  <a:srgbClr val="2426A9"/>
                </a:solidFill>
              </a:rPr>
              <a:t>Aktuálně nevidí potřebu dalšího uvolnění měnových podmínek (inflace je poměrně vysoká a v příštím roce by měla klesnout k inflačnímu cíli) </a:t>
            </a:r>
          </a:p>
        </p:txBody>
      </p:sp>
    </p:spTree>
    <p:extLst>
      <p:ext uri="{BB962C8B-B14F-4D97-AF65-F5344CB8AC3E}">
        <p14:creationId xmlns:p14="http://schemas.microsoft.com/office/powerpoint/2010/main" val="34336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DC021B97-E9BD-4221-915D-673A65B2AD15}" type="slidenum">
              <a:rPr lang="cs-CZ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1317625" y="3230562"/>
            <a:ext cx="17401696" cy="18466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8287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rgbClr val="2426A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Shrnutí</a:t>
            </a: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1069675" y="4554747"/>
            <a:ext cx="22946265" cy="72721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</a:rPr>
              <a:t>Situace</a:t>
            </a:r>
            <a:r>
              <a:rPr kumimoji="0" lang="cs-CZ" altLang="cs-CZ" sz="48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</a:rPr>
              <a:t> je vážná, ale nejde o k</a:t>
            </a:r>
            <a:r>
              <a:rPr kumimoji="0" lang="cs-CZ" altLang="cs-CZ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</a:rPr>
              <a:t>onec světa</a:t>
            </a:r>
          </a:p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</a:rPr>
              <a:t>Nemůžeme se vyhnout negativním dopadům – n</a:t>
            </a:r>
            <a:r>
              <a:rPr kumimoji="0" lang="cs-CZ" altLang="cs-CZ" sz="48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</a:rPr>
              <a:t>ejsme ekonomickým ostrovem</a:t>
            </a:r>
          </a:p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4800" dirty="0" smtClean="0">
                <a:solidFill>
                  <a:srgbClr val="2426A9"/>
                </a:solidFill>
                <a:latin typeface="Arial"/>
              </a:rPr>
              <a:t>V ČR máme nadále velmi dobré výchozí předpoklady:</a:t>
            </a:r>
          </a:p>
          <a:p>
            <a:pPr marL="1828731" lvl="1" indent="-457200">
              <a:lnSpc>
                <a:spcPct val="100000"/>
              </a:lnSpc>
              <a:spcBef>
                <a:spcPts val="1200"/>
              </a:spcBef>
            </a:pPr>
            <a:r>
              <a:rPr lang="cs-CZ" altLang="cs-CZ" sz="4400" dirty="0">
                <a:solidFill>
                  <a:srgbClr val="2426A9"/>
                </a:solidFill>
              </a:rPr>
              <a:t>Neexistence větších makroekonomických nebo obchodních </a:t>
            </a:r>
            <a:r>
              <a:rPr lang="cs-CZ" altLang="cs-CZ" sz="4400" dirty="0" smtClean="0">
                <a:solidFill>
                  <a:srgbClr val="2426A9"/>
                </a:solidFill>
              </a:rPr>
              <a:t>(vnějších) nerovnovah </a:t>
            </a:r>
            <a:r>
              <a:rPr lang="cs-CZ" altLang="cs-CZ" sz="4400" dirty="0">
                <a:solidFill>
                  <a:srgbClr val="2426A9"/>
                </a:solidFill>
              </a:rPr>
              <a:t>před krizí </a:t>
            </a:r>
            <a:r>
              <a:rPr lang="cs-CZ" altLang="cs-CZ" sz="4400" dirty="0" smtClean="0">
                <a:solidFill>
                  <a:srgbClr val="2426A9"/>
                </a:solidFill>
              </a:rPr>
              <a:t>(pouze dílčí nerovnováhy: trh </a:t>
            </a:r>
            <a:r>
              <a:rPr lang="cs-CZ" altLang="cs-CZ" sz="4400" dirty="0">
                <a:solidFill>
                  <a:srgbClr val="2426A9"/>
                </a:solidFill>
              </a:rPr>
              <a:t>práce a </a:t>
            </a:r>
            <a:r>
              <a:rPr lang="cs-CZ" altLang="cs-CZ" sz="4400" dirty="0" smtClean="0">
                <a:solidFill>
                  <a:srgbClr val="2426A9"/>
                </a:solidFill>
              </a:rPr>
              <a:t>trh </a:t>
            </a:r>
            <a:r>
              <a:rPr lang="cs-CZ" altLang="cs-CZ" sz="4400" dirty="0">
                <a:solidFill>
                  <a:srgbClr val="2426A9"/>
                </a:solidFill>
              </a:rPr>
              <a:t>nemovitostí) </a:t>
            </a:r>
          </a:p>
          <a:p>
            <a:pPr marL="1828731" lvl="1" indent="-457200">
              <a:lnSpc>
                <a:spcPct val="100000"/>
              </a:lnSpc>
              <a:spcBef>
                <a:spcPts val="1200"/>
              </a:spcBef>
            </a:pPr>
            <a:r>
              <a:rPr kumimoji="0" lang="cs-CZ" altLang="cs-CZ" sz="44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Nízké veřejné zadlužení (jedno z nejnižších v Evropě) </a:t>
            </a:r>
            <a:r>
              <a:rPr kumimoji="0" lang="cs-CZ" altLang="cs-CZ" sz="44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/>
              </a:rPr>
              <a:t> velký manévrovací prostor </a:t>
            </a:r>
            <a:endParaRPr kumimoji="0" lang="cs-CZ" altLang="cs-CZ" sz="4400" b="0" i="0" u="none" strike="noStrike" kern="1200" cap="none" spc="0" normalizeH="0" noProof="0" dirty="0" smtClean="0">
              <a:ln>
                <a:noFill/>
              </a:ln>
              <a:solidFill>
                <a:srgbClr val="2426A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28731" lvl="1" indent="-457200">
              <a:lnSpc>
                <a:spcPct val="100000"/>
              </a:lnSpc>
              <a:spcBef>
                <a:spcPts val="1200"/>
              </a:spcBef>
            </a:pPr>
            <a:r>
              <a:rPr lang="cs-CZ" altLang="cs-CZ" sz="4400" dirty="0" smtClean="0">
                <a:solidFill>
                  <a:srgbClr val="2426A9"/>
                </a:solidFill>
                <a:latin typeface="Arial"/>
              </a:rPr>
              <a:t>Vlastní měna a měnová politika (před krizí byla výhodou a bude i nadále) </a:t>
            </a:r>
          </a:p>
          <a:p>
            <a:pPr marL="1828731" lvl="1" indent="-457200">
              <a:lnSpc>
                <a:spcPct val="100000"/>
              </a:lnSpc>
              <a:spcBef>
                <a:spcPts val="1200"/>
              </a:spcBef>
            </a:pPr>
            <a:r>
              <a:rPr kumimoji="0" lang="cs-CZ" alt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Zdravý a odolný bankovní sektor (měl by se stát součástí řešení problému)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4800" dirty="0" smtClean="0">
                <a:solidFill>
                  <a:srgbClr val="2426A9"/>
                </a:solidFill>
              </a:rPr>
              <a:t>Věříme v nejlepší, </a:t>
            </a:r>
            <a:r>
              <a:rPr lang="cs-CZ" altLang="cs-CZ" sz="4800" dirty="0">
                <a:solidFill>
                  <a:srgbClr val="2426A9"/>
                </a:solidFill>
              </a:rPr>
              <a:t>ale připravujeme se na </a:t>
            </a:r>
            <a:r>
              <a:rPr lang="cs-CZ" altLang="cs-CZ" sz="4800" dirty="0" smtClean="0">
                <a:solidFill>
                  <a:srgbClr val="2426A9"/>
                </a:solidFill>
              </a:rPr>
              <a:t>nejhorší</a:t>
            </a:r>
            <a:endParaRPr kumimoji="0" lang="cs-CZ" altLang="cs-CZ" sz="4400" b="0" i="0" u="none" strike="noStrike" kern="1200" cap="none" spc="0" normalizeH="0" baseline="0" noProof="0" dirty="0" smtClean="0">
              <a:ln>
                <a:noFill/>
              </a:ln>
              <a:solidFill>
                <a:srgbClr val="2426A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8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DC021B97-E9BD-4221-915D-673A65B2AD15}" type="slidenum">
              <a:rPr lang="cs-CZ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1317625" y="3230562"/>
            <a:ext cx="17401696" cy="18466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8287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rgbClr val="2426A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Děkuji za pozornost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9" b="25239"/>
          <a:stretch>
            <a:fillRect/>
          </a:stretch>
        </p:blipFill>
        <p:spPr bwMode="auto">
          <a:xfrm>
            <a:off x="10553310" y="3640347"/>
            <a:ext cx="9534177" cy="708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Hlavní body</a:t>
            </a:r>
          </a:p>
        </p:txBody>
      </p:sp>
      <p:sp>
        <p:nvSpPr>
          <p:cNvPr id="2150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35088" y="5624423"/>
            <a:ext cx="14970650" cy="6202452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5400" dirty="0" smtClean="0">
                <a:solidFill>
                  <a:srgbClr val="2426A9"/>
                </a:solidFill>
              </a:rPr>
              <a:t> Některé specifické rysy </a:t>
            </a:r>
            <a:r>
              <a:rPr lang="cs-CZ" altLang="cs-CZ" sz="5400" dirty="0" err="1" smtClean="0">
                <a:solidFill>
                  <a:srgbClr val="2426A9"/>
                </a:solidFill>
              </a:rPr>
              <a:t>koronakrize</a:t>
            </a:r>
            <a:endParaRPr lang="cs-CZ" altLang="cs-CZ" sz="5400" dirty="0" smtClean="0">
              <a:solidFill>
                <a:srgbClr val="2426A9"/>
              </a:solidFill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5400" dirty="0" smtClean="0">
                <a:solidFill>
                  <a:srgbClr val="2426A9"/>
                </a:solidFill>
              </a:rPr>
              <a:t> Protikrizová opatření přijatá ČNB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5400" dirty="0" smtClean="0">
                <a:solidFill>
                  <a:srgbClr val="2426A9"/>
                </a:solidFill>
              </a:rPr>
              <a:t> Budoucí vývoj, rizika a nejistoty </a:t>
            </a:r>
          </a:p>
          <a:p>
            <a:pPr eaLnBrk="1" hangingPunct="1"/>
            <a:endParaRPr lang="cs-CZ" altLang="cs-CZ" sz="5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DC021B97-E9BD-4221-915D-673A65B2AD15}" type="slidenum">
              <a:rPr lang="cs-CZ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1317625" y="3230561"/>
            <a:ext cx="18678405" cy="18466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8287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rgbClr val="2426A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Koronakrize</a:t>
            </a:r>
            <a:r>
              <a:rPr kumimoji="0" lang="cs-CZ" altLang="cs-CZ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jako příčina vícenásobných šoků</a:t>
            </a: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1317623" y="4520242"/>
            <a:ext cx="22008201" cy="8416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4800" dirty="0" smtClean="0">
                <a:solidFill>
                  <a:srgbClr val="2426A9"/>
                </a:solidFill>
                <a:latin typeface="Arial"/>
              </a:rPr>
              <a:t>V březnu a v dubnu přešla ekonomika do „volného pádu“ </a:t>
            </a:r>
            <a:endParaRPr kumimoji="0" lang="cs-CZ" altLang="cs-CZ" sz="4800" b="0" i="0" u="none" strike="noStrike" kern="1200" cap="none" spc="0" normalizeH="0" baseline="0" noProof="0" dirty="0" smtClean="0">
              <a:ln>
                <a:noFill/>
              </a:ln>
              <a:solidFill>
                <a:srgbClr val="2426A9"/>
              </a:solidFill>
              <a:effectLst/>
              <a:uLnTx/>
              <a:uFillTx/>
              <a:latin typeface="Arial"/>
            </a:endParaRPr>
          </a:p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</a:rPr>
              <a:t>Prolínaly se (a vzájemně umocňovaly) různorodé šoky:</a:t>
            </a:r>
          </a:p>
          <a:p>
            <a:pPr marL="1828731" lvl="1" indent="-457200">
              <a:lnSpc>
                <a:spcPct val="100000"/>
              </a:lnSpc>
              <a:spcBef>
                <a:spcPts val="900"/>
              </a:spcBef>
            </a:pPr>
            <a:r>
              <a:rPr lang="cs-CZ" altLang="cs-CZ" sz="4400" dirty="0" smtClean="0">
                <a:solidFill>
                  <a:srgbClr val="2426A9"/>
                </a:solidFill>
                <a:latin typeface="Arial"/>
              </a:rPr>
              <a:t>Nabídkový – přerušení produkčních řetězců a vznik úzkých míst v zásobování </a:t>
            </a:r>
          </a:p>
          <a:p>
            <a:pPr marL="1828731" lvl="1" indent="-457200">
              <a:lnSpc>
                <a:spcPct val="100000"/>
              </a:lnSpc>
              <a:spcBef>
                <a:spcPts val="900"/>
              </a:spcBef>
            </a:pPr>
            <a:r>
              <a:rPr kumimoji="0" lang="cs-CZ" alt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</a:rPr>
              <a:t>Poptávkový: </a:t>
            </a:r>
          </a:p>
          <a:p>
            <a:pPr marL="2743086" lvl="2" indent="-457200">
              <a:lnSpc>
                <a:spcPct val="100000"/>
              </a:lnSpc>
              <a:spcBef>
                <a:spcPts val="900"/>
              </a:spcBef>
            </a:pPr>
            <a:r>
              <a:rPr lang="cs-CZ" altLang="cs-CZ" sz="3600" dirty="0" smtClean="0">
                <a:solidFill>
                  <a:srgbClr val="2426A9"/>
                </a:solidFill>
                <a:latin typeface="Arial"/>
              </a:rPr>
              <a:t>Krátkodobé uzavření kamenných obchodů (naštěstí možnost nakupovat přes internet) </a:t>
            </a:r>
          </a:p>
          <a:p>
            <a:pPr marL="2743086" lvl="2" indent="-457200">
              <a:lnSpc>
                <a:spcPct val="100000"/>
              </a:lnSpc>
              <a:spcBef>
                <a:spcPts val="900"/>
              </a:spcBef>
            </a:pPr>
            <a:r>
              <a:rPr kumimoji="0" lang="cs-CZ" alt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</a:rPr>
              <a:t>Prudký nárůst nejistot</a:t>
            </a:r>
            <a:r>
              <a:rPr kumimoji="0" lang="cs-CZ" altLang="cs-CZ" sz="36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cs-CZ" altLang="cs-CZ" sz="36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sym typeface="Wingdings"/>
              </a:rPr>
              <a:t> </a:t>
            </a:r>
            <a:r>
              <a:rPr lang="cs-CZ" altLang="cs-CZ" sz="3600" dirty="0">
                <a:solidFill>
                  <a:srgbClr val="2426A9"/>
                </a:solidFill>
                <a:sym typeface="Wingdings"/>
              </a:rPr>
              <a:t>zvýšení sklonu k úsporám </a:t>
            </a:r>
            <a:r>
              <a:rPr lang="cs-CZ" altLang="cs-CZ" sz="3600" dirty="0" smtClean="0">
                <a:solidFill>
                  <a:srgbClr val="2426A9"/>
                </a:solidFill>
                <a:sym typeface="Wingdings"/>
              </a:rPr>
              <a:t>ochlazení </a:t>
            </a:r>
            <a:r>
              <a:rPr kumimoji="0" lang="cs-CZ" altLang="cs-CZ" sz="36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sym typeface="Wingdings"/>
              </a:rPr>
              <a:t>spotřebitelského sentimentu</a:t>
            </a:r>
            <a:endParaRPr kumimoji="0" lang="cs-CZ" altLang="cs-CZ" sz="3600" b="0" i="0" u="none" strike="noStrike" kern="1200" cap="none" spc="0" normalizeH="0" baseline="0" noProof="0" dirty="0" smtClean="0">
              <a:ln>
                <a:noFill/>
              </a:ln>
              <a:solidFill>
                <a:srgbClr val="2426A9"/>
              </a:solidFill>
              <a:effectLst/>
              <a:uLnTx/>
              <a:uFillTx/>
              <a:latin typeface="Arial"/>
            </a:endParaRPr>
          </a:p>
          <a:p>
            <a:pPr marL="1828731" lvl="1" indent="-457200">
              <a:lnSpc>
                <a:spcPct val="100000"/>
              </a:lnSpc>
              <a:spcBef>
                <a:spcPts val="900"/>
              </a:spcBef>
            </a:pPr>
            <a:r>
              <a:rPr lang="cs-CZ" altLang="cs-CZ" sz="4400" dirty="0" smtClean="0">
                <a:solidFill>
                  <a:srgbClr val="2426A9"/>
                </a:solidFill>
                <a:latin typeface="Arial"/>
              </a:rPr>
              <a:t>Kurzový – </a:t>
            </a:r>
            <a:r>
              <a:rPr lang="cs-CZ" altLang="cs-CZ" sz="4400" dirty="0" smtClean="0">
                <a:solidFill>
                  <a:srgbClr val="2426A9"/>
                </a:solidFill>
                <a:latin typeface="Arial"/>
              </a:rPr>
              <a:t>depreciace </a:t>
            </a:r>
            <a:r>
              <a:rPr lang="cs-CZ" altLang="cs-CZ" sz="4400" dirty="0" smtClean="0">
                <a:solidFill>
                  <a:srgbClr val="2426A9"/>
                </a:solidFill>
                <a:latin typeface="Arial"/>
              </a:rPr>
              <a:t>koruny a zvýšení volatility kurzu </a:t>
            </a:r>
            <a:endParaRPr kumimoji="0" lang="cs-CZ" altLang="cs-CZ" sz="4400" b="0" i="0" u="none" strike="noStrike" kern="1200" cap="none" spc="0" normalizeH="0" baseline="0" noProof="0" dirty="0" smtClean="0">
              <a:ln>
                <a:noFill/>
              </a:ln>
              <a:solidFill>
                <a:srgbClr val="2426A9"/>
              </a:solidFill>
              <a:effectLst/>
              <a:uLnTx/>
              <a:uFillTx/>
              <a:latin typeface="Arial"/>
            </a:endParaRPr>
          </a:p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</a:rPr>
              <a:t>S postupným odezněním karanténních omezení se krize překlopila </a:t>
            </a:r>
            <a:r>
              <a:rPr kumimoji="0" lang="cs-CZ" altLang="cs-CZ" sz="48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</a:rPr>
              <a:t>do „tradiční“ </a:t>
            </a:r>
            <a:r>
              <a:rPr kumimoji="0" lang="cs-CZ" altLang="cs-CZ" sz="48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</a:rPr>
              <a:t>podoby krize</a:t>
            </a:r>
            <a:r>
              <a:rPr kumimoji="0" lang="cs-CZ" altLang="cs-CZ" sz="48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</a:rPr>
              <a:t>, ve které hraje hlavní roli nedostatečná agregátní poptávka </a:t>
            </a:r>
          </a:p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4800" baseline="0" dirty="0" smtClean="0">
                <a:solidFill>
                  <a:srgbClr val="2426A9"/>
                </a:solidFill>
                <a:latin typeface="Arial"/>
              </a:rPr>
              <a:t>Zbývající nabídková úzká místa </a:t>
            </a:r>
            <a:r>
              <a:rPr lang="cs-CZ" altLang="cs-CZ" sz="4800" baseline="0" dirty="0" smtClean="0">
                <a:solidFill>
                  <a:srgbClr val="2426A9"/>
                </a:solidFill>
                <a:latin typeface="Arial"/>
                <a:sym typeface="Wingdings"/>
              </a:rPr>
              <a:t> prodlužování dodacích lhůt </a:t>
            </a:r>
            <a:endParaRPr kumimoji="0" lang="cs-CZ" altLang="cs-CZ" sz="4800" b="0" i="0" u="none" strike="noStrike" kern="1200" cap="none" spc="0" normalizeH="0" baseline="0" noProof="0" dirty="0" smtClean="0">
              <a:ln>
                <a:noFill/>
              </a:ln>
              <a:solidFill>
                <a:srgbClr val="2426A9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7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DC021B97-E9BD-4221-915D-673A65B2AD15}" type="slidenum">
              <a:rPr lang="cs-CZ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1317626" y="3230563"/>
            <a:ext cx="22456774" cy="13241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8287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rgbClr val="2426A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cs-CZ" altLang="cs-CZ" dirty="0" smtClean="0"/>
              <a:t>Měnový kurz jako zdroj šoku … i přizpůsobovací mechanismus</a:t>
            </a:r>
            <a:endParaRPr lang="cs-CZ" altLang="cs-CZ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1472902" y="4897983"/>
            <a:ext cx="10368951" cy="73170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1828709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Mezi 14. únorem a 23. březnem (tedy během přibližně 5 týdnů) oslabila koruna vůči euru o 12,2% </a:t>
            </a:r>
          </a:p>
          <a:p>
            <a:pPr marR="0" lvl="0" algn="l" defTabSz="1828709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400" dirty="0" smtClean="0">
                <a:solidFill>
                  <a:srgbClr val="2426A9"/>
                </a:solidFill>
                <a:latin typeface="Arial"/>
              </a:rPr>
              <a:t>To představovalo: </a:t>
            </a:r>
          </a:p>
          <a:p>
            <a:pPr marL="571500" marR="0" lvl="0" indent="-571500" algn="l" defTabSz="18287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4400" dirty="0" smtClean="0">
                <a:solidFill>
                  <a:srgbClr val="2426A9"/>
                </a:solidFill>
                <a:latin typeface="Arial"/>
              </a:rPr>
              <a:t>proinflační šok </a:t>
            </a:r>
          </a:p>
          <a:p>
            <a:pPr marL="571500" marR="0" lvl="0" indent="-571500" algn="l" defTabSz="182870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4400" dirty="0" smtClean="0">
                <a:solidFill>
                  <a:srgbClr val="2426A9"/>
                </a:solidFill>
                <a:latin typeface="Arial"/>
              </a:rPr>
              <a:t>podpůrný polštář pro vývozce, který utlumil ztrátu exportních příjmů </a:t>
            </a:r>
          </a:p>
          <a:p>
            <a:pPr marR="0" lvl="0" algn="l" defTabSz="1828709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400" dirty="0" smtClean="0">
                <a:solidFill>
                  <a:srgbClr val="2426A9"/>
                </a:solidFill>
                <a:latin typeface="Arial"/>
              </a:rPr>
              <a:t>Kurz koruny od května s přestávkou pozvolna posiluje, nově díky impulsům na konci července (Fond obnovy v EU) </a:t>
            </a:r>
            <a:endParaRPr kumimoji="0" lang="cs-CZ" altLang="cs-CZ" sz="4400" b="0" i="0" u="none" strike="noStrike" kern="1200" cap="none" spc="0" normalizeH="0" baseline="0" noProof="0" dirty="0" smtClean="0">
              <a:ln>
                <a:noFill/>
              </a:ln>
              <a:solidFill>
                <a:srgbClr val="2426A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1828709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altLang="cs-CZ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5700075" y="4313208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1.1.2019 – 22.7.2020</a:t>
            </a:r>
            <a:endParaRPr lang="cs-CZ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56" y="4932489"/>
            <a:ext cx="11515673" cy="741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7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DC021B97-E9BD-4221-915D-673A65B2AD15}" type="slidenum">
              <a:rPr lang="cs-CZ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1317625" y="3230561"/>
            <a:ext cx="18678405" cy="18466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8287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rgbClr val="2426A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Koronakrize</a:t>
            </a:r>
            <a:r>
              <a:rPr kumimoji="0" lang="cs-CZ" altLang="cs-CZ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jako „strukturální klín“ </a:t>
            </a: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1317623" y="4542383"/>
            <a:ext cx="22008201" cy="84454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4800" dirty="0" smtClean="0">
                <a:solidFill>
                  <a:srgbClr val="2426A9"/>
                </a:solidFill>
                <a:latin typeface="Arial"/>
              </a:rPr>
              <a:t>Souhrn šoků rozdělil odvětví (obory) na </a:t>
            </a:r>
            <a:r>
              <a:rPr lang="cs-CZ" altLang="cs-CZ" sz="4800" b="1" dirty="0" smtClean="0">
                <a:solidFill>
                  <a:srgbClr val="2426A9"/>
                </a:solidFill>
                <a:latin typeface="Arial"/>
              </a:rPr>
              <a:t>vítěze</a:t>
            </a:r>
            <a:r>
              <a:rPr lang="cs-CZ" altLang="cs-CZ" sz="4800" dirty="0" smtClean="0">
                <a:solidFill>
                  <a:srgbClr val="2426A9"/>
                </a:solidFill>
                <a:latin typeface="Arial"/>
              </a:rPr>
              <a:t> a </a:t>
            </a:r>
            <a:r>
              <a:rPr lang="cs-CZ" altLang="cs-CZ" sz="4800" b="1" dirty="0" smtClean="0">
                <a:solidFill>
                  <a:srgbClr val="2426A9"/>
                </a:solidFill>
                <a:latin typeface="Arial"/>
              </a:rPr>
              <a:t>poražené</a:t>
            </a:r>
            <a:r>
              <a:rPr lang="cs-CZ" altLang="cs-CZ" sz="4800" dirty="0" smtClean="0">
                <a:solidFill>
                  <a:srgbClr val="2426A9"/>
                </a:solidFill>
                <a:latin typeface="Arial"/>
              </a:rPr>
              <a:t>: </a:t>
            </a:r>
            <a:endParaRPr kumimoji="0" lang="cs-CZ" altLang="cs-CZ" sz="4800" b="0" i="0" u="none" strike="noStrike" kern="1200" cap="none" spc="0" normalizeH="0" baseline="0" noProof="0" dirty="0" smtClean="0">
              <a:ln>
                <a:noFill/>
              </a:ln>
              <a:solidFill>
                <a:srgbClr val="2426A9"/>
              </a:solidFill>
              <a:effectLst/>
              <a:uLnTx/>
              <a:uFillTx/>
              <a:latin typeface="Arial"/>
            </a:endParaRPr>
          </a:p>
          <a:p>
            <a:pPr marL="1828731" lvl="1" indent="-457200">
              <a:lnSpc>
                <a:spcPct val="100000"/>
              </a:lnSpc>
              <a:spcBef>
                <a:spcPts val="1200"/>
              </a:spcBef>
            </a:pPr>
            <a:r>
              <a:rPr lang="cs-CZ" altLang="cs-CZ" b="1" dirty="0" smtClean="0">
                <a:solidFill>
                  <a:srgbClr val="2426A9"/>
                </a:solidFill>
                <a:latin typeface="Arial"/>
              </a:rPr>
              <a:t>Poražení</a:t>
            </a:r>
            <a:r>
              <a:rPr lang="cs-CZ" altLang="cs-CZ" dirty="0" smtClean="0">
                <a:solidFill>
                  <a:srgbClr val="2426A9"/>
                </a:solidFill>
                <a:latin typeface="Arial"/>
              </a:rPr>
              <a:t>: turistický sektor, letectví, automobilový průmysl </a:t>
            </a:r>
          </a:p>
          <a:p>
            <a:pPr marL="1828731" lvl="1" indent="-457200">
              <a:lnSpc>
                <a:spcPct val="100000"/>
              </a:lnSpc>
              <a:spcBef>
                <a:spcPts val="1200"/>
              </a:spcBef>
            </a:pPr>
            <a:r>
              <a:rPr kumimoji="0" lang="cs-CZ" alt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</a:rPr>
              <a:t>Vítězové</a:t>
            </a:r>
            <a:r>
              <a:rPr kumimoji="0" lang="cs-CZ" altLang="cs-CZ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</a:rPr>
              <a:t>:</a:t>
            </a:r>
            <a:r>
              <a:rPr kumimoji="0" lang="cs-CZ" altLang="cs-CZ" sz="48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</a:rPr>
              <a:t> IT, zdravotnické pomůcky, e-</a:t>
            </a:r>
            <a:r>
              <a:rPr kumimoji="0" lang="cs-CZ" altLang="cs-CZ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</a:rPr>
              <a:t>commerce</a:t>
            </a:r>
            <a:r>
              <a:rPr kumimoji="0" lang="cs-CZ" altLang="cs-CZ" sz="48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4800" noProof="0" dirty="0" smtClean="0">
                <a:solidFill>
                  <a:srgbClr val="2426A9"/>
                </a:solidFill>
                <a:latin typeface="Arial"/>
              </a:rPr>
              <a:t>Aktuální vývoj je kombinací: </a:t>
            </a:r>
          </a:p>
          <a:p>
            <a:pPr marL="1828731" lvl="1" indent="-457200">
              <a:spcBef>
                <a:spcPts val="1200"/>
              </a:spcBef>
            </a:pPr>
            <a:r>
              <a:rPr lang="cs-CZ" altLang="cs-CZ" noProof="0" dirty="0" smtClean="0">
                <a:solidFill>
                  <a:srgbClr val="2426A9"/>
                </a:solidFill>
                <a:latin typeface="Arial"/>
              </a:rPr>
              <a:t>prudkého cyklického zpomalení</a:t>
            </a:r>
          </a:p>
          <a:p>
            <a:pPr marL="1828731" lvl="1" indent="-457200">
              <a:spcBef>
                <a:spcPts val="1200"/>
              </a:spcBef>
            </a:pPr>
            <a:r>
              <a:rPr lang="cs-CZ" altLang="cs-CZ" noProof="0" dirty="0" smtClean="0">
                <a:solidFill>
                  <a:srgbClr val="2426A9"/>
                </a:solidFill>
                <a:latin typeface="Arial"/>
              </a:rPr>
              <a:t>masivního strukturálního přizpůsobení napříč ekonomikami: </a:t>
            </a:r>
          </a:p>
          <a:p>
            <a:pPr marL="2743086" lvl="2" indent="-457200">
              <a:spcBef>
                <a:spcPts val="1200"/>
              </a:spcBef>
            </a:pPr>
            <a:r>
              <a:rPr kumimoji="0" lang="cs-CZ" altLang="cs-CZ" b="0" i="0" u="none" strike="noStrike" kern="1200" cap="none" spc="0" normalizeH="0" baseline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</a:rPr>
              <a:t>zaměstnanost a vývoj mezd </a:t>
            </a:r>
          </a:p>
          <a:p>
            <a:pPr marL="2743086" lvl="2" indent="-457200">
              <a:spcBef>
                <a:spcPts val="1200"/>
              </a:spcBef>
            </a:pPr>
            <a:r>
              <a:rPr lang="cs-CZ" altLang="cs-CZ" dirty="0" smtClean="0">
                <a:solidFill>
                  <a:srgbClr val="2426A9"/>
                </a:solidFill>
                <a:latin typeface="Arial"/>
              </a:rPr>
              <a:t>cenový vývoj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0" lang="cs-CZ" altLang="cs-CZ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</a:rPr>
              <a:t>Hloubka strukturálního</a:t>
            </a:r>
            <a:r>
              <a:rPr kumimoji="0" lang="cs-CZ" altLang="cs-CZ" sz="48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</a:rPr>
              <a:t> přizpůsobení bude záviset na tom, jestli půjde o šok trvalý (dlouhodobý) nebo dočasný </a:t>
            </a:r>
            <a:endParaRPr kumimoji="0" lang="cs-CZ" altLang="cs-CZ" sz="4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32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DC021B97-E9BD-4221-915D-673A65B2AD15}" type="slidenum">
              <a:rPr lang="cs-CZ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1317625" y="3230562"/>
            <a:ext cx="14988113" cy="15657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8287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rgbClr val="2426A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Koronakrize</a:t>
            </a:r>
            <a:r>
              <a:rPr kumimoji="0" lang="cs-CZ" altLang="cs-CZ" sz="60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jako impuls k dovozní substituci</a:t>
            </a:r>
            <a:endParaRPr kumimoji="0" lang="cs-CZ" altLang="cs-CZ" sz="6000" b="0" i="0" u="none" strike="noStrike" kern="1200" cap="none" spc="0" normalizeH="0" baseline="0" noProof="0" dirty="0" smtClean="0">
              <a:ln>
                <a:noFill/>
              </a:ln>
              <a:solidFill>
                <a:srgbClr val="2426A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1317625" y="4502988"/>
            <a:ext cx="22525786" cy="82097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709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Během krize se obnažila úzká místa: </a:t>
            </a:r>
          </a:p>
          <a:p>
            <a:pPr marL="1828731" lvl="1" indent="-457200">
              <a:lnSpc>
                <a:spcPct val="100000"/>
              </a:lnSpc>
              <a:spcBef>
                <a:spcPts val="2000"/>
              </a:spcBef>
            </a:pPr>
            <a:r>
              <a:rPr lang="cs-CZ" altLang="cs-CZ" sz="4400" dirty="0" smtClean="0">
                <a:solidFill>
                  <a:srgbClr val="2426A9"/>
                </a:solidFill>
                <a:latin typeface="Arial"/>
              </a:rPr>
              <a:t>Značná délka dodavatelských řetězců (zejména těch, ve kterých je zapojena Čína)                                  </a:t>
            </a:r>
            <a:r>
              <a:rPr lang="cs-CZ" altLang="cs-CZ" sz="4400" dirty="0" smtClean="0">
                <a:solidFill>
                  <a:srgbClr val="2426A9"/>
                </a:solidFill>
                <a:latin typeface="Arial"/>
                <a:sym typeface="Wingdings"/>
              </a:rPr>
              <a:t> nepraktické pro plynulý průběh ekonomického života </a:t>
            </a:r>
            <a:endParaRPr lang="cs-CZ" altLang="cs-CZ" sz="4400" dirty="0" smtClean="0">
              <a:solidFill>
                <a:srgbClr val="2426A9"/>
              </a:solidFill>
              <a:latin typeface="Arial"/>
            </a:endParaRPr>
          </a:p>
          <a:p>
            <a:pPr marL="1828731" lvl="1" indent="-457200">
              <a:lnSpc>
                <a:spcPct val="100000"/>
              </a:lnSpc>
              <a:spcBef>
                <a:spcPts val="2000"/>
              </a:spcBef>
            </a:pPr>
            <a:r>
              <a:rPr kumimoji="0" lang="cs-CZ" alt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</a:rPr>
              <a:t>Závislost na dodavatelích důležitých nebo strategicky citlivých položek</a:t>
            </a:r>
            <a:r>
              <a:rPr kumimoji="0" lang="cs-CZ" altLang="cs-CZ" sz="44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</a:rPr>
              <a:t>                   </a:t>
            </a:r>
            <a:r>
              <a:rPr kumimoji="0" lang="cs-CZ" altLang="cs-CZ" sz="44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sym typeface="Wingdings"/>
              </a:rPr>
              <a:t> bezpečnostní riziko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4400" baseline="0" dirty="0" smtClean="0">
                <a:solidFill>
                  <a:srgbClr val="2426A9"/>
                </a:solidFill>
                <a:latin typeface="Arial"/>
                <a:sym typeface="Wingdings"/>
              </a:rPr>
              <a:t>Tendence ke </a:t>
            </a:r>
            <a:r>
              <a:rPr lang="cs-CZ" altLang="cs-CZ" sz="4400" dirty="0" smtClean="0">
                <a:solidFill>
                  <a:srgbClr val="2426A9"/>
                </a:solidFill>
                <a:latin typeface="Arial"/>
                <a:sym typeface="Wingdings"/>
              </a:rPr>
              <a:t>zvýšení soběstačnosti v určitých oborech (položkách): </a:t>
            </a:r>
          </a:p>
          <a:p>
            <a:pPr marL="1828731" lvl="1" indent="-457200"/>
            <a:r>
              <a:rPr lang="cs-CZ" altLang="cs-CZ" sz="4400" dirty="0" smtClean="0">
                <a:solidFill>
                  <a:srgbClr val="2426A9"/>
                </a:solidFill>
                <a:latin typeface="Arial"/>
                <a:sym typeface="Wingdings"/>
              </a:rPr>
              <a:t>zkrácení dodavatelských řetězců </a:t>
            </a:r>
          </a:p>
          <a:p>
            <a:pPr marL="1828731" lvl="1" indent="-457200"/>
            <a:r>
              <a:rPr lang="cs-CZ" altLang="cs-CZ" sz="4400" dirty="0" smtClean="0">
                <a:solidFill>
                  <a:srgbClr val="2426A9"/>
                </a:solidFill>
                <a:latin typeface="Arial"/>
                <a:sym typeface="Wingdings"/>
              </a:rPr>
              <a:t>přesun výroby blíže konečnému trhu (obojí za cenu spíše dražších produktů)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4400" dirty="0" smtClean="0">
                <a:solidFill>
                  <a:srgbClr val="2426A9"/>
                </a:solidFill>
                <a:latin typeface="Arial"/>
                <a:sym typeface="Wingdings"/>
              </a:rPr>
              <a:t>Tíhnutí k dovozní substituci je pokračováním trendu </a:t>
            </a:r>
            <a:r>
              <a:rPr lang="cs-CZ" altLang="cs-CZ" sz="4400" b="1" dirty="0" err="1" smtClean="0">
                <a:solidFill>
                  <a:srgbClr val="2426A9"/>
                </a:solidFill>
                <a:latin typeface="Arial"/>
                <a:sym typeface="Wingdings"/>
              </a:rPr>
              <a:t>deglobalizace</a:t>
            </a:r>
            <a:r>
              <a:rPr lang="cs-CZ" altLang="cs-CZ" sz="4400" dirty="0" smtClean="0">
                <a:solidFill>
                  <a:srgbClr val="2426A9"/>
                </a:solidFill>
                <a:latin typeface="Arial"/>
                <a:sym typeface="Wingdings"/>
              </a:rPr>
              <a:t> (ten začal již před </a:t>
            </a:r>
            <a:r>
              <a:rPr lang="cs-CZ" altLang="cs-CZ" sz="4400" dirty="0" err="1" smtClean="0">
                <a:solidFill>
                  <a:srgbClr val="2426A9"/>
                </a:solidFill>
                <a:latin typeface="Arial"/>
                <a:sym typeface="Wingdings"/>
              </a:rPr>
              <a:t>koronakrizí</a:t>
            </a:r>
            <a:r>
              <a:rPr lang="cs-CZ" altLang="cs-CZ" sz="4400" dirty="0" smtClean="0">
                <a:solidFill>
                  <a:srgbClr val="2426A9"/>
                </a:solidFill>
                <a:latin typeface="Arial"/>
                <a:sym typeface="Wingdings"/>
              </a:rPr>
              <a:t>, ale dostal v jejím důsledku nové impulsy) </a:t>
            </a:r>
          </a:p>
        </p:txBody>
      </p:sp>
    </p:spTree>
    <p:extLst>
      <p:ext uri="{BB962C8B-B14F-4D97-AF65-F5344CB8AC3E}">
        <p14:creationId xmlns:p14="http://schemas.microsoft.com/office/powerpoint/2010/main" val="27726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Protikrizová opatření přijatá Českou národní bankou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EDE58-50F9-4E66-99C8-65D207F282C7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DC021B97-E9BD-4221-915D-673A65B2AD15}" type="slidenum">
              <a:rPr lang="cs-CZ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1317626" y="3230563"/>
            <a:ext cx="20334676" cy="13241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8287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rgbClr val="2426A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cs-CZ" altLang="cs-CZ" dirty="0" smtClean="0"/>
              <a:t>Měnová politika: trojí snížení základních úrokových sazeb  </a:t>
            </a:r>
            <a:endParaRPr lang="cs-CZ" altLang="cs-CZ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1104182" y="4554747"/>
            <a:ext cx="10380782" cy="75394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1828709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2-T </a:t>
            </a:r>
            <a:r>
              <a:rPr kumimoji="0" lang="cs-CZ" altLang="cs-CZ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repo</a:t>
            </a:r>
            <a:r>
              <a:rPr kumimoji="0" lang="cs-CZ" alt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sazba:</a:t>
            </a:r>
          </a:p>
          <a:p>
            <a:pPr marR="0" lvl="0" algn="l" defTabSz="1828709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400" dirty="0" smtClean="0">
                <a:solidFill>
                  <a:srgbClr val="2426A9"/>
                </a:solidFill>
                <a:latin typeface="Arial"/>
              </a:rPr>
              <a:t>16.3. (mimořádné zasedání BR): snížení  z 2,25% na 1,75% (o 0,5 </a:t>
            </a:r>
            <a:r>
              <a:rPr lang="cs-CZ" altLang="cs-CZ" sz="4400" dirty="0" err="1" smtClean="0">
                <a:solidFill>
                  <a:srgbClr val="2426A9"/>
                </a:solidFill>
                <a:latin typeface="Arial"/>
              </a:rPr>
              <a:t>p.b</a:t>
            </a:r>
            <a:r>
              <a:rPr lang="cs-CZ" altLang="cs-CZ" sz="4400" dirty="0" smtClean="0">
                <a:solidFill>
                  <a:srgbClr val="2426A9"/>
                </a:solidFill>
                <a:latin typeface="Arial"/>
              </a:rPr>
              <a:t>.) </a:t>
            </a:r>
          </a:p>
          <a:p>
            <a:pPr marR="0" lvl="0" algn="l" defTabSz="1828709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400" dirty="0" smtClean="0">
                <a:solidFill>
                  <a:srgbClr val="2426A9"/>
                </a:solidFill>
                <a:latin typeface="Arial"/>
              </a:rPr>
              <a:t>26.3.: z 1,75% na 1% (0,75 </a:t>
            </a:r>
            <a:r>
              <a:rPr lang="cs-CZ" altLang="cs-CZ" sz="4400" dirty="0" err="1" smtClean="0">
                <a:solidFill>
                  <a:srgbClr val="2426A9"/>
                </a:solidFill>
                <a:latin typeface="Arial"/>
              </a:rPr>
              <a:t>p.b</a:t>
            </a:r>
            <a:r>
              <a:rPr lang="cs-CZ" altLang="cs-CZ" sz="4400" dirty="0" smtClean="0">
                <a:solidFill>
                  <a:srgbClr val="2426A9"/>
                </a:solidFill>
                <a:latin typeface="Arial"/>
              </a:rPr>
              <a:t>.)</a:t>
            </a:r>
          </a:p>
          <a:p>
            <a:pPr marR="0" lvl="0" algn="l" defTabSz="1828709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7.5.: z 1% na 0,50%</a:t>
            </a:r>
            <a:r>
              <a:rPr kumimoji="0" lang="cs-CZ" altLang="cs-CZ" sz="44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(0,5 </a:t>
            </a:r>
            <a:r>
              <a:rPr kumimoji="0" lang="cs-CZ" altLang="cs-CZ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p.b</a:t>
            </a:r>
            <a:r>
              <a:rPr kumimoji="0" lang="cs-CZ" altLang="cs-CZ" sz="44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.) </a:t>
            </a:r>
          </a:p>
          <a:p>
            <a:pPr marR="0" lvl="0" algn="l" defTabSz="1828709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cs-CZ" sz="44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ČNB využila téměř zcela potenciál základního nástroje pro uvolnění úrokové složky měnových podmínek </a:t>
            </a:r>
          </a:p>
          <a:p>
            <a:pPr marR="0" lvl="0" algn="l" defTabSz="1828709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altLang="cs-CZ" sz="4400" baseline="0" dirty="0" smtClean="0">
                <a:solidFill>
                  <a:srgbClr val="2426A9"/>
                </a:solidFill>
                <a:latin typeface="Arial"/>
              </a:rPr>
              <a:t>Aktuálně nepociťujeme potřebu dalšího uvolnění měnových podmínek </a:t>
            </a:r>
            <a:endParaRPr kumimoji="0" lang="cs-CZ" altLang="cs-CZ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347" y="4865298"/>
            <a:ext cx="12296452" cy="752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1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číslo snímku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DC021B97-E9BD-4221-915D-673A65B2AD15}" type="slidenum">
              <a:rPr lang="cs-CZ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1317626" y="3230563"/>
            <a:ext cx="20334676" cy="13241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8287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>
                <a:solidFill>
                  <a:srgbClr val="2426A9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cs-CZ" altLang="cs-CZ" dirty="0" smtClean="0"/>
              <a:t>Úrokové diferenciály koruny vůči euru a dolaru</a:t>
            </a:r>
            <a:endParaRPr lang="cs-CZ" altLang="cs-CZ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1104182" y="5969479"/>
            <a:ext cx="10380782" cy="61247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1828709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Kladný úrokový diferenciál krátkodobých korunových a eurových sazeb se během</a:t>
            </a:r>
            <a:r>
              <a:rPr kumimoji="0" lang="cs-CZ" altLang="cs-CZ" sz="4400" b="0" i="0" u="none" strike="noStrike" kern="1200" cap="none" spc="0" normalizeH="0" noProof="0" dirty="0" smtClean="0">
                <a:ln>
                  <a:noFill/>
                </a:ln>
                <a:solidFill>
                  <a:srgbClr val="2426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2Q výrazně snížil, diferenciál vůči dolaru se nacházel okolo nuly</a:t>
            </a:r>
            <a:endParaRPr kumimoji="0" lang="cs-CZ" altLang="cs-CZ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7900" y="5016413"/>
            <a:ext cx="12125131" cy="684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579306" y="4554747"/>
            <a:ext cx="4468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procentních bodech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267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_CNB">
  <a:themeElements>
    <a:clrScheme name="Vlastní 55">
      <a:dk1>
        <a:sysClr val="windowText" lastClr="000000"/>
      </a:dk1>
      <a:lt1>
        <a:srgbClr val="000000"/>
      </a:lt1>
      <a:dk2>
        <a:srgbClr val="6C6F70"/>
      </a:dk2>
      <a:lt2>
        <a:srgbClr val="9DABE2"/>
      </a:lt2>
      <a:accent1>
        <a:srgbClr val="2426A9"/>
      </a:accent1>
      <a:accent2>
        <a:srgbClr val="D52B1E"/>
      </a:accent2>
      <a:accent3>
        <a:srgbClr val="FFBB00"/>
      </a:accent3>
      <a:accent4>
        <a:srgbClr val="9ACD32"/>
      </a:accent4>
      <a:accent5>
        <a:srgbClr val="00CED1"/>
      </a:accent5>
      <a:accent6>
        <a:srgbClr val="6C6F70"/>
      </a:accent6>
      <a:hlink>
        <a:srgbClr val="2426A9"/>
      </a:hlink>
      <a:folHlink>
        <a:srgbClr val="2426A9"/>
      </a:folHlink>
    </a:clrScheme>
    <a:fontScheme name="CN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">
      <a:dk1>
        <a:sysClr val="windowText" lastClr="000000"/>
      </a:dk1>
      <a:lt1>
        <a:srgbClr val="FFFFFF"/>
      </a:lt1>
      <a:dk2>
        <a:srgbClr val="44546A"/>
      </a:dk2>
      <a:lt2>
        <a:srgbClr val="FFFFFF"/>
      </a:lt2>
      <a:accent1>
        <a:srgbClr val="7F7F7F"/>
      </a:accent1>
      <a:accent2>
        <a:srgbClr val="595959"/>
      </a:accent2>
      <a:accent3>
        <a:srgbClr val="3F3F3F"/>
      </a:accent3>
      <a:accent4>
        <a:srgbClr val="262626"/>
      </a:accent4>
      <a:accent5>
        <a:srgbClr val="0C0C0C"/>
      </a:accent5>
      <a:accent6>
        <a:srgbClr val="DEEBF6"/>
      </a:accent6>
      <a:hlink>
        <a:srgbClr val="6C6F70"/>
      </a:hlink>
      <a:folHlink>
        <a:srgbClr val="6C6F7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motiv_CNB</Template>
  <TotalTime>4189</TotalTime>
  <Words>1164</Words>
  <Application>Microsoft Office PowerPoint</Application>
  <PresentationFormat>Vlastní</PresentationFormat>
  <Paragraphs>117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motiv_CNB</vt:lpstr>
      <vt:lpstr>1_Office Theme</vt:lpstr>
      <vt:lpstr>Prezentace aplikace PowerPoint</vt:lpstr>
      <vt:lpstr>Hlavní body</vt:lpstr>
      <vt:lpstr>Prezentace aplikace PowerPoint</vt:lpstr>
      <vt:lpstr>Prezentace aplikace PowerPoint</vt:lpstr>
      <vt:lpstr>Prezentace aplikace PowerPoint</vt:lpstr>
      <vt:lpstr>Prezentace aplikace PowerPoint</vt:lpstr>
      <vt:lpstr>Protikrizová opatření přijatá Českou národní bankou</vt:lpstr>
      <vt:lpstr>Prezentace aplikace PowerPoint</vt:lpstr>
      <vt:lpstr>Prezentace aplikace PowerPoint</vt:lpstr>
      <vt:lpstr>Prezentace aplikace PowerPoint</vt:lpstr>
      <vt:lpstr>Budoucí vývoj, rizika a nejistoty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Sada</dc:creator>
  <cp:lastModifiedBy>Rusnok Jiří</cp:lastModifiedBy>
  <cp:revision>298</cp:revision>
  <cp:lastPrinted>2020-07-23T20:20:13Z</cp:lastPrinted>
  <dcterms:created xsi:type="dcterms:W3CDTF">2020-01-08T08:09:07Z</dcterms:created>
  <dcterms:modified xsi:type="dcterms:W3CDTF">2020-07-28T11:49:59Z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-900840098</vt:i4>
  </property>
  <property fmtid="{D5CDD505-2E9C-101B-9397-08002B2CF9AE}" pid="3" name="_NewReviewCycle">
    <vt:lpwstr/>
  </property>
  <property fmtid="{D5CDD505-2E9C-101B-9397-08002B2CF9AE}" pid="4" name="_EmailSubject">
    <vt:lpwstr>Asociace exportérů - prezentace </vt:lpwstr>
  </property>
  <property fmtid="{D5CDD505-2E9C-101B-9397-08002B2CF9AE}" pid="5" name="_AuthorEmail">
    <vt:lpwstr>Vit.Barta@cnb.cz</vt:lpwstr>
  </property>
  <property fmtid="{D5CDD505-2E9C-101B-9397-08002B2CF9AE}" pid="6" name="_AuthorEmailDisplayName">
    <vt:lpwstr>Bárta Vít</vt:lpwstr>
  </property>
</Properties>
</file>