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6" r:id="rId5"/>
    <p:sldId id="268" r:id="rId6"/>
    <p:sldId id="270" r:id="rId7"/>
    <p:sldId id="273" r:id="rId8"/>
    <p:sldId id="274" r:id="rId9"/>
    <p:sldId id="271" r:id="rId10"/>
  </p:sldIdLst>
  <p:sldSz cx="10693400" cy="7561263"/>
  <p:notesSz cx="6797675" cy="9928225"/>
  <p:custDataLst>
    <p:tags r:id="rId13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3"/>
            <p14:sldId id="274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  <p15:guide id="5" orient="horz" pos="2875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57">
          <p15:clr>
            <a:srgbClr val="A4A3A4"/>
          </p15:clr>
        </p15:guide>
        <p15:guide id="8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092" y="60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pos="2160"/>
        <p:guide orient="horz" pos="3132"/>
        <p:guide pos="2144"/>
        <p:guide orient="horz" pos="2875"/>
        <p:guide orient="horz" pos="3127"/>
        <p:guide pos="215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Odhady\IAE\AIE_duben_2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Exportni_index_2021-Q1_dat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b.cz\group\Research\David\Copy%20of%20Exportni_index_2021-Q1_data_cop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1400" b="1" i="0" u="none" strike="noStrike" baseline="0">
                <a:effectLst/>
              </a:rPr>
              <a:t>Index Exportu </a:t>
            </a:r>
            <a:r>
              <a:rPr lang="cs-CZ" sz="1400" b="1" i="0" u="none" strike="noStrike" kern="1200" baseline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– vysoká očekávání po kostrbatém začátku roku </a:t>
            </a:r>
            <a:endParaRPr lang="cs-CZ" sz="1400"/>
          </a:p>
        </c:rich>
      </c:tx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7.4859960310272047E-2"/>
          <c:y val="0.11111388519365434"/>
          <c:w val="0.88056048893497174"/>
          <c:h val="0.57995478208955731"/>
        </c:manualLayout>
      </c:layout>
      <c:lineChart>
        <c:grouping val="standard"/>
        <c:varyColors val="0"/>
        <c:ser>
          <c:idx val="0"/>
          <c:order val="0"/>
          <c:tx>
            <c:v>Růst exportu v národním pojetí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'Původní model (M 1)'!$A$3:$A$180</c:f>
              <c:numCache>
                <c:formatCode>m/d/yyyy</c:formatCode>
                <c:ptCount val="178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  <c:pt idx="160">
                  <c:v>43831</c:v>
                </c:pt>
                <c:pt idx="161">
                  <c:v>43862</c:v>
                </c:pt>
                <c:pt idx="162">
                  <c:v>43891</c:v>
                </c:pt>
                <c:pt idx="163">
                  <c:v>43922</c:v>
                </c:pt>
                <c:pt idx="164">
                  <c:v>43952</c:v>
                </c:pt>
                <c:pt idx="165">
                  <c:v>43983</c:v>
                </c:pt>
                <c:pt idx="166">
                  <c:v>44013</c:v>
                </c:pt>
                <c:pt idx="167">
                  <c:v>44044</c:v>
                </c:pt>
                <c:pt idx="168">
                  <c:v>44075</c:v>
                </c:pt>
                <c:pt idx="169">
                  <c:v>44105</c:v>
                </c:pt>
                <c:pt idx="170">
                  <c:v>44136</c:v>
                </c:pt>
                <c:pt idx="171">
                  <c:v>44166</c:v>
                </c:pt>
                <c:pt idx="172">
                  <c:v>44197</c:v>
                </c:pt>
                <c:pt idx="173">
                  <c:v>44228</c:v>
                </c:pt>
                <c:pt idx="174">
                  <c:v>44256</c:v>
                </c:pt>
                <c:pt idx="175">
                  <c:v>44287</c:v>
                </c:pt>
                <c:pt idx="176">
                  <c:v>44317</c:v>
                </c:pt>
                <c:pt idx="177">
                  <c:v>44348</c:v>
                </c:pt>
              </c:numCache>
            </c:numRef>
          </c:cat>
          <c:val>
            <c:numRef>
              <c:f>'Původní model (M 1)'!$B$3:$B$175</c:f>
              <c:numCache>
                <c:formatCode>0.00</c:formatCode>
                <c:ptCount val="173"/>
                <c:pt idx="0">
                  <c:v>5.783492190346351</c:v>
                </c:pt>
                <c:pt idx="1">
                  <c:v>17.114010328219464</c:v>
                </c:pt>
                <c:pt idx="2">
                  <c:v>11.732535060742876</c:v>
                </c:pt>
                <c:pt idx="3">
                  <c:v>7.6102860250417681</c:v>
                </c:pt>
                <c:pt idx="4">
                  <c:v>12.70290450703695</c:v>
                </c:pt>
                <c:pt idx="5">
                  <c:v>14.282550369545399</c:v>
                </c:pt>
                <c:pt idx="6">
                  <c:v>10.630046341436694</c:v>
                </c:pt>
                <c:pt idx="7">
                  <c:v>16.263946365454519</c:v>
                </c:pt>
                <c:pt idx="8">
                  <c:v>8.8534034059325926</c:v>
                </c:pt>
                <c:pt idx="9">
                  <c:v>10.128758239243641</c:v>
                </c:pt>
                <c:pt idx="10">
                  <c:v>17.789874453289698</c:v>
                </c:pt>
                <c:pt idx="11">
                  <c:v>10.522563276745878</c:v>
                </c:pt>
                <c:pt idx="12">
                  <c:v>6.8060616834059173</c:v>
                </c:pt>
                <c:pt idx="13">
                  <c:v>11.719991091975345</c:v>
                </c:pt>
                <c:pt idx="14">
                  <c:v>7.2904110524954602</c:v>
                </c:pt>
                <c:pt idx="15">
                  <c:v>2.9148643038918953</c:v>
                </c:pt>
                <c:pt idx="16">
                  <c:v>9.1026511819528153</c:v>
                </c:pt>
                <c:pt idx="17">
                  <c:v>10.124970238589604</c:v>
                </c:pt>
                <c:pt idx="18">
                  <c:v>-4.734507139886313</c:v>
                </c:pt>
                <c:pt idx="19">
                  <c:v>13.003754151745618</c:v>
                </c:pt>
                <c:pt idx="20">
                  <c:v>0.54005539823283044</c:v>
                </c:pt>
                <c:pt idx="21">
                  <c:v>2.3104484570826145</c:v>
                </c:pt>
                <c:pt idx="22">
                  <c:v>1.3228332994967174</c:v>
                </c:pt>
                <c:pt idx="23">
                  <c:v>-8.4474301794036144</c:v>
                </c:pt>
                <c:pt idx="24">
                  <c:v>4.7933093390475801</c:v>
                </c:pt>
                <c:pt idx="25">
                  <c:v>-11.684319171461855</c:v>
                </c:pt>
                <c:pt idx="26">
                  <c:v>-17.272983643542016</c:v>
                </c:pt>
                <c:pt idx="27">
                  <c:v>-12.379137388783013</c:v>
                </c:pt>
                <c:pt idx="28">
                  <c:v>-22.060234323971262</c:v>
                </c:pt>
                <c:pt idx="29">
                  <c:v>-18.748648743771657</c:v>
                </c:pt>
                <c:pt idx="30">
                  <c:v>-5.0384091641459072</c:v>
                </c:pt>
                <c:pt idx="31">
                  <c:v>-21.065480777976177</c:v>
                </c:pt>
                <c:pt idx="32">
                  <c:v>-18.766545588869054</c:v>
                </c:pt>
                <c:pt idx="33">
                  <c:v>-13.53724985139687</c:v>
                </c:pt>
                <c:pt idx="34">
                  <c:v>-14.968626417084108</c:v>
                </c:pt>
                <c:pt idx="35">
                  <c:v>-6.5638894963189749</c:v>
                </c:pt>
                <c:pt idx="36">
                  <c:v>-9.6836473367612363</c:v>
                </c:pt>
                <c:pt idx="37">
                  <c:v>-4.8241962180869731</c:v>
                </c:pt>
                <c:pt idx="38">
                  <c:v>4.3765841750193824</c:v>
                </c:pt>
                <c:pt idx="39">
                  <c:v>8.0027487557210222</c:v>
                </c:pt>
                <c:pt idx="40">
                  <c:v>6.4954791569822534</c:v>
                </c:pt>
                <c:pt idx="41">
                  <c:v>6.7419554455445452</c:v>
                </c:pt>
                <c:pt idx="42">
                  <c:v>10.693018368106477</c:v>
                </c:pt>
                <c:pt idx="43">
                  <c:v>14.476485035931951</c:v>
                </c:pt>
                <c:pt idx="44">
                  <c:v>22.725578986591888</c:v>
                </c:pt>
                <c:pt idx="45">
                  <c:v>18.497172746074209</c:v>
                </c:pt>
                <c:pt idx="46">
                  <c:v>13.31497811015614</c:v>
                </c:pt>
                <c:pt idx="47">
                  <c:v>20.050447920323489</c:v>
                </c:pt>
                <c:pt idx="48">
                  <c:v>17.978491314645574</c:v>
                </c:pt>
                <c:pt idx="49">
                  <c:v>12.608562755596786</c:v>
                </c:pt>
                <c:pt idx="50">
                  <c:v>17.100986635903425</c:v>
                </c:pt>
                <c:pt idx="51">
                  <c:v>17.032882178884478</c:v>
                </c:pt>
                <c:pt idx="52">
                  <c:v>23.882624893949277</c:v>
                </c:pt>
                <c:pt idx="53">
                  <c:v>15.173773152845005</c:v>
                </c:pt>
                <c:pt idx="54">
                  <c:v>15.3927167544315</c:v>
                </c:pt>
                <c:pt idx="55">
                  <c:v>9.3014631872265099</c:v>
                </c:pt>
                <c:pt idx="56">
                  <c:v>14.042815973651713</c:v>
                </c:pt>
                <c:pt idx="57">
                  <c:v>6.6631856815478674</c:v>
                </c:pt>
                <c:pt idx="58">
                  <c:v>7.2170477305810721</c:v>
                </c:pt>
                <c:pt idx="59">
                  <c:v>6.8784386778148354</c:v>
                </c:pt>
                <c:pt idx="60">
                  <c:v>6.8359347707614315</c:v>
                </c:pt>
                <c:pt idx="61">
                  <c:v>7.3110348797484015</c:v>
                </c:pt>
                <c:pt idx="62">
                  <c:v>6.2757252553969689</c:v>
                </c:pt>
                <c:pt idx="63">
                  <c:v>5.9016964540204997</c:v>
                </c:pt>
                <c:pt idx="64">
                  <c:v>10.779385126919937</c:v>
                </c:pt>
                <c:pt idx="65">
                  <c:v>15.307370551017009</c:v>
                </c:pt>
                <c:pt idx="66">
                  <c:v>7.0782771150418311</c:v>
                </c:pt>
                <c:pt idx="67">
                  <c:v>8.8424032104844841</c:v>
                </c:pt>
                <c:pt idx="68">
                  <c:v>4.0995812425544287</c:v>
                </c:pt>
                <c:pt idx="69">
                  <c:v>6.3910796845254358</c:v>
                </c:pt>
                <c:pt idx="70">
                  <c:v>10.772654423699235</c:v>
                </c:pt>
                <c:pt idx="71">
                  <c:v>7.1212873544582056</c:v>
                </c:pt>
                <c:pt idx="72">
                  <c:v>-0.54585486015739093</c:v>
                </c:pt>
                <c:pt idx="73">
                  <c:v>8.318832615929427</c:v>
                </c:pt>
                <c:pt idx="74">
                  <c:v>2.8770126813741248</c:v>
                </c:pt>
                <c:pt idx="75">
                  <c:v>-7.4558277469035765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1.119512991928362</c:v>
                </c:pt>
                <c:pt idx="101">
                  <c:v>5.0423443957818614</c:v>
                </c:pt>
                <c:pt idx="102">
                  <c:v>8.75302831797522</c:v>
                </c:pt>
                <c:pt idx="103">
                  <c:v>3.7825806961846453</c:v>
                </c:pt>
                <c:pt idx="104">
                  <c:v>0.55554694642885316</c:v>
                </c:pt>
                <c:pt idx="105">
                  <c:v>9.5932276937349403</c:v>
                </c:pt>
                <c:pt idx="106">
                  <c:v>1.1994147747105499</c:v>
                </c:pt>
                <c:pt idx="107">
                  <c:v>2.1329546223033846</c:v>
                </c:pt>
                <c:pt idx="108">
                  <c:v>-7.0158461352365364E-2</c:v>
                </c:pt>
                <c:pt idx="109">
                  <c:v>2.1589002972448812</c:v>
                </c:pt>
                <c:pt idx="110">
                  <c:v>5.6183903697209381</c:v>
                </c:pt>
                <c:pt idx="111">
                  <c:v>3.2827366128337809</c:v>
                </c:pt>
                <c:pt idx="112">
                  <c:v>0.89515074149371099</c:v>
                </c:pt>
                <c:pt idx="113">
                  <c:v>5.690979940696872</c:v>
                </c:pt>
                <c:pt idx="114">
                  <c:v>-1.8676052925578501</c:v>
                </c:pt>
                <c:pt idx="115">
                  <c:v>3.1232650039734855</c:v>
                </c:pt>
                <c:pt idx="116">
                  <c:v>7.7281378343183382</c:v>
                </c:pt>
                <c:pt idx="117">
                  <c:v>0.81100730794043674</c:v>
                </c:pt>
                <c:pt idx="118">
                  <c:v>-16.754241765983679</c:v>
                </c:pt>
                <c:pt idx="119">
                  <c:v>15.930359854504372</c:v>
                </c:pt>
                <c:pt idx="120">
                  <c:v>-0.18295508781152048</c:v>
                </c:pt>
                <c:pt idx="121">
                  <c:v>-3.9902090687489289</c:v>
                </c:pt>
                <c:pt idx="122">
                  <c:v>4.3585336534321728</c:v>
                </c:pt>
                <c:pt idx="123">
                  <c:v>1.0719992807019629</c:v>
                </c:pt>
                <c:pt idx="124">
                  <c:v>12.481841895627998</c:v>
                </c:pt>
                <c:pt idx="125">
                  <c:v>2.0885361615220699</c:v>
                </c:pt>
                <c:pt idx="126">
                  <c:v>15.566383880502844</c:v>
                </c:pt>
                <c:pt idx="127">
                  <c:v>-2.3618500689693955</c:v>
                </c:pt>
                <c:pt idx="128">
                  <c:v>12.239599166002058</c:v>
                </c:pt>
                <c:pt idx="129">
                  <c:v>6.0915200866782815</c:v>
                </c:pt>
                <c:pt idx="130">
                  <c:v>6.3001392880441598</c:v>
                </c:pt>
                <c:pt idx="131">
                  <c:v>5.1739368831485333</c:v>
                </c:pt>
                <c:pt idx="132">
                  <c:v>2.7382688929466159</c:v>
                </c:pt>
                <c:pt idx="133">
                  <c:v>10.987266738304434</c:v>
                </c:pt>
                <c:pt idx="134">
                  <c:v>4.6224020648159447</c:v>
                </c:pt>
                <c:pt idx="135">
                  <c:v>1.6275383532950993</c:v>
                </c:pt>
                <c:pt idx="136">
                  <c:v>4.7072015775148524</c:v>
                </c:pt>
                <c:pt idx="137">
                  <c:v>-0.30113293369460337</c:v>
                </c:pt>
                <c:pt idx="138">
                  <c:v>-7.2963678390110864</c:v>
                </c:pt>
                <c:pt idx="139">
                  <c:v>5.5850680429016197</c:v>
                </c:pt>
                <c:pt idx="140">
                  <c:v>-2.0962844242785383</c:v>
                </c:pt>
                <c:pt idx="141">
                  <c:v>1.1652028493374544</c:v>
                </c:pt>
                <c:pt idx="142">
                  <c:v>10.76956887722309</c:v>
                </c:pt>
                <c:pt idx="143">
                  <c:v>3.578772826669363</c:v>
                </c:pt>
                <c:pt idx="144">
                  <c:v>1.3901442080697102</c:v>
                </c:pt>
                <c:pt idx="145">
                  <c:v>9.8033880286280137</c:v>
                </c:pt>
                <c:pt idx="146">
                  <c:v>9.4676105569331028</c:v>
                </c:pt>
                <c:pt idx="147">
                  <c:v>0.6720221540518212</c:v>
                </c:pt>
                <c:pt idx="148">
                  <c:v>0.96715261913682404</c:v>
                </c:pt>
                <c:pt idx="149">
                  <c:v>5.2829272070575195</c:v>
                </c:pt>
                <c:pt idx="150">
                  <c:v>4.9403540667099843</c:v>
                </c:pt>
                <c:pt idx="151">
                  <c:v>7.4618816325276782</c:v>
                </c:pt>
                <c:pt idx="152">
                  <c:v>7.6208577695907831</c:v>
                </c:pt>
                <c:pt idx="153">
                  <c:v>-4.5370945811657908</c:v>
                </c:pt>
                <c:pt idx="154">
                  <c:v>9.1025818599723696</c:v>
                </c:pt>
                <c:pt idx="155">
                  <c:v>-3.3299894790927542</c:v>
                </c:pt>
                <c:pt idx="156">
                  <c:v>8.794962712631138</c:v>
                </c:pt>
                <c:pt idx="157">
                  <c:v>-1.8381272367867463</c:v>
                </c:pt>
                <c:pt idx="158">
                  <c:v>-5.8735378115660986</c:v>
                </c:pt>
                <c:pt idx="159">
                  <c:v>-1.2651173820251382</c:v>
                </c:pt>
                <c:pt idx="160">
                  <c:v>0.16451905268550782</c:v>
                </c:pt>
                <c:pt idx="161">
                  <c:v>-0.25478729273454848</c:v>
                </c:pt>
                <c:pt idx="162">
                  <c:v>-11.600917459174898</c:v>
                </c:pt>
                <c:pt idx="163">
                  <c:v>-37.958580821395671</c:v>
                </c:pt>
                <c:pt idx="164">
                  <c:v>-28.732482959253414</c:v>
                </c:pt>
                <c:pt idx="165">
                  <c:v>0.57467655854992472</c:v>
                </c:pt>
                <c:pt idx="166">
                  <c:v>0.33659405247572494</c:v>
                </c:pt>
                <c:pt idx="167">
                  <c:v>-5.9196586759229124</c:v>
                </c:pt>
                <c:pt idx="168">
                  <c:v>2.1267033346683784</c:v>
                </c:pt>
                <c:pt idx="169">
                  <c:v>6.3594386175031437</c:v>
                </c:pt>
                <c:pt idx="170">
                  <c:v>8.9113821735616217</c:v>
                </c:pt>
                <c:pt idx="171">
                  <c:v>18.306053582793936</c:v>
                </c:pt>
                <c:pt idx="172">
                  <c:v>-0.61962134251291046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56-4038-B6DD-455B4447CB34}"/>
            </c:ext>
          </c:extLst>
        </c:ser>
        <c:ser>
          <c:idx val="1"/>
          <c:order val="1"/>
          <c:tx>
            <c:v>Předpověď růstu exportu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'Původní model (M 1)'!$A$3:$A$180</c:f>
              <c:numCache>
                <c:formatCode>m/d/yyyy</c:formatCode>
                <c:ptCount val="178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  <c:pt idx="160">
                  <c:v>43831</c:v>
                </c:pt>
                <c:pt idx="161">
                  <c:v>43862</c:v>
                </c:pt>
                <c:pt idx="162">
                  <c:v>43891</c:v>
                </c:pt>
                <c:pt idx="163">
                  <c:v>43922</c:v>
                </c:pt>
                <c:pt idx="164">
                  <c:v>43952</c:v>
                </c:pt>
                <c:pt idx="165">
                  <c:v>43983</c:v>
                </c:pt>
                <c:pt idx="166">
                  <c:v>44013</c:v>
                </c:pt>
                <c:pt idx="167">
                  <c:v>44044</c:v>
                </c:pt>
                <c:pt idx="168">
                  <c:v>44075</c:v>
                </c:pt>
                <c:pt idx="169">
                  <c:v>44105</c:v>
                </c:pt>
                <c:pt idx="170">
                  <c:v>44136</c:v>
                </c:pt>
                <c:pt idx="171">
                  <c:v>44166</c:v>
                </c:pt>
                <c:pt idx="172">
                  <c:v>44197</c:v>
                </c:pt>
                <c:pt idx="173">
                  <c:v>44228</c:v>
                </c:pt>
                <c:pt idx="174">
                  <c:v>44256</c:v>
                </c:pt>
                <c:pt idx="175">
                  <c:v>44287</c:v>
                </c:pt>
                <c:pt idx="176">
                  <c:v>44317</c:v>
                </c:pt>
                <c:pt idx="177">
                  <c:v>44348</c:v>
                </c:pt>
              </c:numCache>
            </c:numRef>
          </c:cat>
          <c:val>
            <c:numRef>
              <c:f>'Původní model (M 1)'!$C$3:$C$180</c:f>
              <c:numCache>
                <c:formatCode>General</c:formatCode>
                <c:ptCount val="178"/>
                <c:pt idx="172" formatCode="0.00">
                  <c:v>-0.61962134251291046</c:v>
                </c:pt>
                <c:pt idx="173" formatCode="0.00">
                  <c:v>1.4407076369379936</c:v>
                </c:pt>
                <c:pt idx="174" formatCode="0.00">
                  <c:v>8.5714778592175609</c:v>
                </c:pt>
                <c:pt idx="175" formatCode="0.00">
                  <c:v>10.216235947863099</c:v>
                </c:pt>
                <c:pt idx="176" formatCode="0.00">
                  <c:v>11.9531800761412</c:v>
                </c:pt>
                <c:pt idx="177" formatCode="0.00">
                  <c:v>9.467864232692472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56-4038-B6DD-455B4447CB34}"/>
            </c:ext>
          </c:extLst>
        </c:ser>
        <c:ser>
          <c:idx val="3"/>
          <c:order val="2"/>
          <c:tx>
            <c:v>Předpověď růstu exportu s trhem práce (sezónně očištěno)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 1)'!$A$3:$A$180</c:f>
              <c:numCache>
                <c:formatCode>m/d/yyyy</c:formatCode>
                <c:ptCount val="178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  <c:pt idx="160">
                  <c:v>43831</c:v>
                </c:pt>
                <c:pt idx="161">
                  <c:v>43862</c:v>
                </c:pt>
                <c:pt idx="162">
                  <c:v>43891</c:v>
                </c:pt>
                <c:pt idx="163">
                  <c:v>43922</c:v>
                </c:pt>
                <c:pt idx="164">
                  <c:v>43952</c:v>
                </c:pt>
                <c:pt idx="165">
                  <c:v>43983</c:v>
                </c:pt>
                <c:pt idx="166">
                  <c:v>44013</c:v>
                </c:pt>
                <c:pt idx="167">
                  <c:v>44044</c:v>
                </c:pt>
                <c:pt idx="168">
                  <c:v>44075</c:v>
                </c:pt>
                <c:pt idx="169">
                  <c:v>44105</c:v>
                </c:pt>
                <c:pt idx="170">
                  <c:v>44136</c:v>
                </c:pt>
                <c:pt idx="171">
                  <c:v>44166</c:v>
                </c:pt>
                <c:pt idx="172">
                  <c:v>44197</c:v>
                </c:pt>
                <c:pt idx="173">
                  <c:v>44228</c:v>
                </c:pt>
                <c:pt idx="174">
                  <c:v>44256</c:v>
                </c:pt>
                <c:pt idx="175">
                  <c:v>44287</c:v>
                </c:pt>
                <c:pt idx="176">
                  <c:v>44317</c:v>
                </c:pt>
                <c:pt idx="177">
                  <c:v>44348</c:v>
                </c:pt>
              </c:numCache>
            </c:numRef>
          </c:cat>
          <c:val>
            <c:numRef>
              <c:f>'Model s trhem prác a IFO (M 3a)'!$C$3:$C$180</c:f>
              <c:numCache>
                <c:formatCode>General</c:formatCode>
                <c:ptCount val="178"/>
                <c:pt idx="172" formatCode="0.00">
                  <c:v>-0.61962134251291046</c:v>
                </c:pt>
                <c:pt idx="173" formatCode="0.00">
                  <c:v>2.1959325271587593</c:v>
                </c:pt>
                <c:pt idx="174" formatCode="0.00">
                  <c:v>10.8242130223699</c:v>
                </c:pt>
                <c:pt idx="175" formatCode="0.00">
                  <c:v>11.5995463454984</c:v>
                </c:pt>
                <c:pt idx="176" formatCode="0.00">
                  <c:v>12.2018518403782</c:v>
                </c:pt>
                <c:pt idx="177" formatCode="0.00">
                  <c:v>9.3558494778198025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56-4038-B6DD-455B4447CB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52480"/>
        <c:axId val="55254400"/>
        <c:extLst>
          <c:ext xmlns:c15="http://schemas.microsoft.com/office/drawing/2012/chart" uri="{02D57815-91ED-43cb-92C2-25804820EDAC}">
            <c15:filteredLineSeries>
              <c15:ser>
                <c:idx val="2"/>
                <c:order val="3"/>
                <c:tx>
                  <c:v>IFO</c:v>
                </c:tx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'Původní model (M 1)'!$A$3:$A$180</c15:sqref>
                        </c15:formulaRef>
                      </c:ext>
                    </c:extLst>
                    <c:numCache>
                      <c:formatCode>m/d/yyyy</c:formatCode>
                      <c:ptCount val="178"/>
                      <c:pt idx="0">
                        <c:v>38961</c:v>
                      </c:pt>
                      <c:pt idx="1">
                        <c:v>38991</c:v>
                      </c:pt>
                      <c:pt idx="2">
                        <c:v>39022</c:v>
                      </c:pt>
                      <c:pt idx="3">
                        <c:v>39052</c:v>
                      </c:pt>
                      <c:pt idx="4">
                        <c:v>39083</c:v>
                      </c:pt>
                      <c:pt idx="5">
                        <c:v>39114</c:v>
                      </c:pt>
                      <c:pt idx="6">
                        <c:v>39142</c:v>
                      </c:pt>
                      <c:pt idx="7">
                        <c:v>39173</c:v>
                      </c:pt>
                      <c:pt idx="8">
                        <c:v>39203</c:v>
                      </c:pt>
                      <c:pt idx="9">
                        <c:v>39234</c:v>
                      </c:pt>
                      <c:pt idx="10">
                        <c:v>39264</c:v>
                      </c:pt>
                      <c:pt idx="11">
                        <c:v>39295</c:v>
                      </c:pt>
                      <c:pt idx="12">
                        <c:v>39326</c:v>
                      </c:pt>
                      <c:pt idx="13">
                        <c:v>39356</c:v>
                      </c:pt>
                      <c:pt idx="14">
                        <c:v>39387</c:v>
                      </c:pt>
                      <c:pt idx="15">
                        <c:v>39417</c:v>
                      </c:pt>
                      <c:pt idx="16">
                        <c:v>39448</c:v>
                      </c:pt>
                      <c:pt idx="17">
                        <c:v>39479</c:v>
                      </c:pt>
                      <c:pt idx="18">
                        <c:v>39508</c:v>
                      </c:pt>
                      <c:pt idx="19">
                        <c:v>39539</c:v>
                      </c:pt>
                      <c:pt idx="20">
                        <c:v>39569</c:v>
                      </c:pt>
                      <c:pt idx="21">
                        <c:v>39600</c:v>
                      </c:pt>
                      <c:pt idx="22">
                        <c:v>39630</c:v>
                      </c:pt>
                      <c:pt idx="23">
                        <c:v>39661</c:v>
                      </c:pt>
                      <c:pt idx="24">
                        <c:v>39692</c:v>
                      </c:pt>
                      <c:pt idx="25">
                        <c:v>39722</c:v>
                      </c:pt>
                      <c:pt idx="26">
                        <c:v>39753</c:v>
                      </c:pt>
                      <c:pt idx="27">
                        <c:v>39783</c:v>
                      </c:pt>
                      <c:pt idx="28">
                        <c:v>39814</c:v>
                      </c:pt>
                      <c:pt idx="29">
                        <c:v>39845</c:v>
                      </c:pt>
                      <c:pt idx="30">
                        <c:v>39873</c:v>
                      </c:pt>
                      <c:pt idx="31">
                        <c:v>39904</c:v>
                      </c:pt>
                      <c:pt idx="32">
                        <c:v>39934</c:v>
                      </c:pt>
                      <c:pt idx="33">
                        <c:v>39965</c:v>
                      </c:pt>
                      <c:pt idx="34">
                        <c:v>39995</c:v>
                      </c:pt>
                      <c:pt idx="35">
                        <c:v>40026</c:v>
                      </c:pt>
                      <c:pt idx="36">
                        <c:v>40057</c:v>
                      </c:pt>
                      <c:pt idx="37">
                        <c:v>40087</c:v>
                      </c:pt>
                      <c:pt idx="38">
                        <c:v>40118</c:v>
                      </c:pt>
                      <c:pt idx="39">
                        <c:v>40148</c:v>
                      </c:pt>
                      <c:pt idx="40">
                        <c:v>40179</c:v>
                      </c:pt>
                      <c:pt idx="41">
                        <c:v>40210</c:v>
                      </c:pt>
                      <c:pt idx="42">
                        <c:v>40238</c:v>
                      </c:pt>
                      <c:pt idx="43">
                        <c:v>40269</c:v>
                      </c:pt>
                      <c:pt idx="44">
                        <c:v>40299</c:v>
                      </c:pt>
                      <c:pt idx="45">
                        <c:v>40330</c:v>
                      </c:pt>
                      <c:pt idx="46">
                        <c:v>40360</c:v>
                      </c:pt>
                      <c:pt idx="47">
                        <c:v>40391</c:v>
                      </c:pt>
                      <c:pt idx="48">
                        <c:v>40422</c:v>
                      </c:pt>
                      <c:pt idx="49">
                        <c:v>40452</c:v>
                      </c:pt>
                      <c:pt idx="50">
                        <c:v>40483</c:v>
                      </c:pt>
                      <c:pt idx="51">
                        <c:v>40513</c:v>
                      </c:pt>
                      <c:pt idx="52">
                        <c:v>40544</c:v>
                      </c:pt>
                      <c:pt idx="53">
                        <c:v>40575</c:v>
                      </c:pt>
                      <c:pt idx="54">
                        <c:v>40603</c:v>
                      </c:pt>
                      <c:pt idx="55">
                        <c:v>40634</c:v>
                      </c:pt>
                      <c:pt idx="56">
                        <c:v>40664</c:v>
                      </c:pt>
                      <c:pt idx="57">
                        <c:v>40695</c:v>
                      </c:pt>
                      <c:pt idx="58">
                        <c:v>40725</c:v>
                      </c:pt>
                      <c:pt idx="59">
                        <c:v>40756</c:v>
                      </c:pt>
                      <c:pt idx="60">
                        <c:v>40787</c:v>
                      </c:pt>
                      <c:pt idx="61">
                        <c:v>40817</c:v>
                      </c:pt>
                      <c:pt idx="62">
                        <c:v>40848</c:v>
                      </c:pt>
                      <c:pt idx="63">
                        <c:v>40878</c:v>
                      </c:pt>
                      <c:pt idx="64">
                        <c:v>40909</c:v>
                      </c:pt>
                      <c:pt idx="65">
                        <c:v>40940</c:v>
                      </c:pt>
                      <c:pt idx="66">
                        <c:v>40969</c:v>
                      </c:pt>
                      <c:pt idx="67">
                        <c:v>41000</c:v>
                      </c:pt>
                      <c:pt idx="68">
                        <c:v>41030</c:v>
                      </c:pt>
                      <c:pt idx="69">
                        <c:v>41061</c:v>
                      </c:pt>
                      <c:pt idx="70">
                        <c:v>41091</c:v>
                      </c:pt>
                      <c:pt idx="71">
                        <c:v>41122</c:v>
                      </c:pt>
                      <c:pt idx="72">
                        <c:v>41153</c:v>
                      </c:pt>
                      <c:pt idx="73">
                        <c:v>41183</c:v>
                      </c:pt>
                      <c:pt idx="74">
                        <c:v>41214</c:v>
                      </c:pt>
                      <c:pt idx="75">
                        <c:v>41244</c:v>
                      </c:pt>
                      <c:pt idx="76">
                        <c:v>41275</c:v>
                      </c:pt>
                      <c:pt idx="77">
                        <c:v>41306</c:v>
                      </c:pt>
                      <c:pt idx="78">
                        <c:v>41334</c:v>
                      </c:pt>
                      <c:pt idx="79">
                        <c:v>41365</c:v>
                      </c:pt>
                      <c:pt idx="80">
                        <c:v>41395</c:v>
                      </c:pt>
                      <c:pt idx="81">
                        <c:v>41426</c:v>
                      </c:pt>
                      <c:pt idx="82">
                        <c:v>41456</c:v>
                      </c:pt>
                      <c:pt idx="83">
                        <c:v>41487</c:v>
                      </c:pt>
                      <c:pt idx="84">
                        <c:v>41518</c:v>
                      </c:pt>
                      <c:pt idx="85">
                        <c:v>41548</c:v>
                      </c:pt>
                      <c:pt idx="86">
                        <c:v>41579</c:v>
                      </c:pt>
                      <c:pt idx="87">
                        <c:v>41609</c:v>
                      </c:pt>
                      <c:pt idx="88">
                        <c:v>41640</c:v>
                      </c:pt>
                      <c:pt idx="89">
                        <c:v>41671</c:v>
                      </c:pt>
                      <c:pt idx="90">
                        <c:v>41699</c:v>
                      </c:pt>
                      <c:pt idx="91">
                        <c:v>41730</c:v>
                      </c:pt>
                      <c:pt idx="92">
                        <c:v>41760</c:v>
                      </c:pt>
                      <c:pt idx="93">
                        <c:v>41791</c:v>
                      </c:pt>
                      <c:pt idx="94">
                        <c:v>41821</c:v>
                      </c:pt>
                      <c:pt idx="95">
                        <c:v>41852</c:v>
                      </c:pt>
                      <c:pt idx="96">
                        <c:v>41883</c:v>
                      </c:pt>
                      <c:pt idx="97">
                        <c:v>41913</c:v>
                      </c:pt>
                      <c:pt idx="98">
                        <c:v>41944</c:v>
                      </c:pt>
                      <c:pt idx="99">
                        <c:v>41974</c:v>
                      </c:pt>
                      <c:pt idx="100">
                        <c:v>42005</c:v>
                      </c:pt>
                      <c:pt idx="101">
                        <c:v>42036</c:v>
                      </c:pt>
                      <c:pt idx="102">
                        <c:v>42064</c:v>
                      </c:pt>
                      <c:pt idx="103">
                        <c:v>42095</c:v>
                      </c:pt>
                      <c:pt idx="104">
                        <c:v>42125</c:v>
                      </c:pt>
                      <c:pt idx="105">
                        <c:v>42156</c:v>
                      </c:pt>
                      <c:pt idx="106">
                        <c:v>42186</c:v>
                      </c:pt>
                      <c:pt idx="107">
                        <c:v>42217</c:v>
                      </c:pt>
                      <c:pt idx="108">
                        <c:v>42248</c:v>
                      </c:pt>
                      <c:pt idx="109">
                        <c:v>42278</c:v>
                      </c:pt>
                      <c:pt idx="110">
                        <c:v>42309</c:v>
                      </c:pt>
                      <c:pt idx="111">
                        <c:v>42339</c:v>
                      </c:pt>
                      <c:pt idx="112">
                        <c:v>42370</c:v>
                      </c:pt>
                      <c:pt idx="113">
                        <c:v>42401</c:v>
                      </c:pt>
                      <c:pt idx="114">
                        <c:v>42430</c:v>
                      </c:pt>
                      <c:pt idx="115">
                        <c:v>42461</c:v>
                      </c:pt>
                      <c:pt idx="116">
                        <c:v>42491</c:v>
                      </c:pt>
                      <c:pt idx="117">
                        <c:v>42522</c:v>
                      </c:pt>
                      <c:pt idx="118">
                        <c:v>42552</c:v>
                      </c:pt>
                      <c:pt idx="119">
                        <c:v>42583</c:v>
                      </c:pt>
                      <c:pt idx="120">
                        <c:v>42614</c:v>
                      </c:pt>
                      <c:pt idx="121">
                        <c:v>42644</c:v>
                      </c:pt>
                      <c:pt idx="122">
                        <c:v>42675</c:v>
                      </c:pt>
                      <c:pt idx="123">
                        <c:v>42705</c:v>
                      </c:pt>
                      <c:pt idx="124">
                        <c:v>42736</c:v>
                      </c:pt>
                      <c:pt idx="125">
                        <c:v>42767</c:v>
                      </c:pt>
                      <c:pt idx="126">
                        <c:v>42795</c:v>
                      </c:pt>
                      <c:pt idx="127">
                        <c:v>42826</c:v>
                      </c:pt>
                      <c:pt idx="128">
                        <c:v>42856</c:v>
                      </c:pt>
                      <c:pt idx="129">
                        <c:v>42887</c:v>
                      </c:pt>
                      <c:pt idx="130">
                        <c:v>42917</c:v>
                      </c:pt>
                      <c:pt idx="131">
                        <c:v>42948</c:v>
                      </c:pt>
                      <c:pt idx="132">
                        <c:v>42979</c:v>
                      </c:pt>
                      <c:pt idx="133">
                        <c:v>43009</c:v>
                      </c:pt>
                      <c:pt idx="134">
                        <c:v>43040</c:v>
                      </c:pt>
                      <c:pt idx="135">
                        <c:v>43070</c:v>
                      </c:pt>
                      <c:pt idx="136">
                        <c:v>43101</c:v>
                      </c:pt>
                      <c:pt idx="137">
                        <c:v>43132</c:v>
                      </c:pt>
                      <c:pt idx="138">
                        <c:v>43160</c:v>
                      </c:pt>
                      <c:pt idx="139">
                        <c:v>43191</c:v>
                      </c:pt>
                      <c:pt idx="140">
                        <c:v>43221</c:v>
                      </c:pt>
                      <c:pt idx="141">
                        <c:v>43252</c:v>
                      </c:pt>
                      <c:pt idx="142">
                        <c:v>43282</c:v>
                      </c:pt>
                      <c:pt idx="143">
                        <c:v>43313</c:v>
                      </c:pt>
                      <c:pt idx="144">
                        <c:v>43344</c:v>
                      </c:pt>
                      <c:pt idx="145">
                        <c:v>43374</c:v>
                      </c:pt>
                      <c:pt idx="146">
                        <c:v>43405</c:v>
                      </c:pt>
                      <c:pt idx="147">
                        <c:v>43435</c:v>
                      </c:pt>
                      <c:pt idx="148">
                        <c:v>43466</c:v>
                      </c:pt>
                      <c:pt idx="149">
                        <c:v>43497</c:v>
                      </c:pt>
                      <c:pt idx="150">
                        <c:v>43525</c:v>
                      </c:pt>
                      <c:pt idx="151">
                        <c:v>43556</c:v>
                      </c:pt>
                      <c:pt idx="152">
                        <c:v>43586</c:v>
                      </c:pt>
                      <c:pt idx="153">
                        <c:v>43617</c:v>
                      </c:pt>
                      <c:pt idx="154">
                        <c:v>43647</c:v>
                      </c:pt>
                      <c:pt idx="155">
                        <c:v>43678</c:v>
                      </c:pt>
                      <c:pt idx="156">
                        <c:v>43709</c:v>
                      </c:pt>
                      <c:pt idx="157">
                        <c:v>43739</c:v>
                      </c:pt>
                      <c:pt idx="158">
                        <c:v>43770</c:v>
                      </c:pt>
                      <c:pt idx="159">
                        <c:v>43800</c:v>
                      </c:pt>
                      <c:pt idx="160">
                        <c:v>43831</c:v>
                      </c:pt>
                      <c:pt idx="161">
                        <c:v>43862</c:v>
                      </c:pt>
                      <c:pt idx="162">
                        <c:v>43891</c:v>
                      </c:pt>
                      <c:pt idx="163">
                        <c:v>43922</c:v>
                      </c:pt>
                      <c:pt idx="164">
                        <c:v>43952</c:v>
                      </c:pt>
                      <c:pt idx="165">
                        <c:v>43983</c:v>
                      </c:pt>
                      <c:pt idx="166">
                        <c:v>44013</c:v>
                      </c:pt>
                      <c:pt idx="167">
                        <c:v>44044</c:v>
                      </c:pt>
                      <c:pt idx="168">
                        <c:v>44075</c:v>
                      </c:pt>
                      <c:pt idx="169">
                        <c:v>44105</c:v>
                      </c:pt>
                      <c:pt idx="170">
                        <c:v>44136</c:v>
                      </c:pt>
                      <c:pt idx="171">
                        <c:v>44166</c:v>
                      </c:pt>
                      <c:pt idx="172">
                        <c:v>44197</c:v>
                      </c:pt>
                      <c:pt idx="173">
                        <c:v>44228</c:v>
                      </c:pt>
                      <c:pt idx="174">
                        <c:v>44256</c:v>
                      </c:pt>
                      <c:pt idx="175">
                        <c:v>44287</c:v>
                      </c:pt>
                      <c:pt idx="176">
                        <c:v>44317</c:v>
                      </c:pt>
                      <c:pt idx="177">
                        <c:v>44348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'Model s neoč. nez. a IFO (M 3b)'!$C$3:$C$150</c15:sqref>
                        </c15:formulaRef>
                      </c:ext>
                    </c:extLst>
                    <c:numCache>
                      <c:formatCode>General</c:formatCode>
                      <c:ptCount val="148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FC56-4038-B6DD-455B4447CB34}"/>
                  </c:ext>
                </c:extLst>
              </c15:ser>
            </c15:filteredLineSeries>
          </c:ext>
        </c:extLst>
      </c:lineChart>
      <c:dateAx>
        <c:axId val="55252480"/>
        <c:scaling>
          <c:orientation val="minMax"/>
          <c:max val="44348"/>
          <c:min val="41791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cs-CZ"/>
          </a:p>
        </c:txPr>
        <c:crossAx val="55254400"/>
        <c:crosses val="autoZero"/>
        <c:auto val="1"/>
        <c:lblOffset val="100"/>
        <c:baseTimeUnit val="months"/>
        <c:majorUnit val="3"/>
        <c:majorTimeUnit val="months"/>
      </c:dateAx>
      <c:valAx>
        <c:axId val="5525440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baseline="0">
                    <a:effectLst/>
                  </a:rPr>
                  <a:t>meziroční změna v %</a:t>
                </a:r>
                <a:endParaRPr lang="cs-CZ" sz="1000">
                  <a:effectLst/>
                </a:endParaRPr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552524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4779520222503987"/>
          <c:y val="0.82126636635511086"/>
          <c:w val="0.63387176500344233"/>
          <c:h val="0.13795927630324356"/>
        </c:manualLayout>
      </c:layout>
      <c:overlay val="0"/>
    </c:legend>
    <c:plotVisOnly val="0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324243854616747E-2"/>
          <c:y val="8.1345924958835844E-2"/>
          <c:w val="0.93888888888888888"/>
          <c:h val="0.59314443408901096"/>
        </c:manualLayout>
      </c:layout>
      <c:lineChart>
        <c:grouping val="standard"/>
        <c:varyColors val="0"/>
        <c:ser>
          <c:idx val="0"/>
          <c:order val="0"/>
          <c:tx>
            <c:strRef>
              <c:f>'[Exportni_index_2021-Q1_data.xlsx]historie'!$C$26</c:f>
              <c:strCache>
                <c:ptCount val="1"/>
                <c:pt idx="0">
                  <c:v>Výhled +3M (průměr)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743B-4A72-85B0-579B97D50C81}"/>
              </c:ext>
            </c:extLst>
          </c:dPt>
          <c:dLbls>
            <c:dLbl>
              <c:idx val="0"/>
              <c:layout>
                <c:manualLayout>
                  <c:x val="-2.1052238331287144E-2"/>
                  <c:y val="-4.28212930499957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3B-4A72-85B0-579B97D50C81}"/>
                </c:ext>
              </c:extLst>
            </c:dLbl>
            <c:dLbl>
              <c:idx val="1"/>
              <c:layout>
                <c:manualLayout>
                  <c:x val="-1.7489127906014222E-2"/>
                  <c:y val="-6.3294312293092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3B-4A72-85B0-579B97D50C81}"/>
                </c:ext>
              </c:extLst>
            </c:dLbl>
            <c:dLbl>
              <c:idx val="2"/>
              <c:layout>
                <c:manualLayout>
                  <c:x val="-3.4258205588225836E-2"/>
                  <c:y val="-5.56486879230461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3B-4A72-85B0-579B97D50C81}"/>
                </c:ext>
              </c:extLst>
            </c:dLbl>
            <c:dLbl>
              <c:idx val="3"/>
              <c:layout>
                <c:manualLayout>
                  <c:x val="-3.6354857654206853E-2"/>
                  <c:y val="5.3722250811135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3B-4A72-85B0-579B97D50C81}"/>
                </c:ext>
              </c:extLst>
            </c:dLbl>
            <c:dLbl>
              <c:idx val="4"/>
              <c:layout>
                <c:manualLayout>
                  <c:x val="-3.0065071818043895E-2"/>
                  <c:y val="-5.38932114047053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3B-4A72-85B0-579B97D50C81}"/>
                </c:ext>
              </c:extLst>
            </c:dLbl>
            <c:dLbl>
              <c:idx val="5"/>
              <c:layout>
                <c:manualLayout>
                  <c:x val="-2.7968483825153805E-2"/>
                  <c:y val="-7.1716572076547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43B-4A72-85B0-579B97D50C81}"/>
                </c:ext>
              </c:extLst>
            </c:dLbl>
            <c:dLbl>
              <c:idx val="6"/>
              <c:layout>
                <c:manualLayout>
                  <c:x val="-4.8934363754054709E-2"/>
                  <c:y val="-5.3893211404705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43B-4A72-85B0-579B97D50C81}"/>
                </c:ext>
              </c:extLst>
            </c:dLbl>
            <c:dLbl>
              <c:idx val="7"/>
              <c:layout>
                <c:manualLayout>
                  <c:x val="-4.0529101312841834E-2"/>
                  <c:y val="6.7067637737324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44-4B52-B1F4-C103B6067DD2}"/>
                </c:ext>
              </c:extLst>
            </c:dLbl>
            <c:dLbl>
              <c:idx val="8"/>
              <c:layout>
                <c:manualLayout>
                  <c:x val="-2.1765644618672902E-2"/>
                  <c:y val="-0.1008823439633730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43B-4A72-85B0-579B97D50C81}"/>
                </c:ext>
              </c:extLst>
            </c:dLbl>
            <c:dLbl>
              <c:idx val="9"/>
              <c:layout>
                <c:manualLayout>
                  <c:x val="-5.7128050655985252E-2"/>
                  <c:y val="4.415265595800353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44-4B52-B1F4-C103B6067DD2}"/>
                </c:ext>
              </c:extLst>
            </c:dLbl>
            <c:dLbl>
              <c:idx val="10"/>
              <c:layout>
                <c:manualLayout>
                  <c:x val="-4.2644599775384442E-2"/>
                  <c:y val="-4.4981531068784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43B-4A72-85B0-579B97D50C81}"/>
                </c:ext>
              </c:extLst>
            </c:dLbl>
            <c:dLbl>
              <c:idx val="12"/>
              <c:layout>
                <c:manualLayout>
                  <c:x val="-2.0367477212387464E-2"/>
                  <c:y val="-3.38375225426749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43B-4A72-85B0-579B97D50C81}"/>
                </c:ext>
              </c:extLst>
            </c:dLbl>
            <c:numFmt formatCode="#,##0.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000" b="1">
                    <a:solidFill>
                      <a:schemeClr val="bg1">
                        <a:lumMod val="65000"/>
                      </a:schemeClr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'[Exportni_index_2021-Q1_data.xlsx]historie'!$A$11:$A$23</c:f>
              <c:strCache>
                <c:ptCount val="13"/>
                <c:pt idx="0">
                  <c:v>Q1/2018</c:v>
                </c:pt>
                <c:pt idx="1">
                  <c:v>Q2/2018</c:v>
                </c:pt>
                <c:pt idx="2">
                  <c:v>Q3/2018</c:v>
                </c:pt>
                <c:pt idx="3">
                  <c:v>Q4/2018</c:v>
                </c:pt>
                <c:pt idx="4">
                  <c:v>Q1/2019</c:v>
                </c:pt>
                <c:pt idx="5">
                  <c:v>Q2/2019</c:v>
                </c:pt>
                <c:pt idx="6">
                  <c:v>Q3/2019</c:v>
                </c:pt>
                <c:pt idx="7">
                  <c:v>Q4/2019</c:v>
                </c:pt>
                <c:pt idx="8">
                  <c:v>Q1/2020</c:v>
                </c:pt>
                <c:pt idx="9">
                  <c:v>Q2/2020</c:v>
                </c:pt>
                <c:pt idx="10">
                  <c:v>Q3/2020</c:v>
                </c:pt>
                <c:pt idx="11">
                  <c:v>Q4/2020</c:v>
                </c:pt>
                <c:pt idx="12">
                  <c:v>Q1/2021</c:v>
                </c:pt>
              </c:strCache>
            </c:strRef>
          </c:cat>
          <c:val>
            <c:numRef>
              <c:f>'[Exportni_index_2021-Q1_data.xlsx]historie'!$E$11:$E$23</c:f>
              <c:numCache>
                <c:formatCode>0.00</c:formatCode>
                <c:ptCount val="13"/>
                <c:pt idx="0">
                  <c:v>55.727272727272727</c:v>
                </c:pt>
                <c:pt idx="1">
                  <c:v>54.026315789473685</c:v>
                </c:pt>
                <c:pt idx="2">
                  <c:v>54</c:v>
                </c:pt>
                <c:pt idx="3">
                  <c:v>49.777777777777779</c:v>
                </c:pt>
                <c:pt idx="4">
                  <c:v>52.952380952380949</c:v>
                </c:pt>
                <c:pt idx="5">
                  <c:v>49.743589743589745</c:v>
                </c:pt>
                <c:pt idx="6">
                  <c:v>49.081081081081081</c:v>
                </c:pt>
                <c:pt idx="7">
                  <c:v>50.342857142857142</c:v>
                </c:pt>
                <c:pt idx="8">
                  <c:v>40.658536585365852</c:v>
                </c:pt>
                <c:pt idx="9">
                  <c:v>49.465116279069768</c:v>
                </c:pt>
                <c:pt idx="10">
                  <c:v>53.520833333333336</c:v>
                </c:pt>
                <c:pt idx="11">
                  <c:v>49.135135135135137</c:v>
                </c:pt>
                <c:pt idx="12">
                  <c:v>58.095238095238095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B-743B-4A72-85B0-579B97D50C81}"/>
            </c:ext>
          </c:extLst>
        </c:ser>
        <c:ser>
          <c:idx val="1"/>
          <c:order val="1"/>
          <c:tx>
            <c:strRef>
              <c:f>'[Exportni_index_2021-Q1_data.xlsx]historie'!$J$3</c:f>
              <c:strCache>
                <c:ptCount val="1"/>
                <c:pt idx="0">
                  <c:v>Současná situace (průměr)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0506080022636559E-2"/>
                  <c:y val="3.3340911770154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43B-4A72-85B0-579B97D50C81}"/>
                </c:ext>
              </c:extLst>
            </c:dLbl>
            <c:dLbl>
              <c:idx val="1"/>
              <c:layout>
                <c:manualLayout>
                  <c:x val="-3.6303560641819985E-2"/>
                  <c:y val="4.36864059852422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43B-4A72-85B0-579B97D50C81}"/>
                </c:ext>
              </c:extLst>
            </c:dLbl>
            <c:dLbl>
              <c:idx val="2"/>
              <c:layout>
                <c:manualLayout>
                  <c:x val="-4.6795844001306819E-2"/>
                  <c:y val="4.22525921060757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43B-4A72-85B0-579B97D50C81}"/>
                </c:ext>
              </c:extLst>
            </c:dLbl>
            <c:dLbl>
              <c:idx val="4"/>
              <c:layout>
                <c:manualLayout>
                  <c:x val="-3.8409492029746535E-2"/>
                  <c:y val="3.77967519381150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43B-4A72-85B0-579B97D50C81}"/>
                </c:ext>
              </c:extLst>
            </c:dLbl>
            <c:dLbl>
              <c:idx val="5"/>
              <c:layout>
                <c:manualLayout>
                  <c:x val="-3.8409492029746459E-2"/>
                  <c:y val="6.00759527779181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43B-4A72-85B0-579B97D50C81}"/>
                </c:ext>
              </c:extLst>
            </c:dLbl>
            <c:dLbl>
              <c:idx val="6"/>
              <c:layout>
                <c:manualLayout>
                  <c:x val="-3.224024058925018E-2"/>
                  <c:y val="4.35405755121058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43B-4A72-85B0-579B97D50C81}"/>
                </c:ext>
              </c:extLst>
            </c:dLbl>
            <c:dLbl>
              <c:idx val="8"/>
              <c:layout>
                <c:manualLayout>
                  <c:x val="-3.0887224734090162E-2"/>
                  <c:y val="2.78775306455507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43B-4A72-85B0-579B97D50C81}"/>
                </c:ext>
              </c:extLst>
            </c:dLbl>
            <c:dLbl>
              <c:idx val="9"/>
              <c:layout>
                <c:manualLayout>
                  <c:x val="-1.5347024107955461E-2"/>
                  <c:y val="2.44292314342332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43B-4A72-85B0-579B97D50C81}"/>
                </c:ext>
              </c:extLst>
            </c:dLbl>
            <c:dLbl>
              <c:idx val="10"/>
              <c:layout>
                <c:manualLayout>
                  <c:x val="-2.7926552065296005E-2"/>
                  <c:y val="6.45317929458787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43B-4A72-85B0-579B97D50C81}"/>
                </c:ext>
              </c:extLst>
            </c:dLbl>
            <c:dLbl>
              <c:idx val="11"/>
              <c:layout>
                <c:manualLayout>
                  <c:x val="-3.6312904036856365E-2"/>
                  <c:y val="-3.7952530917215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43B-4A72-85B0-579B97D50C81}"/>
                </c:ext>
              </c:extLst>
            </c:dLbl>
            <c:dLbl>
              <c:idx val="12"/>
              <c:layout>
                <c:manualLayout>
                  <c:x val="-1.2695617443084855E-2"/>
                  <c:y val="3.44723136477031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43B-4A72-85B0-579B97D50C8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rgbClr val="FFC000"/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'[Exportni_index_2021-Q1_data.xlsx]historie'!$A$11:$A$23</c:f>
              <c:strCache>
                <c:ptCount val="13"/>
                <c:pt idx="0">
                  <c:v>Q1/2018</c:v>
                </c:pt>
                <c:pt idx="1">
                  <c:v>Q2/2018</c:v>
                </c:pt>
                <c:pt idx="2">
                  <c:v>Q3/2018</c:v>
                </c:pt>
                <c:pt idx="3">
                  <c:v>Q4/2018</c:v>
                </c:pt>
                <c:pt idx="4">
                  <c:v>Q1/2019</c:v>
                </c:pt>
                <c:pt idx="5">
                  <c:v>Q2/2019</c:v>
                </c:pt>
                <c:pt idx="6">
                  <c:v>Q3/2019</c:v>
                </c:pt>
                <c:pt idx="7">
                  <c:v>Q4/2019</c:v>
                </c:pt>
                <c:pt idx="8">
                  <c:v>Q1/2020</c:v>
                </c:pt>
                <c:pt idx="9">
                  <c:v>Q2/2020</c:v>
                </c:pt>
                <c:pt idx="10">
                  <c:v>Q3/2020</c:v>
                </c:pt>
                <c:pt idx="11">
                  <c:v>Q4/2020</c:v>
                </c:pt>
                <c:pt idx="12">
                  <c:v>Q1/2021</c:v>
                </c:pt>
              </c:strCache>
            </c:strRef>
          </c:cat>
          <c:val>
            <c:numRef>
              <c:f>'[Exportni_index_2021-Q1_data.xlsx]historie'!$C$11:$C$23</c:f>
              <c:numCache>
                <c:formatCode>0.00</c:formatCode>
                <c:ptCount val="13"/>
                <c:pt idx="0">
                  <c:v>53.863636363636367</c:v>
                </c:pt>
                <c:pt idx="1">
                  <c:v>52.44736842105263</c:v>
                </c:pt>
                <c:pt idx="2">
                  <c:v>50.877551020408163</c:v>
                </c:pt>
                <c:pt idx="3">
                  <c:v>54.75</c:v>
                </c:pt>
                <c:pt idx="4">
                  <c:v>51.142857142857146</c:v>
                </c:pt>
                <c:pt idx="5">
                  <c:v>49.871794871794869</c:v>
                </c:pt>
                <c:pt idx="6">
                  <c:v>47.351351351351354</c:v>
                </c:pt>
                <c:pt idx="7">
                  <c:v>51.857142857142854</c:v>
                </c:pt>
                <c:pt idx="8">
                  <c:v>39.073170731707314</c:v>
                </c:pt>
                <c:pt idx="9">
                  <c:v>42.046511627906973</c:v>
                </c:pt>
                <c:pt idx="10">
                  <c:v>52.583333333333336</c:v>
                </c:pt>
                <c:pt idx="11">
                  <c:v>57.162162162162161</c:v>
                </c:pt>
                <c:pt idx="12">
                  <c:v>51.952380952380949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7-743B-4A72-85B0-579B97D50C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71840"/>
        <c:axId val="173173376"/>
      </c:lineChart>
      <c:catAx>
        <c:axId val="1731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900">
                <a:latin typeface="Century Gothic" panose="020B0502020202020204" pitchFamily="34" charset="0"/>
              </a:defRPr>
            </a:pPr>
            <a:endParaRPr lang="cs-CZ"/>
          </a:p>
        </c:txPr>
        <c:crossAx val="17317337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73173376"/>
        <c:scaling>
          <c:orientation val="minMax"/>
          <c:min val="35"/>
        </c:scaling>
        <c:delete val="0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71840"/>
        <c:crosses val="autoZero"/>
        <c:crossBetween val="between"/>
        <c:majorUnit val="5"/>
      </c:valAx>
    </c:plotArea>
    <c:legend>
      <c:legendPos val="b"/>
      <c:layout>
        <c:manualLayout>
          <c:xMode val="edge"/>
          <c:yMode val="edge"/>
          <c:x val="7.6657699037620319E-2"/>
          <c:y val="0.79275795598128018"/>
          <c:w val="0.89875546806649165"/>
          <c:h val="0.19242020863713316"/>
        </c:manualLayout>
      </c:layout>
      <c:overlay val="0"/>
      <c:txPr>
        <a:bodyPr/>
        <a:lstStyle/>
        <a:p>
          <a:pPr>
            <a:defRPr>
              <a:latin typeface="Century Gothic" panose="020B0502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'aktuální_situace-2021'!$B$46</c:f>
              <c:strCache>
                <c:ptCount val="1"/>
                <c:pt idx="0">
                  <c:v>Finanční zasažení zvýšením cen dopravy (primárně kontejnerové)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678-40DF-824D-B28D5A20C4EB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678-40DF-824D-B28D5A20C4EB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678-40DF-824D-B28D5A20C4EB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678-40DF-824D-B28D5A20C4EB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678-40DF-824D-B28D5A20C4EB}"/>
              </c:ext>
            </c:extLst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678-40DF-824D-B28D5A20C4EB}"/>
              </c:ext>
            </c:extLst>
          </c:dPt>
          <c:dLbls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78-40DF-824D-B28D5A20C4EB}"/>
                </c:ext>
              </c:extLst>
            </c:dLbl>
            <c:dLbl>
              <c:idx val="3"/>
              <c:layout>
                <c:manualLayout>
                  <c:x val="-8.5048375363862567E-17"/>
                  <c:y val="0.1080184290531686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78-40DF-824D-B28D5A20C4EB}"/>
                </c:ext>
              </c:extLst>
            </c:dLbl>
            <c:dLbl>
              <c:idx val="4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78-40DF-824D-B28D5A20C4EB}"/>
                </c:ext>
              </c:extLst>
            </c:dLbl>
            <c:numFmt formatCode="0\ 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'aktuální_situace-2021'!$A$47:$A$51</c:f>
              <c:strCache>
                <c:ptCount val="5"/>
                <c:pt idx="0">
                  <c:v>Ano, cena se nám výrazně zvýšila</c:v>
                </c:pt>
                <c:pt idx="1">
                  <c:v>Ano, cena nám mírně narostla</c:v>
                </c:pt>
                <c:pt idx="2">
                  <c:v>Ne, ceny dopravy máme nasmlouvané dopředu</c:v>
                </c:pt>
                <c:pt idx="3">
                  <c:v>Ne, dopravu si zajišťujeme vlastními prostředky</c:v>
                </c:pt>
                <c:pt idx="4">
                  <c:v>Nedokáži odpovědět</c:v>
                </c:pt>
              </c:strCache>
            </c:strRef>
          </c:cat>
          <c:val>
            <c:numRef>
              <c:f>'aktuální_situace-2021'!$B$47:$B$51</c:f>
              <c:numCache>
                <c:formatCode>0%</c:formatCode>
                <c:ptCount val="5"/>
                <c:pt idx="0">
                  <c:v>0.28571428571428598</c:v>
                </c:pt>
                <c:pt idx="1">
                  <c:v>0.2857142857142857</c:v>
                </c:pt>
                <c:pt idx="2">
                  <c:v>0.14285714285714285</c:v>
                </c:pt>
                <c:pt idx="3">
                  <c:v>7.1428571428571425E-2</c:v>
                </c:pt>
                <c:pt idx="4">
                  <c:v>0.21428571428571427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678-40DF-824D-B28D5A20C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54594056"/>
        <c:axId val="254593072"/>
      </c:barChart>
      <c:catAx>
        <c:axId val="254594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4593072"/>
        <c:crosses val="autoZero"/>
        <c:auto val="1"/>
        <c:lblAlgn val="ctr"/>
        <c:lblOffset val="100"/>
        <c:noMultiLvlLbl val="0"/>
      </c:catAx>
      <c:valAx>
        <c:axId val="254593072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 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459405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'aktuální_situace-2021'!$B$67</c:f>
              <c:strCache>
                <c:ptCount val="1"/>
                <c:pt idx="0">
                  <c:v>Ovlivnění podnikání uzavřením hranic s Německem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867-4C27-9638-013618F6FD85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867-4C27-9638-013618F6FD85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867-4C27-9638-013618F6FD85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867-4C27-9638-013618F6FD85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867-4C27-9638-013618F6FD85}"/>
              </c:ext>
            </c:extLst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867-4C27-9638-013618F6FD85}"/>
              </c:ext>
            </c:extLst>
          </c:dPt>
          <c:dLbls>
            <c:dLbl>
              <c:idx val="0"/>
              <c:layout>
                <c:manualLayout>
                  <c:x val="0"/>
                  <c:y val="9.3441849679914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67-4C27-9638-013618F6FD85}"/>
                </c:ext>
              </c:extLst>
            </c:dLbl>
            <c:numFmt formatCode="0\ 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'aktuální_situace-2021'!$A$68:$A$70</c:f>
              <c:strCache>
                <c:ptCount val="3"/>
                <c:pt idx="0">
                  <c:v>Ano, značně nám to zkomplikovalo podnikání</c:v>
                </c:pt>
                <c:pt idx="1">
                  <c:v>Ano, přineslo to drobné komplikace</c:v>
                </c:pt>
                <c:pt idx="2">
                  <c:v>Ne</c:v>
                </c:pt>
              </c:strCache>
            </c:strRef>
          </c:cat>
          <c:val>
            <c:numRef>
              <c:f>'aktuální_situace-2021'!$B$68:$B$70</c:f>
              <c:numCache>
                <c:formatCode>0%</c:formatCode>
                <c:ptCount val="3"/>
                <c:pt idx="0">
                  <c:v>7.1428571428571425E-2</c:v>
                </c:pt>
                <c:pt idx="1">
                  <c:v>0.47619047619047616</c:v>
                </c:pt>
                <c:pt idx="2">
                  <c:v>0.45238095238095238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867-4C27-9638-013618F6FD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54594056"/>
        <c:axId val="254593072"/>
      </c:barChart>
      <c:catAx>
        <c:axId val="254594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4593072"/>
        <c:crosses val="autoZero"/>
        <c:auto val="1"/>
        <c:lblAlgn val="ctr"/>
        <c:lblOffset val="100"/>
        <c:noMultiLvlLbl val="0"/>
      </c:catAx>
      <c:valAx>
        <c:axId val="254593072"/>
        <c:scaling>
          <c:orientation val="minMax"/>
          <c:max val="0.7500000000000001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 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459405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4538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0" tIns="46136" rIns="92270" bIns="4613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270" tIns="46136" rIns="92270" bIns="4613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4538"/>
            <a:ext cx="526732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7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07/04/2021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/>
              <a:t>chapter</a:t>
            </a:r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867" y="827252"/>
            <a:ext cx="2214372" cy="98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/>
              <a:t>Click here to add your title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07/04/2021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/>
              <a:t>chapter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/>
              <a:t>Click here to add your title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/>
              <a:t>The first level</a:t>
            </a:r>
          </a:p>
          <a:p>
            <a:pPr lvl="1"/>
            <a:r>
              <a:rPr lang="en-US" noProof="0" dirty="0"/>
              <a:t>The second level</a:t>
            </a:r>
          </a:p>
          <a:p>
            <a:pPr lvl="2"/>
            <a:r>
              <a:rPr lang="en-US" noProof="0" dirty="0"/>
              <a:t>The third level</a:t>
            </a:r>
          </a:p>
          <a:p>
            <a:pPr lvl="3"/>
            <a:r>
              <a:rPr lang="en-US" noProof="0" dirty="0"/>
              <a:t>The fourth level</a:t>
            </a:r>
          </a:p>
          <a:p>
            <a:pPr lvl="4"/>
            <a:r>
              <a:rPr lang="en-US" noProof="0" dirty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07/04/2021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/>
              <a:t>chapter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434168"/>
            <a:ext cx="9928976" cy="861774"/>
          </a:xfrm>
        </p:spPr>
        <p:txBody>
          <a:bodyPr/>
          <a:lstStyle/>
          <a:p>
            <a:r>
              <a:rPr lang="cs-CZ" sz="2800" dirty="0"/>
              <a:t>Index Exportu – vysoká očekávání po kostrbatém začátku roku </a:t>
            </a: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/>
              <a:t>Helena Horská, hlavní ekonomka Raiffeisenbank a.s.</a:t>
            </a:r>
          </a:p>
          <a:p>
            <a:r>
              <a:rPr lang="en-US" dirty="0"/>
              <a:t>h</a:t>
            </a:r>
            <a:r>
              <a:rPr lang="cs-CZ" dirty="0" err="1"/>
              <a:t>elena.horska</a:t>
            </a:r>
            <a:r>
              <a:rPr lang="en-US" dirty="0"/>
              <a:t>@rb.cz</a:t>
            </a:r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7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0092"/>
            <a:ext cx="9784030" cy="760181"/>
          </a:xfrm>
        </p:spPr>
        <p:txBody>
          <a:bodyPr/>
          <a:lstStyle/>
          <a:p>
            <a:pPr algn="ctr"/>
            <a:r>
              <a:rPr lang="cs-CZ" sz="2800" dirty="0"/>
              <a:t>IE: </a:t>
            </a:r>
            <a:r>
              <a:rPr lang="cs-CZ" dirty="0"/>
              <a:t>vysoká očekávání po kostrbatém začátku roku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000" i="1" dirty="0"/>
              <a:t>Zdroj: Výpočet Raiffeisenbank ve spolupráci s Asociací Exportérů, data k 1. 4. 2021. </a:t>
            </a:r>
          </a:p>
          <a:p>
            <a:r>
              <a:rPr lang="cs-CZ" sz="1000" i="1" dirty="0"/>
              <a:t>Pozn.: Údaje do října 2019 odpovídají zveřejněné statistice národního vývozu ČSÚ, od listopadu 2019 prognóza IE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116" y="890273"/>
            <a:ext cx="10333168" cy="295673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400" b="1" dirty="0"/>
              <a:t>Index Exportu </a:t>
            </a:r>
            <a:r>
              <a:rPr lang="cs-CZ" sz="1400" dirty="0"/>
              <a:t>odhaduje rostoucí </a:t>
            </a:r>
            <a:r>
              <a:rPr lang="cs-CZ" sz="1400" b="1" dirty="0"/>
              <a:t>výkonost českého exportu především v dubnu – květnu 2021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400"/>
              <a:t>Slabší výkonost exportu počátkem roku (</a:t>
            </a:r>
            <a:r>
              <a:rPr lang="en-GB" sz="1400"/>
              <a:t>po dvoucifern</a:t>
            </a:r>
            <a:r>
              <a:rPr lang="cs-CZ" sz="1400"/>
              <a:t>ých sezónně očištěných přírůstcích, v lednu jednociferný)</a:t>
            </a:r>
          </a:p>
          <a:p>
            <a:pPr marL="807278" lvl="1" indent="-285750">
              <a:buFont typeface="Wingdings" panose="05000000000000000000" pitchFamily="2" charset="2"/>
              <a:buChar char="Ø"/>
            </a:pPr>
            <a:r>
              <a:rPr lang="cs-CZ" sz="1400"/>
              <a:t>mírně </a:t>
            </a:r>
            <a:r>
              <a:rPr lang="cs-CZ" sz="1400" dirty="0"/>
              <a:t>slabší </a:t>
            </a:r>
            <a:r>
              <a:rPr lang="cs-CZ" sz="1400"/>
              <a:t>zahraniční poptávka</a:t>
            </a:r>
          </a:p>
          <a:p>
            <a:pPr marL="807278" lvl="1" indent="-285750">
              <a:buFont typeface="Wingdings" panose="05000000000000000000" pitchFamily="2" charset="2"/>
              <a:buChar char="Ø"/>
            </a:pPr>
            <a:r>
              <a:rPr lang="cs-CZ" sz="1400"/>
              <a:t>brexit</a:t>
            </a:r>
          </a:p>
          <a:p>
            <a:pPr marL="807278" lvl="1" indent="-285750">
              <a:buFont typeface="Wingdings" panose="05000000000000000000" pitchFamily="2" charset="2"/>
              <a:buChar char="Ø"/>
            </a:pPr>
            <a:r>
              <a:rPr lang="cs-CZ" sz="1400"/>
              <a:t>komplikac</a:t>
            </a:r>
            <a:r>
              <a:rPr lang="en-GB" sz="1400"/>
              <a:t>e</a:t>
            </a:r>
            <a:r>
              <a:rPr lang="cs-CZ" sz="1400"/>
              <a:t> </a:t>
            </a:r>
            <a:r>
              <a:rPr lang="cs-CZ" sz="1400" dirty="0"/>
              <a:t>v </a:t>
            </a:r>
            <a:r>
              <a:rPr lang="cs-CZ" sz="1400"/>
              <a:t>dodavatelských řetězcích</a:t>
            </a:r>
            <a:endParaRPr lang="en-GB" sz="1400"/>
          </a:p>
          <a:p>
            <a:pPr marL="807278" lvl="1" indent="-285750">
              <a:buFont typeface="Wingdings" panose="05000000000000000000" pitchFamily="2" charset="2"/>
              <a:buChar char="Ø"/>
            </a:pPr>
            <a:endParaRPr lang="en-GB" sz="14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400" b="1"/>
              <a:t>Při </a:t>
            </a:r>
            <a:r>
              <a:rPr lang="cs-CZ" sz="1400" b="1" dirty="0"/>
              <a:t>výhledu do příštích pěti měsíců bude </a:t>
            </a:r>
            <a:r>
              <a:rPr lang="cs-CZ" sz="1400" dirty="0"/>
              <a:t>dle Indexu Exportu </a:t>
            </a:r>
            <a:r>
              <a:rPr lang="cs-CZ" sz="1400" b="1" dirty="0"/>
              <a:t>oživení vývozu vrcholit v květnu.</a:t>
            </a:r>
            <a:endParaRPr lang="cs-CZ" sz="1400" dirty="0"/>
          </a:p>
          <a:p>
            <a:pPr algn="just"/>
            <a:endParaRPr lang="cs-CZ" sz="1400" i="1" dirty="0"/>
          </a:p>
          <a:p>
            <a:pPr algn="just"/>
            <a:r>
              <a:rPr lang="cs-CZ" sz="1400" i="1" dirty="0"/>
              <a:t>I přes zpomalení začátkem roku se u našich hlavních exportních partnerů očekává v druhé polovině roku ekonomické oživení. S tím počítáme i s postupným odezníváním aktuálních komplikací v logistice, která vedou k vyšším nákladům a mnohdy také k omezení výroby. S ohledem na průmyslově orientovanou českou ekonomiku bude pro vývoj exportu stěžejní především vývoz dopravních prostředků, na které aktuálně doléhají problémy v dodavatelských řetězcích a upadající registrace nových osobních vozidel (v únoru 2021 propad v EU-27 o 20 % r/r).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385561"/>
              </p:ext>
            </p:extLst>
          </p:nvPr>
        </p:nvGraphicFramePr>
        <p:xfrm>
          <a:off x="392940" y="3884961"/>
          <a:ext cx="9784030" cy="3186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Čtvrtletní průzkum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30858" y="1902143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233" y="2359343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3233" y="2961497"/>
            <a:ext cx="7803121" cy="50430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Aktuální situace a výhled na tři měsíce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 termínu 17. – 28. 3. 2021.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Asociace exportérů </a:t>
            </a:r>
            <a:endParaRPr lang="cs-CZ" sz="1100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C62B4066-337E-4321-A77E-8BFF91145E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2396150"/>
              </p:ext>
            </p:extLst>
          </p:nvPr>
        </p:nvGraphicFramePr>
        <p:xfrm>
          <a:off x="793969" y="3485700"/>
          <a:ext cx="9181304" cy="3243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Anketa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891303"/>
            <a:ext cx="10693401" cy="85090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i="1" dirty="0"/>
              <a:t>Jak z pohledu Vašeho podnikání hodnotíte finanční zasažení zvýšením cen dopravy (primárně kontejnerové)?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 termínu 17. – 28. 3. 2021.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Asociace exportérů</a:t>
            </a:r>
            <a:endParaRPr lang="cs-CZ" sz="11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90FBAE-468C-4CB8-B7E8-359DFCA48CF9}"/>
              </a:ext>
            </a:extLst>
          </p:cNvPr>
          <p:cNvSpPr txBox="1"/>
          <p:nvPr/>
        </p:nvSpPr>
        <p:spPr>
          <a:xfrm>
            <a:off x="-1" y="4207942"/>
            <a:ext cx="10693401" cy="52805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i="1" dirty="0"/>
              <a:t>Mělo uzavření hranic s Německem dopad na Vaše podnikání?</a:t>
            </a:r>
            <a:endParaRPr lang="cs-CZ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10DE5ED-04C4-440C-B00E-EB327C3858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2555311"/>
              </p:ext>
            </p:extLst>
          </p:nvPr>
        </p:nvGraphicFramePr>
        <p:xfrm>
          <a:off x="583233" y="1876508"/>
          <a:ext cx="8607600" cy="2331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9200D09-9FC7-4706-855B-1EB4EAC24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612557"/>
              </p:ext>
            </p:extLst>
          </p:nvPr>
        </p:nvGraphicFramePr>
        <p:xfrm>
          <a:off x="633633" y="4839031"/>
          <a:ext cx="8506800" cy="222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9320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Anketa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962872"/>
            <a:ext cx="10693401" cy="5975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i="1" dirty="0"/>
              <a:t>    Exportéři hodnotí podporu ze strany státu jako nedostatečnou…</a:t>
            </a:r>
            <a:endParaRPr lang="cs-CZ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 termínu 17. – 28. 3. 2021.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Asociace exportérů</a:t>
            </a:r>
            <a:endParaRPr lang="cs-CZ" sz="11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DE19ED-F8E7-43B7-B861-5D829BCB45F7}"/>
              </a:ext>
            </a:extLst>
          </p:cNvPr>
          <p:cNvSpPr txBox="1"/>
          <p:nvPr/>
        </p:nvSpPr>
        <p:spPr>
          <a:xfrm>
            <a:off x="0" y="3526488"/>
            <a:ext cx="10693400" cy="5975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i="1" dirty="0"/>
              <a:t>…zavedení přechodné nemocenské vnímají převážně negativně</a:t>
            </a:r>
            <a:endParaRPr lang="cs-CZ" sz="1600" b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AC814EB-1FD6-4BFA-B4DA-AD4B491BC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191758"/>
              </p:ext>
            </p:extLst>
          </p:nvPr>
        </p:nvGraphicFramePr>
        <p:xfrm>
          <a:off x="847046" y="1820979"/>
          <a:ext cx="5453380" cy="1240729"/>
        </p:xfrm>
        <a:graphic>
          <a:graphicData uri="http://schemas.openxmlformats.org/drawingml/2006/table">
            <a:tbl>
              <a:tblPr firstRow="1" firstCol="1" bandRow="1"/>
              <a:tblGrid>
                <a:gridCol w="2284095">
                  <a:extLst>
                    <a:ext uri="{9D8B030D-6E8A-4147-A177-3AD203B41FA5}">
                      <a16:colId xmlns:a16="http://schemas.microsoft.com/office/drawing/2014/main" val="3617506986"/>
                    </a:ext>
                  </a:extLst>
                </a:gridCol>
                <a:gridCol w="3169285">
                  <a:extLst>
                    <a:ext uri="{9D8B030D-6E8A-4147-A177-3AD203B41FA5}">
                      <a16:colId xmlns:a16="http://schemas.microsoft.com/office/drawing/2014/main" val="2628110162"/>
                    </a:ext>
                  </a:extLst>
                </a:gridCol>
              </a:tblGrid>
              <a:tr h="6190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INDEX EXPORTU </a:t>
                      </a:r>
                      <a:b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2021/Q1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Dostatečnost logistické, informační a finanční podpory státu k povinnému testování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824577"/>
                  </a:ext>
                </a:extLst>
              </a:tr>
              <a:tr h="3108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0135096"/>
                  </a:ext>
                </a:extLst>
              </a:tr>
              <a:tr h="3108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2415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7BFD8F-560E-4944-8606-08B362649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307217"/>
              </p:ext>
            </p:extLst>
          </p:nvPr>
        </p:nvGraphicFramePr>
        <p:xfrm>
          <a:off x="821704" y="4189818"/>
          <a:ext cx="9222182" cy="2715079"/>
        </p:xfrm>
        <a:graphic>
          <a:graphicData uri="http://schemas.openxmlformats.org/drawingml/2006/table">
            <a:tbl>
              <a:tblPr firstRow="1" firstCol="1" bandRow="1"/>
              <a:tblGrid>
                <a:gridCol w="4037228">
                  <a:extLst>
                    <a:ext uri="{9D8B030D-6E8A-4147-A177-3AD203B41FA5}">
                      <a16:colId xmlns:a16="http://schemas.microsoft.com/office/drawing/2014/main" val="1993028091"/>
                    </a:ext>
                  </a:extLst>
                </a:gridCol>
                <a:gridCol w="1727618">
                  <a:extLst>
                    <a:ext uri="{9D8B030D-6E8A-4147-A177-3AD203B41FA5}">
                      <a16:colId xmlns:a16="http://schemas.microsoft.com/office/drawing/2014/main" val="3289721582"/>
                    </a:ext>
                  </a:extLst>
                </a:gridCol>
                <a:gridCol w="1728668">
                  <a:extLst>
                    <a:ext uri="{9D8B030D-6E8A-4147-A177-3AD203B41FA5}">
                      <a16:colId xmlns:a16="http://schemas.microsoft.com/office/drawing/2014/main" val="114140765"/>
                    </a:ext>
                  </a:extLst>
                </a:gridCol>
                <a:gridCol w="1728668">
                  <a:extLst>
                    <a:ext uri="{9D8B030D-6E8A-4147-A177-3AD203B41FA5}">
                      <a16:colId xmlns:a16="http://schemas.microsoft.com/office/drawing/2014/main" val="1341754453"/>
                    </a:ext>
                  </a:extLst>
                </a:gridCol>
              </a:tblGrid>
              <a:tr h="40887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INDEX EXPORTU </a:t>
                      </a:r>
                      <a:b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2021/Q1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Zavedení přechodně zvýšené nemocenské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044672"/>
                  </a:ext>
                </a:extLst>
              </a:tr>
              <a:tr h="4541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pomůže omezit </a:t>
                      </a:r>
                      <a:r>
                        <a:rPr lang="cs-CZ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šíření</a:t>
                      </a: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nákazy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bude masivně zneužíváno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nastaveno příliš štědře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396619"/>
                  </a:ext>
                </a:extLst>
              </a:tr>
              <a:tr h="305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určitě ano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202947"/>
                  </a:ext>
                </a:extLst>
              </a:tr>
              <a:tr h="288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spíše ano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520023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spíše ne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7249214"/>
                  </a:ext>
                </a:extLst>
              </a:tr>
              <a:tr h="2730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určitě ne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414465"/>
                  </a:ext>
                </a:extLst>
              </a:tr>
              <a:tr h="227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423849"/>
                  </a:ext>
                </a:extLst>
              </a:tr>
              <a:tr h="240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08385"/>
                  </a:ext>
                </a:extLst>
              </a:tr>
              <a:tr h="227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79 %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" marR="6723" marT="67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165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915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/>
              <a:t>Důležité upozornění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6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o zamýšlené 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a Prováděcího 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Data k 1</a:t>
            </a:r>
            <a:r>
              <a:rPr lang="cs-CZ" sz="1400" dirty="0"/>
              <a:t>. dubnu 2021</a:t>
            </a:r>
            <a:r>
              <a:rPr lang="cs-CZ" sz="1400" dirty="0">
                <a:latin typeface="Century Gothic" pitchFamily="34" charset="0"/>
              </a:rPr>
              <a:t> 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Helena Horská, hlavní ekonom Raiffeisenbank a.s., </a:t>
            </a:r>
            <a:r>
              <a:rPr lang="cs-CZ" sz="1400" dirty="0" err="1">
                <a:latin typeface="Century Gothic" pitchFamily="34" charset="0"/>
              </a:rPr>
              <a:t>helena.horska</a:t>
            </a:r>
            <a:r>
              <a:rPr lang="en-US" sz="1400" dirty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623022-32C5-45FE-9C38-B3E16CC9AD8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8a242853-43d6-460e-83d1-ae32e22d03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8922</TotalTime>
  <Words>939</Words>
  <Application>Microsoft Office PowerPoint</Application>
  <PresentationFormat>Vlastní</PresentationFormat>
  <Paragraphs>110</Paragraphs>
  <Slides>6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Presentace IE žlutá</vt:lpstr>
      <vt:lpstr>think-cell Slide</vt:lpstr>
      <vt:lpstr>Prezentace aplikace PowerPoint</vt:lpstr>
      <vt:lpstr>IE: vysoká očekávání po kostrbatém začátku roku</vt:lpstr>
      <vt:lpstr>Čtvrtletní průzkum mezi exportéry</vt:lpstr>
      <vt:lpstr>Anketa mezi exportéry</vt:lpstr>
      <vt:lpstr>Anketa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Petra Kopecka</cp:lastModifiedBy>
  <cp:revision>280</cp:revision>
  <cp:lastPrinted>2020-01-09T07:33:55Z</cp:lastPrinted>
  <dcterms:created xsi:type="dcterms:W3CDTF">2016-04-01T12:44:41Z</dcterms:created>
  <dcterms:modified xsi:type="dcterms:W3CDTF">2021-04-07T16:09:30Z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  <property fmtid="{D5CDD505-2E9C-101B-9397-08002B2CF9AE}" pid="7" name="MSIP_Label_2a6524ed-fb1a-49fd-bafe-15c5e5ffd047_Enabled">
    <vt:lpwstr>true</vt:lpwstr>
  </property>
  <property fmtid="{D5CDD505-2E9C-101B-9397-08002B2CF9AE}" pid="8" name="MSIP_Label_2a6524ed-fb1a-49fd-bafe-15c5e5ffd047_SetDate">
    <vt:lpwstr>2021-04-06T15:31:13Z</vt:lpwstr>
  </property>
  <property fmtid="{D5CDD505-2E9C-101B-9397-08002B2CF9AE}" pid="9" name="MSIP_Label_2a6524ed-fb1a-49fd-bafe-15c5e5ffd047_Method">
    <vt:lpwstr>Standard</vt:lpwstr>
  </property>
  <property fmtid="{D5CDD505-2E9C-101B-9397-08002B2CF9AE}" pid="10" name="MSIP_Label_2a6524ed-fb1a-49fd-bafe-15c5e5ffd047_Name">
    <vt:lpwstr>Internal</vt:lpwstr>
  </property>
  <property fmtid="{D5CDD505-2E9C-101B-9397-08002B2CF9AE}" pid="11" name="MSIP_Label_2a6524ed-fb1a-49fd-bafe-15c5e5ffd047_SiteId">
    <vt:lpwstr>9b511fda-f0b1-43a5-b06e-1e720f64520a</vt:lpwstr>
  </property>
  <property fmtid="{D5CDD505-2E9C-101B-9397-08002B2CF9AE}" pid="12" name="MSIP_Label_2a6524ed-fb1a-49fd-bafe-15c5e5ffd047_ActionId">
    <vt:lpwstr>23522b75-6e39-4fc5-a609-470c239c0dfb</vt:lpwstr>
  </property>
  <property fmtid="{D5CDD505-2E9C-101B-9397-08002B2CF9AE}" pid="13" name="MSIP_Label_2a6524ed-fb1a-49fd-bafe-15c5e5ffd047_ContentBits">
    <vt:lpwstr>0</vt:lpwstr>
  </property>
</Properties>
</file>