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2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3.xml" ContentType="application/vnd.openxmlformats-officedocument.themeOverride+xml"/>
  <Override PartName="/ppt/drawings/drawing2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4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5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6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7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8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9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0.xml" ContentType="application/vnd.openxmlformats-officedocument.themeOverride+xml"/>
  <Override PartName="/ppt/drawings/drawing3.xml" ContentType="application/vnd.openxmlformats-officedocument.drawingml.chartshapes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1.xml" ContentType="application/vnd.openxmlformats-officedocument.themeOverride+xml"/>
  <Override PartName="/ppt/drawings/drawing4.xml" ContentType="application/vnd.openxmlformats-officedocument.drawingml.chartshapes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2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72" r:id="rId4"/>
    <p:sldId id="271" r:id="rId5"/>
    <p:sldId id="270" r:id="rId6"/>
    <p:sldId id="281" r:id="rId7"/>
    <p:sldId id="274" r:id="rId8"/>
    <p:sldId id="273" r:id="rId9"/>
    <p:sldId id="275" r:id="rId10"/>
    <p:sldId id="269" r:id="rId11"/>
    <p:sldId id="276" r:id="rId12"/>
    <p:sldId id="268" r:id="rId13"/>
    <p:sldId id="277" r:id="rId14"/>
    <p:sldId id="282" r:id="rId15"/>
    <p:sldId id="267" r:id="rId16"/>
    <p:sldId id="278" r:id="rId17"/>
    <p:sldId id="266" r:id="rId18"/>
    <p:sldId id="279" r:id="rId19"/>
    <p:sldId id="265" r:id="rId20"/>
    <p:sldId id="264" r:id="rId21"/>
    <p:sldId id="280" r:id="rId22"/>
    <p:sldId id="285" r:id="rId23"/>
    <p:sldId id="286" r:id="rId24"/>
    <p:sldId id="284" r:id="rId25"/>
    <p:sldId id="263" r:id="rId26"/>
    <p:sldId id="283" r:id="rId27"/>
    <p:sldId id="287" r:id="rId28"/>
    <p:sldId id="288" r:id="rId29"/>
    <p:sldId id="259" r:id="rId30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ěk Otto" initials="DO" lastIdx="1" clrIdx="0">
    <p:extLst>
      <p:ext uri="{19B8F6BF-5375-455C-9EA6-DF929625EA0E}">
        <p15:presenceInfo xmlns:p15="http://schemas.microsoft.com/office/powerpoint/2012/main" userId="S-1-5-21-1004336348-1993962763-839522115-113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D8EE"/>
    <a:srgbClr val="C70020"/>
    <a:srgbClr val="212B7A"/>
    <a:srgbClr val="DE46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93" d="100"/>
          <a:sy n="93" d="100"/>
        </p:scale>
        <p:origin x="552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4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5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6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7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8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5.xml"/><Relationship Id="rId1" Type="http://schemas.microsoft.com/office/2011/relationships/chartStyle" Target="style15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_Worksheet9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6.xml"/><Relationship Id="rId1" Type="http://schemas.microsoft.com/office/2011/relationships/chartStyle" Target="style16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Microsoft_Excel_Worksheet10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Worksheet11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Microsoft_Excel_Worksheet12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anek\Data\Atas\Asociace%20export&#233;r&#367;\Exportn&#237;%20indexy\IAE\IAE%202021-1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anek\Data\Atas\Asociace%20export&#233;r&#367;\Exportn&#237;%20indexy\IAE\IAE%202021-1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anek\Data\Atas\Asociace%20export&#233;r&#367;\Exportn&#237;%20indexy\IAE\IAE%202021-1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anek\Data\Atas\Asociace%20export&#233;r&#367;\Exportn&#237;%20indexy\IAE\IAE%202021-11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anek\Data\Atas\Asociace%20export&#233;r&#367;\Exportn&#237;%20indexy\IAE\IAE%202021-11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1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8.xml"/><Relationship Id="rId1" Type="http://schemas.microsoft.com/office/2011/relationships/chartStyle" Target="style8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2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Počet volných míst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7.8055446194225719E-2"/>
          <c:y val="7.819171656358713E-2"/>
          <c:w val="0.92060047572178483"/>
          <c:h val="0.7873551341344066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'Volná místa'!$A$4:$A$24</c:f>
              <c:strCache>
                <c:ptCount val="21"/>
                <c:pt idx="0">
                  <c:v>20-01</c:v>
                </c:pt>
                <c:pt idx="1">
                  <c:v>20-02</c:v>
                </c:pt>
                <c:pt idx="2">
                  <c:v>20-03</c:v>
                </c:pt>
                <c:pt idx="3">
                  <c:v>20-04</c:v>
                </c:pt>
                <c:pt idx="4">
                  <c:v>20-05</c:v>
                </c:pt>
                <c:pt idx="5">
                  <c:v>20-06</c:v>
                </c:pt>
                <c:pt idx="6">
                  <c:v>20-07</c:v>
                </c:pt>
                <c:pt idx="7">
                  <c:v>20-08</c:v>
                </c:pt>
                <c:pt idx="8">
                  <c:v>20-09</c:v>
                </c:pt>
                <c:pt idx="9">
                  <c:v>20-10</c:v>
                </c:pt>
                <c:pt idx="10">
                  <c:v>20-11</c:v>
                </c:pt>
                <c:pt idx="11">
                  <c:v>20-12</c:v>
                </c:pt>
                <c:pt idx="12">
                  <c:v>21-01</c:v>
                </c:pt>
                <c:pt idx="13">
                  <c:v>21-02</c:v>
                </c:pt>
                <c:pt idx="14">
                  <c:v>21-03</c:v>
                </c:pt>
                <c:pt idx="15">
                  <c:v>21-04</c:v>
                </c:pt>
                <c:pt idx="16">
                  <c:v>21-05</c:v>
                </c:pt>
                <c:pt idx="17">
                  <c:v>21-06</c:v>
                </c:pt>
                <c:pt idx="18">
                  <c:v>21-07</c:v>
                </c:pt>
                <c:pt idx="19">
                  <c:v>21-08</c:v>
                </c:pt>
                <c:pt idx="20">
                  <c:v>21-09</c:v>
                </c:pt>
              </c:strCache>
            </c:strRef>
          </c:cat>
          <c:val>
            <c:numRef>
              <c:f>'Volná místa'!$D$4:$D$24</c:f>
              <c:numCache>
                <c:formatCode>#,##0</c:formatCode>
                <c:ptCount val="21"/>
                <c:pt idx="0">
                  <c:v>341400</c:v>
                </c:pt>
                <c:pt idx="1">
                  <c:v>342000</c:v>
                </c:pt>
                <c:pt idx="2">
                  <c:v>342278</c:v>
                </c:pt>
                <c:pt idx="3">
                  <c:v>332748</c:v>
                </c:pt>
                <c:pt idx="4">
                  <c:v>331050</c:v>
                </c:pt>
                <c:pt idx="5">
                  <c:v>334904</c:v>
                </c:pt>
                <c:pt idx="6">
                  <c:v>334283</c:v>
                </c:pt>
                <c:pt idx="7">
                  <c:v>340823</c:v>
                </c:pt>
                <c:pt idx="8">
                  <c:v>316658</c:v>
                </c:pt>
                <c:pt idx="9">
                  <c:v>310730</c:v>
                </c:pt>
                <c:pt idx="10">
                  <c:v>317972</c:v>
                </c:pt>
                <c:pt idx="11">
                  <c:v>318582</c:v>
                </c:pt>
                <c:pt idx="12">
                  <c:v>325425</c:v>
                </c:pt>
                <c:pt idx="13">
                  <c:v>330735</c:v>
                </c:pt>
                <c:pt idx="14">
                  <c:v>338862</c:v>
                </c:pt>
                <c:pt idx="15">
                  <c:v>340000</c:v>
                </c:pt>
                <c:pt idx="16">
                  <c:v>350000</c:v>
                </c:pt>
                <c:pt idx="17">
                  <c:v>355000</c:v>
                </c:pt>
                <c:pt idx="18">
                  <c:v>358152</c:v>
                </c:pt>
                <c:pt idx="19">
                  <c:v>363000</c:v>
                </c:pt>
                <c:pt idx="20">
                  <c:v>357911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F3-411C-8624-943B18BC64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35708864"/>
        <c:axId val="735707224"/>
      </c:barChart>
      <c:catAx>
        <c:axId val="735708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35707224"/>
        <c:crosses val="autoZero"/>
        <c:auto val="1"/>
        <c:lblAlgn val="ctr"/>
        <c:lblOffset val="100"/>
        <c:noMultiLvlLbl val="0"/>
      </c:catAx>
      <c:valAx>
        <c:axId val="735707224"/>
        <c:scaling>
          <c:orientation val="minMax"/>
          <c:min val="3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35708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 sz="1400" b="1"/>
      </a:pPr>
      <a:endParaRPr lang="cs-CZ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Podíl očkovaných proti Covidu 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20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3DD-4AF4-BCE8-D9ACC53FC74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Očkov.!$D$2:$D$28</c:f>
              <c:strCache>
                <c:ptCount val="27"/>
                <c:pt idx="0">
                  <c:v>POR</c:v>
                </c:pt>
                <c:pt idx="1">
                  <c:v>ŘEC</c:v>
                </c:pt>
                <c:pt idx="2">
                  <c:v>MAL</c:v>
                </c:pt>
                <c:pt idx="3">
                  <c:v>ESP</c:v>
                </c:pt>
                <c:pt idx="4">
                  <c:v>ITA</c:v>
                </c:pt>
                <c:pt idx="5">
                  <c:v>DAN</c:v>
                </c:pt>
                <c:pt idx="6">
                  <c:v>IRS</c:v>
                </c:pt>
                <c:pt idx="7">
                  <c:v>FIN</c:v>
                </c:pt>
                <c:pt idx="8">
                  <c:v>FRA</c:v>
                </c:pt>
                <c:pt idx="9">
                  <c:v>BEL</c:v>
                </c:pt>
                <c:pt idx="10">
                  <c:v>SWE</c:v>
                </c:pt>
                <c:pt idx="11">
                  <c:v>LUC</c:v>
                </c:pt>
                <c:pt idx="12">
                  <c:v>D </c:v>
                </c:pt>
                <c:pt idx="13">
                  <c:v>KYP</c:v>
                </c:pt>
                <c:pt idx="14">
                  <c:v>LIT</c:v>
                </c:pt>
                <c:pt idx="15">
                  <c:v>RAK</c:v>
                </c:pt>
                <c:pt idx="16">
                  <c:v>NL</c:v>
                </c:pt>
                <c:pt idx="17">
                  <c:v>LOT</c:v>
                </c:pt>
                <c:pt idx="18">
                  <c:v>MAĎ</c:v>
                </c:pt>
                <c:pt idx="19">
                  <c:v>EST</c:v>
                </c:pt>
                <c:pt idx="20">
                  <c:v>CZE</c:v>
                </c:pt>
                <c:pt idx="21">
                  <c:v>SLO</c:v>
                </c:pt>
                <c:pt idx="22">
                  <c:v>POL</c:v>
                </c:pt>
                <c:pt idx="23">
                  <c:v>CHOR</c:v>
                </c:pt>
                <c:pt idx="24">
                  <c:v>SK</c:v>
                </c:pt>
                <c:pt idx="25">
                  <c:v>BG</c:v>
                </c:pt>
                <c:pt idx="26">
                  <c:v>ROM</c:v>
                </c:pt>
              </c:strCache>
            </c:strRef>
          </c:cat>
          <c:val>
            <c:numRef>
              <c:f>Očkov.!$E$2:$E$28</c:f>
              <c:numCache>
                <c:formatCode>0.0</c:formatCode>
                <c:ptCount val="27"/>
                <c:pt idx="0">
                  <c:v>88.78</c:v>
                </c:pt>
                <c:pt idx="1">
                  <c:v>84.28</c:v>
                </c:pt>
                <c:pt idx="2">
                  <c:v>83.75</c:v>
                </c:pt>
                <c:pt idx="3">
                  <c:v>81.42</c:v>
                </c:pt>
                <c:pt idx="4">
                  <c:v>77.31</c:v>
                </c:pt>
                <c:pt idx="5">
                  <c:v>77.14</c:v>
                </c:pt>
                <c:pt idx="6">
                  <c:v>76.459999999999994</c:v>
                </c:pt>
                <c:pt idx="7">
                  <c:v>76.319999999999993</c:v>
                </c:pt>
                <c:pt idx="8">
                  <c:v>75.87</c:v>
                </c:pt>
                <c:pt idx="9">
                  <c:v>74.91</c:v>
                </c:pt>
                <c:pt idx="10">
                  <c:v>71.44</c:v>
                </c:pt>
                <c:pt idx="11">
                  <c:v>69.44</c:v>
                </c:pt>
                <c:pt idx="12">
                  <c:v>68.87</c:v>
                </c:pt>
                <c:pt idx="13">
                  <c:v>67.59</c:v>
                </c:pt>
                <c:pt idx="14">
                  <c:v>67.48</c:v>
                </c:pt>
                <c:pt idx="15">
                  <c:v>65.430000000000007</c:v>
                </c:pt>
                <c:pt idx="16">
                  <c:v>65</c:v>
                </c:pt>
                <c:pt idx="17">
                  <c:v>63.21</c:v>
                </c:pt>
                <c:pt idx="18">
                  <c:v>61.81</c:v>
                </c:pt>
                <c:pt idx="19">
                  <c:v>60.37</c:v>
                </c:pt>
                <c:pt idx="20">
                  <c:v>58.5</c:v>
                </c:pt>
                <c:pt idx="21">
                  <c:v>57.25</c:v>
                </c:pt>
                <c:pt idx="22">
                  <c:v>53.61</c:v>
                </c:pt>
                <c:pt idx="23">
                  <c:v>46.96</c:v>
                </c:pt>
                <c:pt idx="24">
                  <c:v>45.89</c:v>
                </c:pt>
                <c:pt idx="25">
                  <c:v>32</c:v>
                </c:pt>
                <c:pt idx="26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3DD-4AF4-BCE8-D9ACC53FC7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46860384"/>
        <c:axId val="746869568"/>
      </c:barChart>
      <c:catAx>
        <c:axId val="746860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46869568"/>
        <c:crosses val="autoZero"/>
        <c:auto val="1"/>
        <c:lblAlgn val="ctr"/>
        <c:lblOffset val="100"/>
        <c:noMultiLvlLbl val="0"/>
      </c:catAx>
      <c:valAx>
        <c:axId val="746869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46860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 sz="1400" b="1"/>
      </a:pPr>
      <a:endParaRPr lang="cs-CZ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Počet nakažených Covidem v ČR v r. 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04580927384077"/>
          <c:y val="0.17171296296296296"/>
          <c:w val="0.87605314960629921"/>
          <c:h val="0.720887649460484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Cov!$B$1</c:f>
              <c:strCache>
                <c:ptCount val="1"/>
                <c:pt idx="0">
                  <c:v>Nově nakaženo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Cov!$A$2:$A$7</c:f>
              <c:strCache>
                <c:ptCount val="6"/>
                <c:pt idx="0">
                  <c:v>01.07.</c:v>
                </c:pt>
                <c:pt idx="1">
                  <c:v>01.08.</c:v>
                </c:pt>
                <c:pt idx="2">
                  <c:v>01.09.</c:v>
                </c:pt>
                <c:pt idx="3">
                  <c:v>01.10.</c:v>
                </c:pt>
                <c:pt idx="4">
                  <c:v>01.11.</c:v>
                </c:pt>
                <c:pt idx="5">
                  <c:v>10.11.</c:v>
                </c:pt>
              </c:strCache>
            </c:strRef>
          </c:cat>
          <c:val>
            <c:numRef>
              <c:f>Cov!$B$2:$B$7</c:f>
              <c:numCache>
                <c:formatCode>General</c:formatCode>
                <c:ptCount val="6"/>
                <c:pt idx="0">
                  <c:v>173</c:v>
                </c:pt>
                <c:pt idx="1">
                  <c:v>75</c:v>
                </c:pt>
                <c:pt idx="2">
                  <c:v>262</c:v>
                </c:pt>
                <c:pt idx="3">
                  <c:v>767</c:v>
                </c:pt>
                <c:pt idx="4" formatCode="#,##0">
                  <c:v>9910</c:v>
                </c:pt>
                <c:pt idx="5" formatCode="#,##0">
                  <c:v>23861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3B-49D1-AD3B-9C1DE2B6FA10}"/>
            </c:ext>
          </c:extLst>
        </c:ser>
        <c:ser>
          <c:idx val="1"/>
          <c:order val="1"/>
          <c:tx>
            <c:strRef>
              <c:f>Cov!$C$1</c:f>
              <c:strCache>
                <c:ptCount val="1"/>
                <c:pt idx="0">
                  <c:v>7 dní prům.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Cov!$A$2:$A$7</c:f>
              <c:strCache>
                <c:ptCount val="6"/>
                <c:pt idx="0">
                  <c:v>01.07.</c:v>
                </c:pt>
                <c:pt idx="1">
                  <c:v>01.08.</c:v>
                </c:pt>
                <c:pt idx="2">
                  <c:v>01.09.</c:v>
                </c:pt>
                <c:pt idx="3">
                  <c:v>01.10.</c:v>
                </c:pt>
                <c:pt idx="4">
                  <c:v>01.11.</c:v>
                </c:pt>
                <c:pt idx="5">
                  <c:v>10.11.</c:v>
                </c:pt>
              </c:strCache>
            </c:strRef>
          </c:cat>
          <c:val>
            <c:numRef>
              <c:f>Cov!$C$2:$C$7</c:f>
              <c:numCache>
                <c:formatCode>General</c:formatCode>
                <c:ptCount val="6"/>
                <c:pt idx="0">
                  <c:v>156</c:v>
                </c:pt>
                <c:pt idx="1">
                  <c:v>170</c:v>
                </c:pt>
                <c:pt idx="2">
                  <c:v>242</c:v>
                </c:pt>
                <c:pt idx="3">
                  <c:v>660</c:v>
                </c:pt>
                <c:pt idx="4" formatCode="#,##0">
                  <c:v>6960</c:v>
                </c:pt>
                <c:pt idx="5" formatCode="#,##0">
                  <c:v>7676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3B-49D1-AD3B-9C1DE2B6FA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03729528"/>
        <c:axId val="803738056"/>
      </c:barChart>
      <c:catAx>
        <c:axId val="803729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03738056"/>
        <c:crosses val="autoZero"/>
        <c:auto val="1"/>
        <c:lblAlgn val="ctr"/>
        <c:lblOffset val="100"/>
        <c:noMultiLvlLbl val="0"/>
      </c:catAx>
      <c:valAx>
        <c:axId val="803738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03729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2993963254593177"/>
          <c:y val="0.18570702560218111"/>
          <c:w val="0.32908809055118105"/>
          <c:h val="0.316171793624994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 sz="1400" b="1"/>
      </a:pPr>
      <a:endParaRPr lang="cs-CZ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Počet zemřelých s Covidem v ČR v r. 2021 (7 denní Ø)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Cov!$A$2:$A$7</c:f>
              <c:strCache>
                <c:ptCount val="6"/>
                <c:pt idx="0">
                  <c:v>01.07.</c:v>
                </c:pt>
                <c:pt idx="1">
                  <c:v>01.08.</c:v>
                </c:pt>
                <c:pt idx="2">
                  <c:v>01.09.</c:v>
                </c:pt>
                <c:pt idx="3">
                  <c:v>01.10.</c:v>
                </c:pt>
                <c:pt idx="4">
                  <c:v>01.11.</c:v>
                </c:pt>
                <c:pt idx="5">
                  <c:v>10.11.</c:v>
                </c:pt>
              </c:strCache>
            </c:strRef>
          </c:cat>
          <c:val>
            <c:numRef>
              <c:f>Cov!$E$2:$E$7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42</c:v>
                </c:pt>
                <c:pt idx="5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C5-48CD-AE15-2CE30832C2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03729528"/>
        <c:axId val="803738056"/>
      </c:barChart>
      <c:catAx>
        <c:axId val="803729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03738056"/>
        <c:crosses val="autoZero"/>
        <c:auto val="1"/>
        <c:lblAlgn val="ctr"/>
        <c:lblOffset val="100"/>
        <c:noMultiLvlLbl val="0"/>
      </c:catAx>
      <c:valAx>
        <c:axId val="803738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03729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 sz="1400" b="1"/>
      </a:pPr>
      <a:endParaRPr lang="cs-CZ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Národní export celkem 1 - 9 (mld. CZK)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Nár!$C$50:$E$50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Nár!$C$51:$E$51</c:f>
              <c:numCache>
                <c:formatCode>#\ ##0.0</c:formatCode>
                <c:ptCount val="3"/>
                <c:pt idx="0">
                  <c:v>2774.67</c:v>
                </c:pt>
                <c:pt idx="1">
                  <c:v>2514.0120000000002</c:v>
                </c:pt>
                <c:pt idx="2">
                  <c:v>2902.4459999999999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DA-415D-951C-301A760D84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7001608"/>
        <c:axId val="667002920"/>
      </c:barChart>
      <c:catAx>
        <c:axId val="667001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67002920"/>
        <c:crosses val="autoZero"/>
        <c:auto val="1"/>
        <c:lblAlgn val="ctr"/>
        <c:lblOffset val="100"/>
        <c:noMultiLvlLbl val="0"/>
      </c:catAx>
      <c:valAx>
        <c:axId val="667002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67001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 sz="1400" b="1"/>
      </a:pPr>
      <a:endParaRPr lang="cs-CZ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Národní export do EU 1 - 9 (mld. CZK)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Nár!$C$50:$E$50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Nár!$C$60:$E$60</c:f>
              <c:numCache>
                <c:formatCode>#\ ##0.0</c:formatCode>
                <c:ptCount val="3"/>
                <c:pt idx="0">
                  <c:v>2209.759</c:v>
                </c:pt>
                <c:pt idx="1">
                  <c:v>1998.4090000000001</c:v>
                </c:pt>
                <c:pt idx="2">
                  <c:v>2335.7930000000001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45-4851-A23E-453E2EA32D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7001608"/>
        <c:axId val="667002920"/>
      </c:barChart>
      <c:catAx>
        <c:axId val="667001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67002920"/>
        <c:crosses val="autoZero"/>
        <c:auto val="1"/>
        <c:lblAlgn val="ctr"/>
        <c:lblOffset val="100"/>
        <c:noMultiLvlLbl val="0"/>
      </c:catAx>
      <c:valAx>
        <c:axId val="667002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67001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 sz="1400" b="1"/>
      </a:pPr>
      <a:endParaRPr lang="cs-CZ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Národní export do SRN 1 - 9 (mld. CZK)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Nár!$C$50:$E$50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Nár!$C$52:$E$52</c:f>
              <c:numCache>
                <c:formatCode>#\ ##0.0</c:formatCode>
                <c:ptCount val="3"/>
                <c:pt idx="0">
                  <c:v>871.34900000000005</c:v>
                </c:pt>
                <c:pt idx="1">
                  <c:v>796.52</c:v>
                </c:pt>
                <c:pt idx="2">
                  <c:v>902.02099999999996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20-4CAC-9ABE-2C99B6F2FA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7001608"/>
        <c:axId val="667002920"/>
      </c:barChart>
      <c:catAx>
        <c:axId val="667001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67002920"/>
        <c:crosses val="autoZero"/>
        <c:auto val="1"/>
        <c:lblAlgn val="ctr"/>
        <c:lblOffset val="100"/>
        <c:noMultiLvlLbl val="0"/>
      </c:catAx>
      <c:valAx>
        <c:axId val="667002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67001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 sz="1400" b="1"/>
      </a:pPr>
      <a:endParaRPr lang="cs-CZ"/>
    </a:p>
  </c:txPr>
  <c:externalData r:id="rId4">
    <c:autoUpdate val="0"/>
  </c:externalData>
  <c:userShapes r:id="rId5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Národní export motor. vozidel 1 - 9 (mld. CZK)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Nár!$C$50:$E$50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Nár!$C$53:$E$53</c:f>
              <c:numCache>
                <c:formatCode>#\ ##0.0</c:formatCode>
                <c:ptCount val="3"/>
                <c:pt idx="0">
                  <c:v>771.04600000000005</c:v>
                </c:pt>
                <c:pt idx="1">
                  <c:v>629.87900000000002</c:v>
                </c:pt>
                <c:pt idx="2">
                  <c:v>726.02700000000004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AB-44A4-BBDA-0F2575C729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7001608"/>
        <c:axId val="667002920"/>
      </c:barChart>
      <c:catAx>
        <c:axId val="667001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67002920"/>
        <c:crosses val="autoZero"/>
        <c:auto val="1"/>
        <c:lblAlgn val="ctr"/>
        <c:lblOffset val="100"/>
        <c:noMultiLvlLbl val="0"/>
      </c:catAx>
      <c:valAx>
        <c:axId val="667002920"/>
        <c:scaling>
          <c:orientation val="minMax"/>
          <c:min val="3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67001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 sz="1400" b="1"/>
      </a:pPr>
      <a:endParaRPr lang="cs-CZ"/>
    </a:p>
  </c:txPr>
  <c:externalData r:id="rId4">
    <c:autoUpdate val="0"/>
  </c:externalData>
  <c:userShapes r:id="rId5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Změna exportu motor.vozid. 2021/2019 za 1 - 9 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5"/>
              <c:layout>
                <c:manualLayout>
                  <c:x val="0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38C-4949-AF1D-67FDFBC101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Nár!$AJ$3:$AJ$11</c:f>
              <c:numCache>
                <c:formatCode>#\ ##0.0_ ;[Red]\-#\ ##0.0\ </c:formatCode>
                <c:ptCount val="9"/>
                <c:pt idx="0">
                  <c:v>1.4451737219232541E-2</c:v>
                </c:pt>
                <c:pt idx="1">
                  <c:v>5.7934687507383842E-2</c:v>
                </c:pt>
                <c:pt idx="2">
                  <c:v>15.288666359224365</c:v>
                </c:pt>
                <c:pt idx="3">
                  <c:v>11.072545840659458</c:v>
                </c:pt>
                <c:pt idx="4">
                  <c:v>-11.291440816841046</c:v>
                </c:pt>
                <c:pt idx="5">
                  <c:v>-0.4490230241232922</c:v>
                </c:pt>
                <c:pt idx="6">
                  <c:v>-3.9275216317292916</c:v>
                </c:pt>
                <c:pt idx="7">
                  <c:v>-33.191924156395103</c:v>
                </c:pt>
                <c:pt idx="8">
                  <c:v>-30.823734063090015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8C-4949-AF1D-67FDFBC101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7001608"/>
        <c:axId val="667002920"/>
      </c:barChart>
      <c:catAx>
        <c:axId val="667001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67002920"/>
        <c:crosses val="autoZero"/>
        <c:auto val="1"/>
        <c:lblAlgn val="ctr"/>
        <c:lblOffset val="100"/>
        <c:noMultiLvlLbl val="0"/>
      </c:catAx>
      <c:valAx>
        <c:axId val="667002920"/>
        <c:scaling>
          <c:orientation val="minMax"/>
          <c:min val="-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67001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 sz="1400" b="1"/>
      </a:pPr>
      <a:endParaRPr lang="cs-CZ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Národní bilance ZO celkem 1 - 9 (mld. CZK)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Nár!$C$50:$E$50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Nár!$C$57:$E$57</c:f>
              <c:numCache>
                <c:formatCode>#\ ##0.0</c:formatCode>
                <c:ptCount val="3"/>
                <c:pt idx="0">
                  <c:v>132.76999999999998</c:v>
                </c:pt>
                <c:pt idx="1">
                  <c:v>102.69800000000032</c:v>
                </c:pt>
                <c:pt idx="2">
                  <c:v>31.500999999999749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15-46C0-B146-9D72CA7AD3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7001608"/>
        <c:axId val="667002920"/>
      </c:barChart>
      <c:catAx>
        <c:axId val="667001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67002920"/>
        <c:crosses val="autoZero"/>
        <c:auto val="1"/>
        <c:lblAlgn val="ctr"/>
        <c:lblOffset val="100"/>
        <c:noMultiLvlLbl val="0"/>
      </c:catAx>
      <c:valAx>
        <c:axId val="66700292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67001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 sz="1400" b="1"/>
      </a:pPr>
      <a:endParaRPr lang="cs-CZ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Počet nezaměstnaných na volné místo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'Volná místa'!$A$4:$A$24</c:f>
              <c:strCache>
                <c:ptCount val="21"/>
                <c:pt idx="0">
                  <c:v>20-01</c:v>
                </c:pt>
                <c:pt idx="1">
                  <c:v>20-02</c:v>
                </c:pt>
                <c:pt idx="2">
                  <c:v>20-03</c:v>
                </c:pt>
                <c:pt idx="3">
                  <c:v>20-04</c:v>
                </c:pt>
                <c:pt idx="4">
                  <c:v>20-05</c:v>
                </c:pt>
                <c:pt idx="5">
                  <c:v>20-06</c:v>
                </c:pt>
                <c:pt idx="6">
                  <c:v>20-07</c:v>
                </c:pt>
                <c:pt idx="7">
                  <c:v>20-08</c:v>
                </c:pt>
                <c:pt idx="8">
                  <c:v>20-09</c:v>
                </c:pt>
                <c:pt idx="9">
                  <c:v>20-10</c:v>
                </c:pt>
                <c:pt idx="10">
                  <c:v>20-11</c:v>
                </c:pt>
                <c:pt idx="11">
                  <c:v>20-12</c:v>
                </c:pt>
                <c:pt idx="12">
                  <c:v>21-01</c:v>
                </c:pt>
                <c:pt idx="13">
                  <c:v>21-02</c:v>
                </c:pt>
                <c:pt idx="14">
                  <c:v>21-03</c:v>
                </c:pt>
                <c:pt idx="15">
                  <c:v>21-04</c:v>
                </c:pt>
                <c:pt idx="16">
                  <c:v>21-05</c:v>
                </c:pt>
                <c:pt idx="17">
                  <c:v>21-06</c:v>
                </c:pt>
                <c:pt idx="18">
                  <c:v>21-07</c:v>
                </c:pt>
                <c:pt idx="19">
                  <c:v>21-08</c:v>
                </c:pt>
                <c:pt idx="20">
                  <c:v>21-09</c:v>
                </c:pt>
              </c:strCache>
            </c:strRef>
          </c:cat>
          <c:val>
            <c:numRef>
              <c:f>'Volná místa'!$E$4:$E$24</c:f>
              <c:numCache>
                <c:formatCode>0.000</c:formatCode>
                <c:ptCount val="21"/>
                <c:pt idx="0">
                  <c:v>0.67376098418277686</c:v>
                </c:pt>
                <c:pt idx="1">
                  <c:v>0.66666666666666663</c:v>
                </c:pt>
                <c:pt idx="2">
                  <c:v>0.65936753165555484</c:v>
                </c:pt>
                <c:pt idx="3">
                  <c:v>0.76346063687835841</c:v>
                </c:pt>
                <c:pt idx="4">
                  <c:v>0.80393898202688419</c:v>
                </c:pt>
                <c:pt idx="5">
                  <c:v>0.80511728734204424</c:v>
                </c:pt>
                <c:pt idx="6">
                  <c:v>0.8366503830586659</c:v>
                </c:pt>
                <c:pt idx="7">
                  <c:v>0.81883558327929751</c:v>
                </c:pt>
                <c:pt idx="8">
                  <c:v>0.87480815264417766</c:v>
                </c:pt>
                <c:pt idx="9">
                  <c:v>0.87434428603610848</c:v>
                </c:pt>
                <c:pt idx="10">
                  <c:v>0.86336532776470887</c:v>
                </c:pt>
                <c:pt idx="11">
                  <c:v>0.91648931829168001</c:v>
                </c:pt>
                <c:pt idx="12">
                  <c:v>0.94909426135054165</c:v>
                </c:pt>
                <c:pt idx="13">
                  <c:v>0.94172978366365823</c:v>
                </c:pt>
                <c:pt idx="14">
                  <c:v>0.90484031847772839</c:v>
                </c:pt>
                <c:pt idx="15">
                  <c:v>0.87610588235294118</c:v>
                </c:pt>
                <c:pt idx="16">
                  <c:v>0.81663428571428576</c:v>
                </c:pt>
                <c:pt idx="17">
                  <c:v>0.77183098591549293</c:v>
                </c:pt>
                <c:pt idx="18">
                  <c:v>0.7599510822220733</c:v>
                </c:pt>
                <c:pt idx="19">
                  <c:v>0.73829201101928377</c:v>
                </c:pt>
                <c:pt idx="20">
                  <c:v>0.73242230610403147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5D-4CEB-A3BA-1FE510F86C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35708864"/>
        <c:axId val="735707224"/>
      </c:barChart>
      <c:catAx>
        <c:axId val="735708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35707224"/>
        <c:crosses val="autoZero"/>
        <c:auto val="1"/>
        <c:lblAlgn val="ctr"/>
        <c:lblOffset val="100"/>
        <c:noMultiLvlLbl val="0"/>
      </c:catAx>
      <c:valAx>
        <c:axId val="735707224"/>
        <c:scaling>
          <c:orientation val="minMax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35708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400" b="1"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Vývoj ceny elektrické</a:t>
            </a:r>
            <a:r>
              <a:rPr lang="cs-CZ" baseline="0" dirty="0"/>
              <a:t> </a:t>
            </a:r>
            <a:r>
              <a:rPr lang="cs-CZ" dirty="0"/>
              <a:t>energie v r. 2021 (Kč/MWh)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Kom!$A$3:$A$14</c:f>
              <c:strCache>
                <c:ptCount val="12"/>
                <c:pt idx="0">
                  <c:v>20-12</c:v>
                </c:pt>
                <c:pt idx="1">
                  <c:v>21-01</c:v>
                </c:pt>
                <c:pt idx="2">
                  <c:v>21-02</c:v>
                </c:pt>
                <c:pt idx="3">
                  <c:v>21-03</c:v>
                </c:pt>
                <c:pt idx="4">
                  <c:v>21-04</c:v>
                </c:pt>
                <c:pt idx="5">
                  <c:v>21-05</c:v>
                </c:pt>
                <c:pt idx="6">
                  <c:v>21-06</c:v>
                </c:pt>
                <c:pt idx="7">
                  <c:v>21-07</c:v>
                </c:pt>
                <c:pt idx="8">
                  <c:v>21-08</c:v>
                </c:pt>
                <c:pt idx="9">
                  <c:v>21-09</c:v>
                </c:pt>
                <c:pt idx="10">
                  <c:v>21-10</c:v>
                </c:pt>
                <c:pt idx="11">
                  <c:v>21-11</c:v>
                </c:pt>
              </c:strCache>
            </c:strRef>
          </c:cat>
          <c:val>
            <c:numRef>
              <c:f>Kom!$E$3:$E$14</c:f>
              <c:numCache>
                <c:formatCode>#,##0</c:formatCode>
                <c:ptCount val="12"/>
                <c:pt idx="0">
                  <c:v>1187</c:v>
                </c:pt>
                <c:pt idx="1">
                  <c:v>1366</c:v>
                </c:pt>
                <c:pt idx="2">
                  <c:v>1329</c:v>
                </c:pt>
                <c:pt idx="3">
                  <c:v>1410</c:v>
                </c:pt>
                <c:pt idx="4">
                  <c:v>1522</c:v>
                </c:pt>
                <c:pt idx="5">
                  <c:v>1600</c:v>
                </c:pt>
                <c:pt idx="6">
                  <c:v>1685</c:v>
                </c:pt>
                <c:pt idx="7">
                  <c:v>1951</c:v>
                </c:pt>
                <c:pt idx="8">
                  <c:v>2020</c:v>
                </c:pt>
                <c:pt idx="9">
                  <c:v>2320</c:v>
                </c:pt>
                <c:pt idx="10">
                  <c:v>4147</c:v>
                </c:pt>
                <c:pt idx="11">
                  <c:v>2735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C1-4CA3-9E2A-946B230B95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57231464"/>
        <c:axId val="657230152"/>
      </c:barChart>
      <c:catAx>
        <c:axId val="657231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57230152"/>
        <c:crosses val="autoZero"/>
        <c:auto val="1"/>
        <c:lblAlgn val="ctr"/>
        <c:lblOffset val="100"/>
        <c:noMultiLvlLbl val="0"/>
      </c:catAx>
      <c:valAx>
        <c:axId val="657230152"/>
        <c:scaling>
          <c:orientation val="minMax"/>
          <c:min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57231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400" b="1"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Vývoj ceny zemního</a:t>
            </a:r>
            <a:r>
              <a:rPr lang="cs-CZ" baseline="0" dirty="0"/>
              <a:t> plynu</a:t>
            </a:r>
            <a:r>
              <a:rPr lang="cs-CZ" dirty="0"/>
              <a:t> v r. 2021 (Kč/MWh)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Kom!$A$3:$A$14</c:f>
              <c:strCache>
                <c:ptCount val="12"/>
                <c:pt idx="0">
                  <c:v>20-12</c:v>
                </c:pt>
                <c:pt idx="1">
                  <c:v>21-01</c:v>
                </c:pt>
                <c:pt idx="2">
                  <c:v>21-02</c:v>
                </c:pt>
                <c:pt idx="3">
                  <c:v>21-03</c:v>
                </c:pt>
                <c:pt idx="4">
                  <c:v>21-04</c:v>
                </c:pt>
                <c:pt idx="5">
                  <c:v>21-05</c:v>
                </c:pt>
                <c:pt idx="6">
                  <c:v>21-06</c:v>
                </c:pt>
                <c:pt idx="7">
                  <c:v>21-07</c:v>
                </c:pt>
                <c:pt idx="8">
                  <c:v>21-08</c:v>
                </c:pt>
                <c:pt idx="9">
                  <c:v>21-09</c:v>
                </c:pt>
                <c:pt idx="10">
                  <c:v>21-10</c:v>
                </c:pt>
                <c:pt idx="11">
                  <c:v>21-11</c:v>
                </c:pt>
              </c:strCache>
            </c:strRef>
          </c:cat>
          <c:val>
            <c:numRef>
              <c:f>Kom!$F$3:$F$14</c:f>
              <c:numCache>
                <c:formatCode>#,##0</c:formatCode>
                <c:ptCount val="12"/>
                <c:pt idx="0">
                  <c:v>1757.1210000000001</c:v>
                </c:pt>
                <c:pt idx="1">
                  <c:v>1676.546</c:v>
                </c:pt>
                <c:pt idx="2">
                  <c:v>1751.5540000000001</c:v>
                </c:pt>
                <c:pt idx="3">
                  <c:v>1770.306</c:v>
                </c:pt>
                <c:pt idx="4">
                  <c:v>1706.7250000000001</c:v>
                </c:pt>
                <c:pt idx="5">
                  <c:v>1852.6389999999999</c:v>
                </c:pt>
                <c:pt idx="6">
                  <c:v>1887.7990000000002</c:v>
                </c:pt>
                <c:pt idx="7">
                  <c:v>2335.7959999999998</c:v>
                </c:pt>
                <c:pt idx="8">
                  <c:v>2489.9140000000002</c:v>
                </c:pt>
                <c:pt idx="9">
                  <c:v>2775.8820000000001</c:v>
                </c:pt>
                <c:pt idx="10">
                  <c:v>4050.7249999999999</c:v>
                </c:pt>
                <c:pt idx="11">
                  <c:v>3592.18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B1-427C-823C-D66BBADE4F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57231464"/>
        <c:axId val="657230152"/>
      </c:barChart>
      <c:catAx>
        <c:axId val="657231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57230152"/>
        <c:crosses val="autoZero"/>
        <c:auto val="1"/>
        <c:lblAlgn val="ctr"/>
        <c:lblOffset val="100"/>
        <c:noMultiLvlLbl val="0"/>
      </c:catAx>
      <c:valAx>
        <c:axId val="657230152"/>
        <c:scaling>
          <c:orientation val="minMax"/>
          <c:min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57231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400" b="1"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Vývoj ceny nafty v r. 2021 (Kč/l)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Kom!$A$3:$A$14</c:f>
              <c:strCache>
                <c:ptCount val="12"/>
                <c:pt idx="0">
                  <c:v>20-12</c:v>
                </c:pt>
                <c:pt idx="1">
                  <c:v>21-01</c:v>
                </c:pt>
                <c:pt idx="2">
                  <c:v>21-02</c:v>
                </c:pt>
                <c:pt idx="3">
                  <c:v>21-03</c:v>
                </c:pt>
                <c:pt idx="4">
                  <c:v>21-04</c:v>
                </c:pt>
                <c:pt idx="5">
                  <c:v>21-05</c:v>
                </c:pt>
                <c:pt idx="6">
                  <c:v>21-06</c:v>
                </c:pt>
                <c:pt idx="7">
                  <c:v>21-07</c:v>
                </c:pt>
                <c:pt idx="8">
                  <c:v>21-08</c:v>
                </c:pt>
                <c:pt idx="9">
                  <c:v>21-09</c:v>
                </c:pt>
                <c:pt idx="10">
                  <c:v>21-10</c:v>
                </c:pt>
                <c:pt idx="11">
                  <c:v>21-11</c:v>
                </c:pt>
              </c:strCache>
            </c:strRef>
          </c:cat>
          <c:val>
            <c:numRef>
              <c:f>Kom!$B$3:$B$14</c:f>
              <c:numCache>
                <c:formatCode>General</c:formatCode>
                <c:ptCount val="12"/>
                <c:pt idx="0">
                  <c:v>27.04</c:v>
                </c:pt>
                <c:pt idx="1">
                  <c:v>27.48</c:v>
                </c:pt>
                <c:pt idx="2">
                  <c:v>27.36</c:v>
                </c:pt>
                <c:pt idx="3">
                  <c:v>27.94</c:v>
                </c:pt>
                <c:pt idx="4">
                  <c:v>29.43</c:v>
                </c:pt>
                <c:pt idx="5">
                  <c:v>29.43</c:v>
                </c:pt>
                <c:pt idx="6">
                  <c:v>29.92</c:v>
                </c:pt>
                <c:pt idx="7">
                  <c:v>30.92</c:v>
                </c:pt>
                <c:pt idx="8">
                  <c:v>31.62</c:v>
                </c:pt>
                <c:pt idx="9">
                  <c:v>31.58</c:v>
                </c:pt>
                <c:pt idx="10">
                  <c:v>32.229999999999997</c:v>
                </c:pt>
                <c:pt idx="11">
                  <c:v>35.71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CB-4F3A-AD42-46818D5162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57231464"/>
        <c:axId val="657230152"/>
      </c:barChart>
      <c:catAx>
        <c:axId val="657231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57230152"/>
        <c:crosses val="autoZero"/>
        <c:auto val="1"/>
        <c:lblAlgn val="ctr"/>
        <c:lblOffset val="100"/>
        <c:noMultiLvlLbl val="0"/>
      </c:catAx>
      <c:valAx>
        <c:axId val="657230152"/>
        <c:scaling>
          <c:orientation val="minMax"/>
          <c:min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57231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400" b="1"/>
      </a:pPr>
      <a:endParaRPr lang="cs-CZ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Cena námořní přepravy kontejneru 40 ft. mezi Evropou a Asií (USD)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(Kom!$A$3,Kom!$A$7)</c:f>
              <c:strCache>
                <c:ptCount val="2"/>
                <c:pt idx="0">
                  <c:v>20-12</c:v>
                </c:pt>
                <c:pt idx="1">
                  <c:v>21-04</c:v>
                </c:pt>
              </c:strCache>
            </c:strRef>
          </c:cat>
          <c:val>
            <c:numRef>
              <c:f>(Kom!$G$3,Kom!$G$7)</c:f>
              <c:numCache>
                <c:formatCode>#,##0</c:formatCode>
                <c:ptCount val="2"/>
                <c:pt idx="0">
                  <c:v>3000</c:v>
                </c:pt>
                <c:pt idx="1">
                  <c:v>20000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CF-479F-99EF-64C0AF4272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9200136"/>
        <c:axId val="859200464"/>
      </c:barChart>
      <c:catAx>
        <c:axId val="859200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59200464"/>
        <c:crosses val="autoZero"/>
        <c:auto val="1"/>
        <c:lblAlgn val="ctr"/>
        <c:lblOffset val="100"/>
        <c:noMultiLvlLbl val="0"/>
      </c:catAx>
      <c:valAx>
        <c:axId val="859200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59200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400" b="1"/>
      </a:pPr>
      <a:endParaRPr lang="cs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Vývoj kurzu eura (Kč)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6.1014025590551184E-2"/>
          <c:y val="0.1523458986272192"/>
          <c:w val="0.93479445538057748"/>
          <c:h val="0.6663013608547097"/>
        </c:manualLayout>
      </c:layout>
      <c:lineChart>
        <c:grouping val="standard"/>
        <c:varyColors val="0"/>
        <c:ser>
          <c:idx val="0"/>
          <c:order val="0"/>
          <c:tx>
            <c:strRef>
              <c:f>Kurz!$B$1</c:f>
              <c:strCache>
                <c:ptCount val="1"/>
                <c:pt idx="0">
                  <c:v>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Kurz!$A$2:$A$210</c:f>
              <c:strCache>
                <c:ptCount val="209"/>
                <c:pt idx="0">
                  <c:v>02.01.</c:v>
                </c:pt>
                <c:pt idx="1">
                  <c:v>03.01.</c:v>
                </c:pt>
                <c:pt idx="2">
                  <c:v>06.01.</c:v>
                </c:pt>
                <c:pt idx="3">
                  <c:v>07.01.</c:v>
                </c:pt>
                <c:pt idx="4">
                  <c:v>08.01.</c:v>
                </c:pt>
                <c:pt idx="5">
                  <c:v>09.01.</c:v>
                </c:pt>
                <c:pt idx="6">
                  <c:v>10.01.</c:v>
                </c:pt>
                <c:pt idx="7">
                  <c:v>13.01.</c:v>
                </c:pt>
                <c:pt idx="8">
                  <c:v>14.01.</c:v>
                </c:pt>
                <c:pt idx="9">
                  <c:v>15.01.</c:v>
                </c:pt>
                <c:pt idx="10">
                  <c:v>16.01.</c:v>
                </c:pt>
                <c:pt idx="11">
                  <c:v>17.01.</c:v>
                </c:pt>
                <c:pt idx="12">
                  <c:v>20.01.</c:v>
                </c:pt>
                <c:pt idx="13">
                  <c:v>21.01.</c:v>
                </c:pt>
                <c:pt idx="14">
                  <c:v>22.01.</c:v>
                </c:pt>
                <c:pt idx="15">
                  <c:v>23.01.</c:v>
                </c:pt>
                <c:pt idx="16">
                  <c:v>24.01.</c:v>
                </c:pt>
                <c:pt idx="17">
                  <c:v>27.01.</c:v>
                </c:pt>
                <c:pt idx="18">
                  <c:v>28.01.</c:v>
                </c:pt>
                <c:pt idx="19">
                  <c:v>29.01.</c:v>
                </c:pt>
                <c:pt idx="20">
                  <c:v>30.01.</c:v>
                </c:pt>
                <c:pt idx="21">
                  <c:v>31.01.</c:v>
                </c:pt>
                <c:pt idx="22">
                  <c:v>03.02.</c:v>
                </c:pt>
                <c:pt idx="23">
                  <c:v>04.02.</c:v>
                </c:pt>
                <c:pt idx="24">
                  <c:v>05.02.</c:v>
                </c:pt>
                <c:pt idx="25">
                  <c:v>06.02.</c:v>
                </c:pt>
                <c:pt idx="26">
                  <c:v>07.02.</c:v>
                </c:pt>
                <c:pt idx="27">
                  <c:v>10.02.</c:v>
                </c:pt>
                <c:pt idx="28">
                  <c:v>11.02.</c:v>
                </c:pt>
                <c:pt idx="29">
                  <c:v>12.02.</c:v>
                </c:pt>
                <c:pt idx="30">
                  <c:v>13.02.</c:v>
                </c:pt>
                <c:pt idx="31">
                  <c:v>14.02.</c:v>
                </c:pt>
                <c:pt idx="32">
                  <c:v>17.02.</c:v>
                </c:pt>
                <c:pt idx="33">
                  <c:v>18.02.</c:v>
                </c:pt>
                <c:pt idx="34">
                  <c:v>19.02.</c:v>
                </c:pt>
                <c:pt idx="35">
                  <c:v>20.02.</c:v>
                </c:pt>
                <c:pt idx="36">
                  <c:v>21.02.</c:v>
                </c:pt>
                <c:pt idx="37">
                  <c:v>24.02.</c:v>
                </c:pt>
                <c:pt idx="38">
                  <c:v>25.02.</c:v>
                </c:pt>
                <c:pt idx="39">
                  <c:v>26.02.</c:v>
                </c:pt>
                <c:pt idx="40">
                  <c:v>27.02.</c:v>
                </c:pt>
                <c:pt idx="41">
                  <c:v>28.02.</c:v>
                </c:pt>
                <c:pt idx="42">
                  <c:v>02.03.</c:v>
                </c:pt>
                <c:pt idx="43">
                  <c:v>03.03.</c:v>
                </c:pt>
                <c:pt idx="44">
                  <c:v>04.03.</c:v>
                </c:pt>
                <c:pt idx="45">
                  <c:v>05.03.</c:v>
                </c:pt>
                <c:pt idx="46">
                  <c:v>06.03.</c:v>
                </c:pt>
                <c:pt idx="47">
                  <c:v>09.03.</c:v>
                </c:pt>
                <c:pt idx="48">
                  <c:v>10.03.</c:v>
                </c:pt>
                <c:pt idx="49">
                  <c:v>11.03.</c:v>
                </c:pt>
                <c:pt idx="50">
                  <c:v>12.03.</c:v>
                </c:pt>
                <c:pt idx="51">
                  <c:v>13.03.</c:v>
                </c:pt>
                <c:pt idx="52">
                  <c:v>16.03.</c:v>
                </c:pt>
                <c:pt idx="53">
                  <c:v>17.03.</c:v>
                </c:pt>
                <c:pt idx="54">
                  <c:v>18.03.</c:v>
                </c:pt>
                <c:pt idx="55">
                  <c:v>19.03.</c:v>
                </c:pt>
                <c:pt idx="56">
                  <c:v>20.03.</c:v>
                </c:pt>
                <c:pt idx="57">
                  <c:v>23.03.</c:v>
                </c:pt>
                <c:pt idx="58">
                  <c:v>24.03.</c:v>
                </c:pt>
                <c:pt idx="59">
                  <c:v>25.03.</c:v>
                </c:pt>
                <c:pt idx="60">
                  <c:v>26.03.</c:v>
                </c:pt>
                <c:pt idx="61">
                  <c:v>27.03.</c:v>
                </c:pt>
                <c:pt idx="62">
                  <c:v>30.03.</c:v>
                </c:pt>
                <c:pt idx="63">
                  <c:v>31.03.</c:v>
                </c:pt>
                <c:pt idx="64">
                  <c:v>01.04.</c:v>
                </c:pt>
                <c:pt idx="65">
                  <c:v>02.04.</c:v>
                </c:pt>
                <c:pt idx="66">
                  <c:v>03.04.</c:v>
                </c:pt>
                <c:pt idx="67">
                  <c:v>06.04.</c:v>
                </c:pt>
                <c:pt idx="68">
                  <c:v>07.04.</c:v>
                </c:pt>
                <c:pt idx="69">
                  <c:v>08.04.</c:v>
                </c:pt>
                <c:pt idx="70">
                  <c:v>09.04.</c:v>
                </c:pt>
                <c:pt idx="71">
                  <c:v>14.04.</c:v>
                </c:pt>
                <c:pt idx="72">
                  <c:v>15.04.</c:v>
                </c:pt>
                <c:pt idx="73">
                  <c:v>16.04.</c:v>
                </c:pt>
                <c:pt idx="74">
                  <c:v>17.04.</c:v>
                </c:pt>
                <c:pt idx="75">
                  <c:v>20.04.</c:v>
                </c:pt>
                <c:pt idx="76">
                  <c:v>21.04.</c:v>
                </c:pt>
                <c:pt idx="77">
                  <c:v>22.04.</c:v>
                </c:pt>
                <c:pt idx="78">
                  <c:v>23.04.</c:v>
                </c:pt>
                <c:pt idx="79">
                  <c:v>24.04.</c:v>
                </c:pt>
                <c:pt idx="80">
                  <c:v>27.04.</c:v>
                </c:pt>
                <c:pt idx="81">
                  <c:v>28.04.</c:v>
                </c:pt>
                <c:pt idx="82">
                  <c:v>29.04.</c:v>
                </c:pt>
                <c:pt idx="83">
                  <c:v>30.04.</c:v>
                </c:pt>
                <c:pt idx="84">
                  <c:v>04.05.</c:v>
                </c:pt>
                <c:pt idx="85">
                  <c:v>05.05.</c:v>
                </c:pt>
                <c:pt idx="86">
                  <c:v>06.05.</c:v>
                </c:pt>
                <c:pt idx="87">
                  <c:v>07.05.</c:v>
                </c:pt>
                <c:pt idx="88">
                  <c:v>11.05.</c:v>
                </c:pt>
                <c:pt idx="89">
                  <c:v>12.05.</c:v>
                </c:pt>
                <c:pt idx="90">
                  <c:v>13.05.</c:v>
                </c:pt>
                <c:pt idx="91">
                  <c:v>14.05.</c:v>
                </c:pt>
                <c:pt idx="92">
                  <c:v>15.05.</c:v>
                </c:pt>
                <c:pt idx="93">
                  <c:v>18.05.</c:v>
                </c:pt>
                <c:pt idx="94">
                  <c:v>19.05.</c:v>
                </c:pt>
                <c:pt idx="95">
                  <c:v>20.05.</c:v>
                </c:pt>
                <c:pt idx="96">
                  <c:v>21.05.</c:v>
                </c:pt>
                <c:pt idx="97">
                  <c:v>22.05.</c:v>
                </c:pt>
                <c:pt idx="98">
                  <c:v>25.05.</c:v>
                </c:pt>
                <c:pt idx="99">
                  <c:v>26.05.</c:v>
                </c:pt>
                <c:pt idx="100">
                  <c:v>27.05.</c:v>
                </c:pt>
                <c:pt idx="101">
                  <c:v>28.05.</c:v>
                </c:pt>
                <c:pt idx="102">
                  <c:v>29.05.</c:v>
                </c:pt>
                <c:pt idx="103">
                  <c:v>01.06.</c:v>
                </c:pt>
                <c:pt idx="104">
                  <c:v>02.06.</c:v>
                </c:pt>
                <c:pt idx="105">
                  <c:v>03.06.</c:v>
                </c:pt>
                <c:pt idx="106">
                  <c:v>04.06.</c:v>
                </c:pt>
                <c:pt idx="107">
                  <c:v>05.06.</c:v>
                </c:pt>
                <c:pt idx="108">
                  <c:v>08.06.</c:v>
                </c:pt>
                <c:pt idx="109">
                  <c:v>09.06.</c:v>
                </c:pt>
                <c:pt idx="110">
                  <c:v>10.06.</c:v>
                </c:pt>
                <c:pt idx="111">
                  <c:v>11.06.</c:v>
                </c:pt>
                <c:pt idx="112">
                  <c:v>12.06.</c:v>
                </c:pt>
                <c:pt idx="113">
                  <c:v>15.06.</c:v>
                </c:pt>
                <c:pt idx="114">
                  <c:v>16.06.</c:v>
                </c:pt>
                <c:pt idx="115">
                  <c:v>17.06.</c:v>
                </c:pt>
                <c:pt idx="116">
                  <c:v>18.06.</c:v>
                </c:pt>
                <c:pt idx="117">
                  <c:v>19.06.</c:v>
                </c:pt>
                <c:pt idx="118">
                  <c:v>22.06.</c:v>
                </c:pt>
                <c:pt idx="119">
                  <c:v>23.06.</c:v>
                </c:pt>
                <c:pt idx="120">
                  <c:v>24.06.</c:v>
                </c:pt>
                <c:pt idx="121">
                  <c:v>25.06.</c:v>
                </c:pt>
                <c:pt idx="122">
                  <c:v>26.06.</c:v>
                </c:pt>
                <c:pt idx="123">
                  <c:v>29.06.</c:v>
                </c:pt>
                <c:pt idx="124">
                  <c:v>30.06.</c:v>
                </c:pt>
                <c:pt idx="125">
                  <c:v>01.07.</c:v>
                </c:pt>
                <c:pt idx="126">
                  <c:v>02.07.</c:v>
                </c:pt>
                <c:pt idx="127">
                  <c:v>03.07.</c:v>
                </c:pt>
                <c:pt idx="128">
                  <c:v>07.07.</c:v>
                </c:pt>
                <c:pt idx="129">
                  <c:v>08.07.</c:v>
                </c:pt>
                <c:pt idx="130">
                  <c:v>09.07.</c:v>
                </c:pt>
                <c:pt idx="131">
                  <c:v>10.07.</c:v>
                </c:pt>
                <c:pt idx="132">
                  <c:v>13.07.</c:v>
                </c:pt>
                <c:pt idx="133">
                  <c:v>14.07.</c:v>
                </c:pt>
                <c:pt idx="134">
                  <c:v>15.07.</c:v>
                </c:pt>
                <c:pt idx="135">
                  <c:v>16.07.</c:v>
                </c:pt>
                <c:pt idx="136">
                  <c:v>17.07.</c:v>
                </c:pt>
                <c:pt idx="137">
                  <c:v>20.07.</c:v>
                </c:pt>
                <c:pt idx="138">
                  <c:v>21.07.</c:v>
                </c:pt>
                <c:pt idx="139">
                  <c:v>22.07.</c:v>
                </c:pt>
                <c:pt idx="140">
                  <c:v>23.07.</c:v>
                </c:pt>
                <c:pt idx="141">
                  <c:v>24.07.</c:v>
                </c:pt>
                <c:pt idx="142">
                  <c:v>27.07.</c:v>
                </c:pt>
                <c:pt idx="143">
                  <c:v>28.07.</c:v>
                </c:pt>
                <c:pt idx="144">
                  <c:v>29.07.</c:v>
                </c:pt>
                <c:pt idx="145">
                  <c:v>30.07.</c:v>
                </c:pt>
                <c:pt idx="146">
                  <c:v>31.07.</c:v>
                </c:pt>
                <c:pt idx="147">
                  <c:v>03.08.</c:v>
                </c:pt>
                <c:pt idx="148">
                  <c:v>04.08.</c:v>
                </c:pt>
                <c:pt idx="149">
                  <c:v>05.08.</c:v>
                </c:pt>
                <c:pt idx="150">
                  <c:v>06.08.</c:v>
                </c:pt>
                <c:pt idx="151">
                  <c:v>07.08.</c:v>
                </c:pt>
                <c:pt idx="152">
                  <c:v>10.08.</c:v>
                </c:pt>
                <c:pt idx="153">
                  <c:v>11.08.</c:v>
                </c:pt>
                <c:pt idx="154">
                  <c:v>12.08.</c:v>
                </c:pt>
                <c:pt idx="155">
                  <c:v>13.08.</c:v>
                </c:pt>
                <c:pt idx="156">
                  <c:v>14.08.</c:v>
                </c:pt>
                <c:pt idx="157">
                  <c:v>17.08.</c:v>
                </c:pt>
                <c:pt idx="158">
                  <c:v>18.08.</c:v>
                </c:pt>
                <c:pt idx="159">
                  <c:v>19.08.</c:v>
                </c:pt>
                <c:pt idx="160">
                  <c:v>20.08.</c:v>
                </c:pt>
                <c:pt idx="161">
                  <c:v>21.08.</c:v>
                </c:pt>
                <c:pt idx="162">
                  <c:v>24.08.</c:v>
                </c:pt>
                <c:pt idx="163">
                  <c:v>25.08.</c:v>
                </c:pt>
                <c:pt idx="164">
                  <c:v>26.08.</c:v>
                </c:pt>
                <c:pt idx="165">
                  <c:v>27.08.</c:v>
                </c:pt>
                <c:pt idx="166">
                  <c:v>28.08.</c:v>
                </c:pt>
                <c:pt idx="167">
                  <c:v>31.08.</c:v>
                </c:pt>
                <c:pt idx="168">
                  <c:v>01.09.</c:v>
                </c:pt>
                <c:pt idx="169">
                  <c:v>02.09.</c:v>
                </c:pt>
                <c:pt idx="170">
                  <c:v>03.09.</c:v>
                </c:pt>
                <c:pt idx="171">
                  <c:v>04.09.</c:v>
                </c:pt>
                <c:pt idx="172">
                  <c:v>07.09.</c:v>
                </c:pt>
                <c:pt idx="173">
                  <c:v>08.09.</c:v>
                </c:pt>
                <c:pt idx="174">
                  <c:v>09.09.</c:v>
                </c:pt>
                <c:pt idx="175">
                  <c:v>10.09.</c:v>
                </c:pt>
                <c:pt idx="176">
                  <c:v>11.09.</c:v>
                </c:pt>
                <c:pt idx="177">
                  <c:v>14.09.</c:v>
                </c:pt>
                <c:pt idx="178">
                  <c:v>15.09.</c:v>
                </c:pt>
                <c:pt idx="179">
                  <c:v>16.09.</c:v>
                </c:pt>
                <c:pt idx="180">
                  <c:v>17.09.</c:v>
                </c:pt>
                <c:pt idx="181">
                  <c:v>18.09.</c:v>
                </c:pt>
                <c:pt idx="182">
                  <c:v>21.09.</c:v>
                </c:pt>
                <c:pt idx="183">
                  <c:v>22.09.</c:v>
                </c:pt>
                <c:pt idx="184">
                  <c:v>23.09.</c:v>
                </c:pt>
                <c:pt idx="185">
                  <c:v>24.09.</c:v>
                </c:pt>
                <c:pt idx="186">
                  <c:v>25.09.</c:v>
                </c:pt>
                <c:pt idx="187">
                  <c:v>29.09.</c:v>
                </c:pt>
                <c:pt idx="188">
                  <c:v>30.09.</c:v>
                </c:pt>
                <c:pt idx="189">
                  <c:v>01.10.</c:v>
                </c:pt>
                <c:pt idx="190">
                  <c:v>02.10.</c:v>
                </c:pt>
                <c:pt idx="191">
                  <c:v>05.10.</c:v>
                </c:pt>
                <c:pt idx="192">
                  <c:v>06.10.</c:v>
                </c:pt>
                <c:pt idx="193">
                  <c:v>07.10.</c:v>
                </c:pt>
                <c:pt idx="194">
                  <c:v>08.10.</c:v>
                </c:pt>
                <c:pt idx="195">
                  <c:v>09.10.</c:v>
                </c:pt>
                <c:pt idx="196">
                  <c:v>12.10.</c:v>
                </c:pt>
                <c:pt idx="197">
                  <c:v>13.10.</c:v>
                </c:pt>
                <c:pt idx="198">
                  <c:v>14.10.</c:v>
                </c:pt>
                <c:pt idx="199">
                  <c:v>15.10.</c:v>
                </c:pt>
                <c:pt idx="200">
                  <c:v>16.10.</c:v>
                </c:pt>
                <c:pt idx="201">
                  <c:v>19.10.</c:v>
                </c:pt>
                <c:pt idx="202">
                  <c:v>20.10.</c:v>
                </c:pt>
                <c:pt idx="203">
                  <c:v>21.10.</c:v>
                </c:pt>
                <c:pt idx="204">
                  <c:v>22.10.</c:v>
                </c:pt>
                <c:pt idx="205">
                  <c:v>23.10.</c:v>
                </c:pt>
                <c:pt idx="206">
                  <c:v>26.10.</c:v>
                </c:pt>
                <c:pt idx="207">
                  <c:v>27.10.</c:v>
                </c:pt>
                <c:pt idx="208">
                  <c:v>29.10.</c:v>
                </c:pt>
              </c:strCache>
            </c:strRef>
          </c:cat>
          <c:val>
            <c:numRef>
              <c:f>Kurz!$B$2:$B$210</c:f>
              <c:numCache>
                <c:formatCode>0.000</c:formatCode>
                <c:ptCount val="209"/>
                <c:pt idx="0">
                  <c:v>25.41</c:v>
                </c:pt>
                <c:pt idx="1">
                  <c:v>25.36</c:v>
                </c:pt>
                <c:pt idx="2">
                  <c:v>25.33</c:v>
                </c:pt>
                <c:pt idx="3">
                  <c:v>25.274999999999999</c:v>
                </c:pt>
                <c:pt idx="4">
                  <c:v>25.265000000000001</c:v>
                </c:pt>
                <c:pt idx="5">
                  <c:v>25.254999999999999</c:v>
                </c:pt>
                <c:pt idx="6">
                  <c:v>25.265000000000001</c:v>
                </c:pt>
                <c:pt idx="7">
                  <c:v>25.23</c:v>
                </c:pt>
                <c:pt idx="8">
                  <c:v>25.155000000000001</c:v>
                </c:pt>
                <c:pt idx="9">
                  <c:v>25.145</c:v>
                </c:pt>
                <c:pt idx="10">
                  <c:v>25.17</c:v>
                </c:pt>
                <c:pt idx="11">
                  <c:v>25.145</c:v>
                </c:pt>
                <c:pt idx="12">
                  <c:v>25.125</c:v>
                </c:pt>
                <c:pt idx="13">
                  <c:v>25.065000000000001</c:v>
                </c:pt>
                <c:pt idx="14">
                  <c:v>25.135000000000002</c:v>
                </c:pt>
                <c:pt idx="15">
                  <c:v>25.16</c:v>
                </c:pt>
                <c:pt idx="16">
                  <c:v>25.16</c:v>
                </c:pt>
                <c:pt idx="17">
                  <c:v>25.23</c:v>
                </c:pt>
                <c:pt idx="18">
                  <c:v>25.22</c:v>
                </c:pt>
                <c:pt idx="19">
                  <c:v>25.204999999999998</c:v>
                </c:pt>
                <c:pt idx="20">
                  <c:v>25.25</c:v>
                </c:pt>
                <c:pt idx="21">
                  <c:v>25.21</c:v>
                </c:pt>
                <c:pt idx="22">
                  <c:v>25.175000000000001</c:v>
                </c:pt>
                <c:pt idx="23">
                  <c:v>25.145</c:v>
                </c:pt>
                <c:pt idx="24">
                  <c:v>25.05</c:v>
                </c:pt>
                <c:pt idx="25">
                  <c:v>24.895</c:v>
                </c:pt>
                <c:pt idx="26">
                  <c:v>25.03</c:v>
                </c:pt>
                <c:pt idx="27">
                  <c:v>25.024999999999999</c:v>
                </c:pt>
                <c:pt idx="28">
                  <c:v>24.965</c:v>
                </c:pt>
                <c:pt idx="29">
                  <c:v>24.875</c:v>
                </c:pt>
                <c:pt idx="30">
                  <c:v>24.835000000000001</c:v>
                </c:pt>
                <c:pt idx="31">
                  <c:v>24.824999999999999</c:v>
                </c:pt>
                <c:pt idx="32">
                  <c:v>24.795000000000002</c:v>
                </c:pt>
                <c:pt idx="33">
                  <c:v>24.9</c:v>
                </c:pt>
                <c:pt idx="34">
                  <c:v>24.96</c:v>
                </c:pt>
                <c:pt idx="35">
                  <c:v>25.035</c:v>
                </c:pt>
                <c:pt idx="36">
                  <c:v>25.06</c:v>
                </c:pt>
                <c:pt idx="37">
                  <c:v>25.19</c:v>
                </c:pt>
                <c:pt idx="38">
                  <c:v>25.225000000000001</c:v>
                </c:pt>
                <c:pt idx="39">
                  <c:v>25.344999999999999</c:v>
                </c:pt>
                <c:pt idx="40">
                  <c:v>25.285</c:v>
                </c:pt>
                <c:pt idx="41">
                  <c:v>25.39</c:v>
                </c:pt>
                <c:pt idx="42">
                  <c:v>25.524999999999999</c:v>
                </c:pt>
                <c:pt idx="43">
                  <c:v>25.475000000000001</c:v>
                </c:pt>
                <c:pt idx="44">
                  <c:v>25.34</c:v>
                </c:pt>
                <c:pt idx="45">
                  <c:v>25.355</c:v>
                </c:pt>
                <c:pt idx="46">
                  <c:v>25.46</c:v>
                </c:pt>
                <c:pt idx="47">
                  <c:v>25.504999999999999</c:v>
                </c:pt>
                <c:pt idx="48">
                  <c:v>25.715</c:v>
                </c:pt>
                <c:pt idx="49">
                  <c:v>25.77</c:v>
                </c:pt>
                <c:pt idx="50">
                  <c:v>26.2</c:v>
                </c:pt>
                <c:pt idx="51">
                  <c:v>26.04</c:v>
                </c:pt>
                <c:pt idx="52">
                  <c:v>26.96</c:v>
                </c:pt>
                <c:pt idx="53">
                  <c:v>26.98</c:v>
                </c:pt>
                <c:pt idx="54">
                  <c:v>27.16</c:v>
                </c:pt>
                <c:pt idx="55">
                  <c:v>27.605</c:v>
                </c:pt>
                <c:pt idx="56">
                  <c:v>27.19</c:v>
                </c:pt>
                <c:pt idx="57">
                  <c:v>27.635000000000002</c:v>
                </c:pt>
                <c:pt idx="58">
                  <c:v>27.81</c:v>
                </c:pt>
                <c:pt idx="59">
                  <c:v>27.44</c:v>
                </c:pt>
                <c:pt idx="60">
                  <c:v>27.55</c:v>
                </c:pt>
                <c:pt idx="61">
                  <c:v>27.3</c:v>
                </c:pt>
                <c:pt idx="62">
                  <c:v>27.315000000000001</c:v>
                </c:pt>
                <c:pt idx="63">
                  <c:v>27.324999999999999</c:v>
                </c:pt>
                <c:pt idx="64">
                  <c:v>27.38</c:v>
                </c:pt>
                <c:pt idx="65">
                  <c:v>27.555</c:v>
                </c:pt>
                <c:pt idx="66">
                  <c:v>27.54</c:v>
                </c:pt>
                <c:pt idx="67">
                  <c:v>27.594999999999999</c:v>
                </c:pt>
                <c:pt idx="68">
                  <c:v>27.215</c:v>
                </c:pt>
                <c:pt idx="69">
                  <c:v>27.2</c:v>
                </c:pt>
                <c:pt idx="70">
                  <c:v>26.905000000000001</c:v>
                </c:pt>
                <c:pt idx="71">
                  <c:v>26.855</c:v>
                </c:pt>
                <c:pt idx="72">
                  <c:v>26.99</c:v>
                </c:pt>
                <c:pt idx="73">
                  <c:v>27.055</c:v>
                </c:pt>
                <c:pt idx="74">
                  <c:v>27.164999999999999</c:v>
                </c:pt>
                <c:pt idx="75">
                  <c:v>27.324999999999999</c:v>
                </c:pt>
                <c:pt idx="76">
                  <c:v>27.45</c:v>
                </c:pt>
                <c:pt idx="77">
                  <c:v>27.53</c:v>
                </c:pt>
                <c:pt idx="78">
                  <c:v>27.55</c:v>
                </c:pt>
                <c:pt idx="79">
                  <c:v>27.31</c:v>
                </c:pt>
                <c:pt idx="80">
                  <c:v>27.184999999999999</c:v>
                </c:pt>
                <c:pt idx="81">
                  <c:v>27.225000000000001</c:v>
                </c:pt>
                <c:pt idx="82">
                  <c:v>27.125</c:v>
                </c:pt>
                <c:pt idx="83">
                  <c:v>27.094999999999999</c:v>
                </c:pt>
                <c:pt idx="84">
                  <c:v>27.12</c:v>
                </c:pt>
                <c:pt idx="85">
                  <c:v>26.984999999999999</c:v>
                </c:pt>
                <c:pt idx="86">
                  <c:v>26.984999999999999</c:v>
                </c:pt>
                <c:pt idx="87">
                  <c:v>27.145</c:v>
                </c:pt>
                <c:pt idx="88">
                  <c:v>27.594999999999999</c:v>
                </c:pt>
                <c:pt idx="89">
                  <c:v>27.42</c:v>
                </c:pt>
                <c:pt idx="90">
                  <c:v>27.41</c:v>
                </c:pt>
                <c:pt idx="91">
                  <c:v>27.57</c:v>
                </c:pt>
                <c:pt idx="92">
                  <c:v>27.59</c:v>
                </c:pt>
                <c:pt idx="93">
                  <c:v>27.61</c:v>
                </c:pt>
                <c:pt idx="94">
                  <c:v>27.49</c:v>
                </c:pt>
                <c:pt idx="95">
                  <c:v>27.43</c:v>
                </c:pt>
                <c:pt idx="96">
                  <c:v>27.215</c:v>
                </c:pt>
                <c:pt idx="97">
                  <c:v>26.65</c:v>
                </c:pt>
                <c:pt idx="98">
                  <c:v>27.274999999999999</c:v>
                </c:pt>
                <c:pt idx="99">
                  <c:v>27.07</c:v>
                </c:pt>
                <c:pt idx="100">
                  <c:v>27.05</c:v>
                </c:pt>
                <c:pt idx="101">
                  <c:v>27.015000000000001</c:v>
                </c:pt>
                <c:pt idx="102">
                  <c:v>26.914999999999999</c:v>
                </c:pt>
                <c:pt idx="103">
                  <c:v>26.86</c:v>
                </c:pt>
                <c:pt idx="104">
                  <c:v>26.65</c:v>
                </c:pt>
                <c:pt idx="105">
                  <c:v>26.66</c:v>
                </c:pt>
                <c:pt idx="106">
                  <c:v>26.62</c:v>
                </c:pt>
                <c:pt idx="107">
                  <c:v>26.59</c:v>
                </c:pt>
                <c:pt idx="108">
                  <c:v>26.585000000000001</c:v>
                </c:pt>
                <c:pt idx="109">
                  <c:v>26.635000000000002</c:v>
                </c:pt>
                <c:pt idx="110">
                  <c:v>26.61</c:v>
                </c:pt>
                <c:pt idx="111">
                  <c:v>26.675000000000001</c:v>
                </c:pt>
                <c:pt idx="112">
                  <c:v>26.68</c:v>
                </c:pt>
                <c:pt idx="113">
                  <c:v>26.68</c:v>
                </c:pt>
                <c:pt idx="114">
                  <c:v>26.57</c:v>
                </c:pt>
                <c:pt idx="115">
                  <c:v>26.56</c:v>
                </c:pt>
                <c:pt idx="116">
                  <c:v>26.69</c:v>
                </c:pt>
                <c:pt idx="117">
                  <c:v>26.684999999999999</c:v>
                </c:pt>
                <c:pt idx="118">
                  <c:v>26.664999999999999</c:v>
                </c:pt>
                <c:pt idx="119">
                  <c:v>26.61</c:v>
                </c:pt>
                <c:pt idx="120">
                  <c:v>26.734999999999999</c:v>
                </c:pt>
                <c:pt idx="121">
                  <c:v>26.795000000000002</c:v>
                </c:pt>
                <c:pt idx="122">
                  <c:v>26.805</c:v>
                </c:pt>
                <c:pt idx="123">
                  <c:v>26.85</c:v>
                </c:pt>
                <c:pt idx="124">
                  <c:v>26.74</c:v>
                </c:pt>
                <c:pt idx="125">
                  <c:v>26.67</c:v>
                </c:pt>
                <c:pt idx="126">
                  <c:v>26.625</c:v>
                </c:pt>
                <c:pt idx="127">
                  <c:v>26.664999999999999</c:v>
                </c:pt>
                <c:pt idx="128">
                  <c:v>26.68</c:v>
                </c:pt>
                <c:pt idx="129">
                  <c:v>26.745000000000001</c:v>
                </c:pt>
                <c:pt idx="130">
                  <c:v>26.62</c:v>
                </c:pt>
                <c:pt idx="131">
                  <c:v>26.69</c:v>
                </c:pt>
                <c:pt idx="132">
                  <c:v>26.645</c:v>
                </c:pt>
                <c:pt idx="133">
                  <c:v>26.635000000000002</c:v>
                </c:pt>
                <c:pt idx="134">
                  <c:v>26.59</c:v>
                </c:pt>
                <c:pt idx="135">
                  <c:v>26.69</c:v>
                </c:pt>
                <c:pt idx="136">
                  <c:v>26.684999999999999</c:v>
                </c:pt>
                <c:pt idx="137">
                  <c:v>26.6</c:v>
                </c:pt>
                <c:pt idx="138">
                  <c:v>26.43</c:v>
                </c:pt>
                <c:pt idx="139">
                  <c:v>26.364999999999998</c:v>
                </c:pt>
                <c:pt idx="140">
                  <c:v>26.34</c:v>
                </c:pt>
                <c:pt idx="141">
                  <c:v>26.265000000000001</c:v>
                </c:pt>
                <c:pt idx="142">
                  <c:v>26.195</c:v>
                </c:pt>
                <c:pt idx="143">
                  <c:v>26.254999999999999</c:v>
                </c:pt>
                <c:pt idx="144">
                  <c:v>26.29</c:v>
                </c:pt>
                <c:pt idx="145">
                  <c:v>26.25</c:v>
                </c:pt>
                <c:pt idx="146" formatCode="General">
                  <c:v>26.175000000000001</c:v>
                </c:pt>
                <c:pt idx="147">
                  <c:v>26.32</c:v>
                </c:pt>
                <c:pt idx="148">
                  <c:v>26.22</c:v>
                </c:pt>
                <c:pt idx="149">
                  <c:v>26.09</c:v>
                </c:pt>
                <c:pt idx="150">
                  <c:v>26.2</c:v>
                </c:pt>
                <c:pt idx="151">
                  <c:v>26.28</c:v>
                </c:pt>
                <c:pt idx="152" formatCode="General">
                  <c:v>26.184999999999999</c:v>
                </c:pt>
                <c:pt idx="153" formatCode="General">
                  <c:v>26.155000000000001</c:v>
                </c:pt>
                <c:pt idx="154" formatCode="General">
                  <c:v>26.114999999999998</c:v>
                </c:pt>
                <c:pt idx="155" formatCode="General">
                  <c:v>26.125</c:v>
                </c:pt>
                <c:pt idx="156" formatCode="General">
                  <c:v>26.114999999999998</c:v>
                </c:pt>
                <c:pt idx="157">
                  <c:v>26.14</c:v>
                </c:pt>
                <c:pt idx="158">
                  <c:v>26.135000000000002</c:v>
                </c:pt>
                <c:pt idx="159">
                  <c:v>26.114999999999998</c:v>
                </c:pt>
                <c:pt idx="160">
                  <c:v>26.06</c:v>
                </c:pt>
                <c:pt idx="161">
                  <c:v>26.085000000000001</c:v>
                </c:pt>
                <c:pt idx="162">
                  <c:v>26.09</c:v>
                </c:pt>
                <c:pt idx="163">
                  <c:v>26.12</c:v>
                </c:pt>
                <c:pt idx="164">
                  <c:v>26.26</c:v>
                </c:pt>
                <c:pt idx="165">
                  <c:v>26.27</c:v>
                </c:pt>
                <c:pt idx="166">
                  <c:v>26.2</c:v>
                </c:pt>
                <c:pt idx="167">
                  <c:v>26.21</c:v>
                </c:pt>
                <c:pt idx="168">
                  <c:v>26.225000000000001</c:v>
                </c:pt>
                <c:pt idx="169">
                  <c:v>26.34</c:v>
                </c:pt>
                <c:pt idx="170">
                  <c:v>26.37</c:v>
                </c:pt>
                <c:pt idx="171">
                  <c:v>26.434999999999999</c:v>
                </c:pt>
                <c:pt idx="172">
                  <c:v>26.47</c:v>
                </c:pt>
                <c:pt idx="173">
                  <c:v>26.52</c:v>
                </c:pt>
                <c:pt idx="174">
                  <c:v>26.52</c:v>
                </c:pt>
                <c:pt idx="175">
                  <c:v>26.585000000000001</c:v>
                </c:pt>
                <c:pt idx="176">
                  <c:v>26.57</c:v>
                </c:pt>
                <c:pt idx="177">
                  <c:v>26.66</c:v>
                </c:pt>
                <c:pt idx="178">
                  <c:v>26.83</c:v>
                </c:pt>
                <c:pt idx="179">
                  <c:v>26.715</c:v>
                </c:pt>
                <c:pt idx="180">
                  <c:v>26.74</c:v>
                </c:pt>
                <c:pt idx="181">
                  <c:v>26.725000000000001</c:v>
                </c:pt>
                <c:pt idx="182">
                  <c:v>26.99</c:v>
                </c:pt>
                <c:pt idx="183">
                  <c:v>27.01</c:v>
                </c:pt>
                <c:pt idx="184">
                  <c:v>26.96</c:v>
                </c:pt>
                <c:pt idx="185">
                  <c:v>27.015000000000001</c:v>
                </c:pt>
                <c:pt idx="186">
                  <c:v>27.105</c:v>
                </c:pt>
                <c:pt idx="187">
                  <c:v>27.15</c:v>
                </c:pt>
                <c:pt idx="188">
                  <c:v>27.21</c:v>
                </c:pt>
                <c:pt idx="189" formatCode="General">
                  <c:v>26.905000000000001</c:v>
                </c:pt>
                <c:pt idx="190">
                  <c:v>27.03</c:v>
                </c:pt>
                <c:pt idx="191">
                  <c:v>27.094999999999999</c:v>
                </c:pt>
                <c:pt idx="192">
                  <c:v>27.03</c:v>
                </c:pt>
                <c:pt idx="193">
                  <c:v>27.065000000000001</c:v>
                </c:pt>
                <c:pt idx="194">
                  <c:v>27.09</c:v>
                </c:pt>
                <c:pt idx="195">
                  <c:v>27.11</c:v>
                </c:pt>
                <c:pt idx="196">
                  <c:v>27.175000000000001</c:v>
                </c:pt>
                <c:pt idx="197">
                  <c:v>27.36</c:v>
                </c:pt>
                <c:pt idx="198">
                  <c:v>27.31</c:v>
                </c:pt>
                <c:pt idx="199">
                  <c:v>27.34</c:v>
                </c:pt>
                <c:pt idx="200">
                  <c:v>27.274999999999999</c:v>
                </c:pt>
                <c:pt idx="201">
                  <c:v>27.344999999999999</c:v>
                </c:pt>
                <c:pt idx="202">
                  <c:v>27.234999999999999</c:v>
                </c:pt>
                <c:pt idx="203">
                  <c:v>27.184999999999999</c:v>
                </c:pt>
                <c:pt idx="204">
                  <c:v>27.23</c:v>
                </c:pt>
                <c:pt idx="205">
                  <c:v>27.22</c:v>
                </c:pt>
                <c:pt idx="206">
                  <c:v>27.295000000000002</c:v>
                </c:pt>
                <c:pt idx="207">
                  <c:v>27.34</c:v>
                </c:pt>
                <c:pt idx="208">
                  <c:v>27.364999999999998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E94-4736-B9A3-FF68C3A0A99D}"/>
            </c:ext>
          </c:extLst>
        </c:ser>
        <c:ser>
          <c:idx val="1"/>
          <c:order val="1"/>
          <c:tx>
            <c:strRef>
              <c:f>Kurz!$C$1</c:f>
              <c:strCache>
                <c:ptCount val="1"/>
                <c:pt idx="0">
                  <c:v>2021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Kurz!$A$2:$A$210</c:f>
              <c:strCache>
                <c:ptCount val="209"/>
                <c:pt idx="0">
                  <c:v>02.01.</c:v>
                </c:pt>
                <c:pt idx="1">
                  <c:v>03.01.</c:v>
                </c:pt>
                <c:pt idx="2">
                  <c:v>06.01.</c:v>
                </c:pt>
                <c:pt idx="3">
                  <c:v>07.01.</c:v>
                </c:pt>
                <c:pt idx="4">
                  <c:v>08.01.</c:v>
                </c:pt>
                <c:pt idx="5">
                  <c:v>09.01.</c:v>
                </c:pt>
                <c:pt idx="6">
                  <c:v>10.01.</c:v>
                </c:pt>
                <c:pt idx="7">
                  <c:v>13.01.</c:v>
                </c:pt>
                <c:pt idx="8">
                  <c:v>14.01.</c:v>
                </c:pt>
                <c:pt idx="9">
                  <c:v>15.01.</c:v>
                </c:pt>
                <c:pt idx="10">
                  <c:v>16.01.</c:v>
                </c:pt>
                <c:pt idx="11">
                  <c:v>17.01.</c:v>
                </c:pt>
                <c:pt idx="12">
                  <c:v>20.01.</c:v>
                </c:pt>
                <c:pt idx="13">
                  <c:v>21.01.</c:v>
                </c:pt>
                <c:pt idx="14">
                  <c:v>22.01.</c:v>
                </c:pt>
                <c:pt idx="15">
                  <c:v>23.01.</c:v>
                </c:pt>
                <c:pt idx="16">
                  <c:v>24.01.</c:v>
                </c:pt>
                <c:pt idx="17">
                  <c:v>27.01.</c:v>
                </c:pt>
                <c:pt idx="18">
                  <c:v>28.01.</c:v>
                </c:pt>
                <c:pt idx="19">
                  <c:v>29.01.</c:v>
                </c:pt>
                <c:pt idx="20">
                  <c:v>30.01.</c:v>
                </c:pt>
                <c:pt idx="21">
                  <c:v>31.01.</c:v>
                </c:pt>
                <c:pt idx="22">
                  <c:v>03.02.</c:v>
                </c:pt>
                <c:pt idx="23">
                  <c:v>04.02.</c:v>
                </c:pt>
                <c:pt idx="24">
                  <c:v>05.02.</c:v>
                </c:pt>
                <c:pt idx="25">
                  <c:v>06.02.</c:v>
                </c:pt>
                <c:pt idx="26">
                  <c:v>07.02.</c:v>
                </c:pt>
                <c:pt idx="27">
                  <c:v>10.02.</c:v>
                </c:pt>
                <c:pt idx="28">
                  <c:v>11.02.</c:v>
                </c:pt>
                <c:pt idx="29">
                  <c:v>12.02.</c:v>
                </c:pt>
                <c:pt idx="30">
                  <c:v>13.02.</c:v>
                </c:pt>
                <c:pt idx="31">
                  <c:v>14.02.</c:v>
                </c:pt>
                <c:pt idx="32">
                  <c:v>17.02.</c:v>
                </c:pt>
                <c:pt idx="33">
                  <c:v>18.02.</c:v>
                </c:pt>
                <c:pt idx="34">
                  <c:v>19.02.</c:v>
                </c:pt>
                <c:pt idx="35">
                  <c:v>20.02.</c:v>
                </c:pt>
                <c:pt idx="36">
                  <c:v>21.02.</c:v>
                </c:pt>
                <c:pt idx="37">
                  <c:v>24.02.</c:v>
                </c:pt>
                <c:pt idx="38">
                  <c:v>25.02.</c:v>
                </c:pt>
                <c:pt idx="39">
                  <c:v>26.02.</c:v>
                </c:pt>
                <c:pt idx="40">
                  <c:v>27.02.</c:v>
                </c:pt>
                <c:pt idx="41">
                  <c:v>28.02.</c:v>
                </c:pt>
                <c:pt idx="42">
                  <c:v>02.03.</c:v>
                </c:pt>
                <c:pt idx="43">
                  <c:v>03.03.</c:v>
                </c:pt>
                <c:pt idx="44">
                  <c:v>04.03.</c:v>
                </c:pt>
                <c:pt idx="45">
                  <c:v>05.03.</c:v>
                </c:pt>
                <c:pt idx="46">
                  <c:v>06.03.</c:v>
                </c:pt>
                <c:pt idx="47">
                  <c:v>09.03.</c:v>
                </c:pt>
                <c:pt idx="48">
                  <c:v>10.03.</c:v>
                </c:pt>
                <c:pt idx="49">
                  <c:v>11.03.</c:v>
                </c:pt>
                <c:pt idx="50">
                  <c:v>12.03.</c:v>
                </c:pt>
                <c:pt idx="51">
                  <c:v>13.03.</c:v>
                </c:pt>
                <c:pt idx="52">
                  <c:v>16.03.</c:v>
                </c:pt>
                <c:pt idx="53">
                  <c:v>17.03.</c:v>
                </c:pt>
                <c:pt idx="54">
                  <c:v>18.03.</c:v>
                </c:pt>
                <c:pt idx="55">
                  <c:v>19.03.</c:v>
                </c:pt>
                <c:pt idx="56">
                  <c:v>20.03.</c:v>
                </c:pt>
                <c:pt idx="57">
                  <c:v>23.03.</c:v>
                </c:pt>
                <c:pt idx="58">
                  <c:v>24.03.</c:v>
                </c:pt>
                <c:pt idx="59">
                  <c:v>25.03.</c:v>
                </c:pt>
                <c:pt idx="60">
                  <c:v>26.03.</c:v>
                </c:pt>
                <c:pt idx="61">
                  <c:v>27.03.</c:v>
                </c:pt>
                <c:pt idx="62">
                  <c:v>30.03.</c:v>
                </c:pt>
                <c:pt idx="63">
                  <c:v>31.03.</c:v>
                </c:pt>
                <c:pt idx="64">
                  <c:v>01.04.</c:v>
                </c:pt>
                <c:pt idx="65">
                  <c:v>02.04.</c:v>
                </c:pt>
                <c:pt idx="66">
                  <c:v>03.04.</c:v>
                </c:pt>
                <c:pt idx="67">
                  <c:v>06.04.</c:v>
                </c:pt>
                <c:pt idx="68">
                  <c:v>07.04.</c:v>
                </c:pt>
                <c:pt idx="69">
                  <c:v>08.04.</c:v>
                </c:pt>
                <c:pt idx="70">
                  <c:v>09.04.</c:v>
                </c:pt>
                <c:pt idx="71">
                  <c:v>14.04.</c:v>
                </c:pt>
                <c:pt idx="72">
                  <c:v>15.04.</c:v>
                </c:pt>
                <c:pt idx="73">
                  <c:v>16.04.</c:v>
                </c:pt>
                <c:pt idx="74">
                  <c:v>17.04.</c:v>
                </c:pt>
                <c:pt idx="75">
                  <c:v>20.04.</c:v>
                </c:pt>
                <c:pt idx="76">
                  <c:v>21.04.</c:v>
                </c:pt>
                <c:pt idx="77">
                  <c:v>22.04.</c:v>
                </c:pt>
                <c:pt idx="78">
                  <c:v>23.04.</c:v>
                </c:pt>
                <c:pt idx="79">
                  <c:v>24.04.</c:v>
                </c:pt>
                <c:pt idx="80">
                  <c:v>27.04.</c:v>
                </c:pt>
                <c:pt idx="81">
                  <c:v>28.04.</c:v>
                </c:pt>
                <c:pt idx="82">
                  <c:v>29.04.</c:v>
                </c:pt>
                <c:pt idx="83">
                  <c:v>30.04.</c:v>
                </c:pt>
                <c:pt idx="84">
                  <c:v>04.05.</c:v>
                </c:pt>
                <c:pt idx="85">
                  <c:v>05.05.</c:v>
                </c:pt>
                <c:pt idx="86">
                  <c:v>06.05.</c:v>
                </c:pt>
                <c:pt idx="87">
                  <c:v>07.05.</c:v>
                </c:pt>
                <c:pt idx="88">
                  <c:v>11.05.</c:v>
                </c:pt>
                <c:pt idx="89">
                  <c:v>12.05.</c:v>
                </c:pt>
                <c:pt idx="90">
                  <c:v>13.05.</c:v>
                </c:pt>
                <c:pt idx="91">
                  <c:v>14.05.</c:v>
                </c:pt>
                <c:pt idx="92">
                  <c:v>15.05.</c:v>
                </c:pt>
                <c:pt idx="93">
                  <c:v>18.05.</c:v>
                </c:pt>
                <c:pt idx="94">
                  <c:v>19.05.</c:v>
                </c:pt>
                <c:pt idx="95">
                  <c:v>20.05.</c:v>
                </c:pt>
                <c:pt idx="96">
                  <c:v>21.05.</c:v>
                </c:pt>
                <c:pt idx="97">
                  <c:v>22.05.</c:v>
                </c:pt>
                <c:pt idx="98">
                  <c:v>25.05.</c:v>
                </c:pt>
                <c:pt idx="99">
                  <c:v>26.05.</c:v>
                </c:pt>
                <c:pt idx="100">
                  <c:v>27.05.</c:v>
                </c:pt>
                <c:pt idx="101">
                  <c:v>28.05.</c:v>
                </c:pt>
                <c:pt idx="102">
                  <c:v>29.05.</c:v>
                </c:pt>
                <c:pt idx="103">
                  <c:v>01.06.</c:v>
                </c:pt>
                <c:pt idx="104">
                  <c:v>02.06.</c:v>
                </c:pt>
                <c:pt idx="105">
                  <c:v>03.06.</c:v>
                </c:pt>
                <c:pt idx="106">
                  <c:v>04.06.</c:v>
                </c:pt>
                <c:pt idx="107">
                  <c:v>05.06.</c:v>
                </c:pt>
                <c:pt idx="108">
                  <c:v>08.06.</c:v>
                </c:pt>
                <c:pt idx="109">
                  <c:v>09.06.</c:v>
                </c:pt>
                <c:pt idx="110">
                  <c:v>10.06.</c:v>
                </c:pt>
                <c:pt idx="111">
                  <c:v>11.06.</c:v>
                </c:pt>
                <c:pt idx="112">
                  <c:v>12.06.</c:v>
                </c:pt>
                <c:pt idx="113">
                  <c:v>15.06.</c:v>
                </c:pt>
                <c:pt idx="114">
                  <c:v>16.06.</c:v>
                </c:pt>
                <c:pt idx="115">
                  <c:v>17.06.</c:v>
                </c:pt>
                <c:pt idx="116">
                  <c:v>18.06.</c:v>
                </c:pt>
                <c:pt idx="117">
                  <c:v>19.06.</c:v>
                </c:pt>
                <c:pt idx="118">
                  <c:v>22.06.</c:v>
                </c:pt>
                <c:pt idx="119">
                  <c:v>23.06.</c:v>
                </c:pt>
                <c:pt idx="120">
                  <c:v>24.06.</c:v>
                </c:pt>
                <c:pt idx="121">
                  <c:v>25.06.</c:v>
                </c:pt>
                <c:pt idx="122">
                  <c:v>26.06.</c:v>
                </c:pt>
                <c:pt idx="123">
                  <c:v>29.06.</c:v>
                </c:pt>
                <c:pt idx="124">
                  <c:v>30.06.</c:v>
                </c:pt>
                <c:pt idx="125">
                  <c:v>01.07.</c:v>
                </c:pt>
                <c:pt idx="126">
                  <c:v>02.07.</c:v>
                </c:pt>
                <c:pt idx="127">
                  <c:v>03.07.</c:v>
                </c:pt>
                <c:pt idx="128">
                  <c:v>07.07.</c:v>
                </c:pt>
                <c:pt idx="129">
                  <c:v>08.07.</c:v>
                </c:pt>
                <c:pt idx="130">
                  <c:v>09.07.</c:v>
                </c:pt>
                <c:pt idx="131">
                  <c:v>10.07.</c:v>
                </c:pt>
                <c:pt idx="132">
                  <c:v>13.07.</c:v>
                </c:pt>
                <c:pt idx="133">
                  <c:v>14.07.</c:v>
                </c:pt>
                <c:pt idx="134">
                  <c:v>15.07.</c:v>
                </c:pt>
                <c:pt idx="135">
                  <c:v>16.07.</c:v>
                </c:pt>
                <c:pt idx="136">
                  <c:v>17.07.</c:v>
                </c:pt>
                <c:pt idx="137">
                  <c:v>20.07.</c:v>
                </c:pt>
                <c:pt idx="138">
                  <c:v>21.07.</c:v>
                </c:pt>
                <c:pt idx="139">
                  <c:v>22.07.</c:v>
                </c:pt>
                <c:pt idx="140">
                  <c:v>23.07.</c:v>
                </c:pt>
                <c:pt idx="141">
                  <c:v>24.07.</c:v>
                </c:pt>
                <c:pt idx="142">
                  <c:v>27.07.</c:v>
                </c:pt>
                <c:pt idx="143">
                  <c:v>28.07.</c:v>
                </c:pt>
                <c:pt idx="144">
                  <c:v>29.07.</c:v>
                </c:pt>
                <c:pt idx="145">
                  <c:v>30.07.</c:v>
                </c:pt>
                <c:pt idx="146">
                  <c:v>31.07.</c:v>
                </c:pt>
                <c:pt idx="147">
                  <c:v>03.08.</c:v>
                </c:pt>
                <c:pt idx="148">
                  <c:v>04.08.</c:v>
                </c:pt>
                <c:pt idx="149">
                  <c:v>05.08.</c:v>
                </c:pt>
                <c:pt idx="150">
                  <c:v>06.08.</c:v>
                </c:pt>
                <c:pt idx="151">
                  <c:v>07.08.</c:v>
                </c:pt>
                <c:pt idx="152">
                  <c:v>10.08.</c:v>
                </c:pt>
                <c:pt idx="153">
                  <c:v>11.08.</c:v>
                </c:pt>
                <c:pt idx="154">
                  <c:v>12.08.</c:v>
                </c:pt>
                <c:pt idx="155">
                  <c:v>13.08.</c:v>
                </c:pt>
                <c:pt idx="156">
                  <c:v>14.08.</c:v>
                </c:pt>
                <c:pt idx="157">
                  <c:v>17.08.</c:v>
                </c:pt>
                <c:pt idx="158">
                  <c:v>18.08.</c:v>
                </c:pt>
                <c:pt idx="159">
                  <c:v>19.08.</c:v>
                </c:pt>
                <c:pt idx="160">
                  <c:v>20.08.</c:v>
                </c:pt>
                <c:pt idx="161">
                  <c:v>21.08.</c:v>
                </c:pt>
                <c:pt idx="162">
                  <c:v>24.08.</c:v>
                </c:pt>
                <c:pt idx="163">
                  <c:v>25.08.</c:v>
                </c:pt>
                <c:pt idx="164">
                  <c:v>26.08.</c:v>
                </c:pt>
                <c:pt idx="165">
                  <c:v>27.08.</c:v>
                </c:pt>
                <c:pt idx="166">
                  <c:v>28.08.</c:v>
                </c:pt>
                <c:pt idx="167">
                  <c:v>31.08.</c:v>
                </c:pt>
                <c:pt idx="168">
                  <c:v>01.09.</c:v>
                </c:pt>
                <c:pt idx="169">
                  <c:v>02.09.</c:v>
                </c:pt>
                <c:pt idx="170">
                  <c:v>03.09.</c:v>
                </c:pt>
                <c:pt idx="171">
                  <c:v>04.09.</c:v>
                </c:pt>
                <c:pt idx="172">
                  <c:v>07.09.</c:v>
                </c:pt>
                <c:pt idx="173">
                  <c:v>08.09.</c:v>
                </c:pt>
                <c:pt idx="174">
                  <c:v>09.09.</c:v>
                </c:pt>
                <c:pt idx="175">
                  <c:v>10.09.</c:v>
                </c:pt>
                <c:pt idx="176">
                  <c:v>11.09.</c:v>
                </c:pt>
                <c:pt idx="177">
                  <c:v>14.09.</c:v>
                </c:pt>
                <c:pt idx="178">
                  <c:v>15.09.</c:v>
                </c:pt>
                <c:pt idx="179">
                  <c:v>16.09.</c:v>
                </c:pt>
                <c:pt idx="180">
                  <c:v>17.09.</c:v>
                </c:pt>
                <c:pt idx="181">
                  <c:v>18.09.</c:v>
                </c:pt>
                <c:pt idx="182">
                  <c:v>21.09.</c:v>
                </c:pt>
                <c:pt idx="183">
                  <c:v>22.09.</c:v>
                </c:pt>
                <c:pt idx="184">
                  <c:v>23.09.</c:v>
                </c:pt>
                <c:pt idx="185">
                  <c:v>24.09.</c:v>
                </c:pt>
                <c:pt idx="186">
                  <c:v>25.09.</c:v>
                </c:pt>
                <c:pt idx="187">
                  <c:v>29.09.</c:v>
                </c:pt>
                <c:pt idx="188">
                  <c:v>30.09.</c:v>
                </c:pt>
                <c:pt idx="189">
                  <c:v>01.10.</c:v>
                </c:pt>
                <c:pt idx="190">
                  <c:v>02.10.</c:v>
                </c:pt>
                <c:pt idx="191">
                  <c:v>05.10.</c:v>
                </c:pt>
                <c:pt idx="192">
                  <c:v>06.10.</c:v>
                </c:pt>
                <c:pt idx="193">
                  <c:v>07.10.</c:v>
                </c:pt>
                <c:pt idx="194">
                  <c:v>08.10.</c:v>
                </c:pt>
                <c:pt idx="195">
                  <c:v>09.10.</c:v>
                </c:pt>
                <c:pt idx="196">
                  <c:v>12.10.</c:v>
                </c:pt>
                <c:pt idx="197">
                  <c:v>13.10.</c:v>
                </c:pt>
                <c:pt idx="198">
                  <c:v>14.10.</c:v>
                </c:pt>
                <c:pt idx="199">
                  <c:v>15.10.</c:v>
                </c:pt>
                <c:pt idx="200">
                  <c:v>16.10.</c:v>
                </c:pt>
                <c:pt idx="201">
                  <c:v>19.10.</c:v>
                </c:pt>
                <c:pt idx="202">
                  <c:v>20.10.</c:v>
                </c:pt>
                <c:pt idx="203">
                  <c:v>21.10.</c:v>
                </c:pt>
                <c:pt idx="204">
                  <c:v>22.10.</c:v>
                </c:pt>
                <c:pt idx="205">
                  <c:v>23.10.</c:v>
                </c:pt>
                <c:pt idx="206">
                  <c:v>26.10.</c:v>
                </c:pt>
                <c:pt idx="207">
                  <c:v>27.10.</c:v>
                </c:pt>
                <c:pt idx="208">
                  <c:v>29.10.</c:v>
                </c:pt>
              </c:strCache>
            </c:strRef>
          </c:cat>
          <c:val>
            <c:numRef>
              <c:f>Kurz!$C$2:$C$210</c:f>
              <c:numCache>
                <c:formatCode>0.000</c:formatCode>
                <c:ptCount val="209"/>
                <c:pt idx="0">
                  <c:v>26.14</c:v>
                </c:pt>
                <c:pt idx="1">
                  <c:v>26.225000000000001</c:v>
                </c:pt>
                <c:pt idx="2">
                  <c:v>26.145</c:v>
                </c:pt>
                <c:pt idx="3">
                  <c:v>26.145</c:v>
                </c:pt>
                <c:pt idx="4">
                  <c:v>26.164999999999999</c:v>
                </c:pt>
                <c:pt idx="5">
                  <c:v>26.24</c:v>
                </c:pt>
                <c:pt idx="6">
                  <c:v>26.19</c:v>
                </c:pt>
                <c:pt idx="7">
                  <c:v>26.175000000000001</c:v>
                </c:pt>
                <c:pt idx="8">
                  <c:v>26.19</c:v>
                </c:pt>
                <c:pt idx="9">
                  <c:v>26.16</c:v>
                </c:pt>
                <c:pt idx="10">
                  <c:v>26.184999999999999</c:v>
                </c:pt>
                <c:pt idx="11">
                  <c:v>26.16</c:v>
                </c:pt>
                <c:pt idx="12">
                  <c:v>26.125</c:v>
                </c:pt>
                <c:pt idx="13">
                  <c:v>26.094999999999999</c:v>
                </c:pt>
                <c:pt idx="14">
                  <c:v>26.15</c:v>
                </c:pt>
                <c:pt idx="15">
                  <c:v>26.08</c:v>
                </c:pt>
                <c:pt idx="16">
                  <c:v>26.08</c:v>
                </c:pt>
                <c:pt idx="17">
                  <c:v>26.024999999999999</c:v>
                </c:pt>
                <c:pt idx="18">
                  <c:v>26.114999999999998</c:v>
                </c:pt>
                <c:pt idx="19">
                  <c:v>26.02</c:v>
                </c:pt>
                <c:pt idx="20">
                  <c:v>25.97</c:v>
                </c:pt>
                <c:pt idx="21">
                  <c:v>25.9</c:v>
                </c:pt>
                <c:pt idx="22">
                  <c:v>25.925000000000001</c:v>
                </c:pt>
                <c:pt idx="23">
                  <c:v>25.895</c:v>
                </c:pt>
                <c:pt idx="24">
                  <c:v>25.805</c:v>
                </c:pt>
                <c:pt idx="25">
                  <c:v>25.734999999999999</c:v>
                </c:pt>
                <c:pt idx="26">
                  <c:v>25.74</c:v>
                </c:pt>
                <c:pt idx="27">
                  <c:v>25.83</c:v>
                </c:pt>
                <c:pt idx="28">
                  <c:v>25.77</c:v>
                </c:pt>
                <c:pt idx="29">
                  <c:v>25.754999999999999</c:v>
                </c:pt>
                <c:pt idx="30">
                  <c:v>25.68</c:v>
                </c:pt>
                <c:pt idx="31">
                  <c:v>25.754999999999999</c:v>
                </c:pt>
                <c:pt idx="32">
                  <c:v>25.885000000000002</c:v>
                </c:pt>
                <c:pt idx="33">
                  <c:v>25.86</c:v>
                </c:pt>
                <c:pt idx="34">
                  <c:v>25.844999999999999</c:v>
                </c:pt>
                <c:pt idx="35">
                  <c:v>25.954999999999998</c:v>
                </c:pt>
                <c:pt idx="36">
                  <c:v>25.905000000000001</c:v>
                </c:pt>
                <c:pt idx="37">
                  <c:v>25.975000000000001</c:v>
                </c:pt>
                <c:pt idx="38">
                  <c:v>26.11</c:v>
                </c:pt>
                <c:pt idx="39">
                  <c:v>26.195</c:v>
                </c:pt>
                <c:pt idx="40">
                  <c:v>26.08</c:v>
                </c:pt>
                <c:pt idx="41">
                  <c:v>26.14</c:v>
                </c:pt>
                <c:pt idx="42">
                  <c:v>26.14</c:v>
                </c:pt>
                <c:pt idx="43">
                  <c:v>26.204999999999998</c:v>
                </c:pt>
                <c:pt idx="44">
                  <c:v>26.305</c:v>
                </c:pt>
                <c:pt idx="45">
                  <c:v>26.42</c:v>
                </c:pt>
                <c:pt idx="46">
                  <c:v>26.285</c:v>
                </c:pt>
                <c:pt idx="47">
                  <c:v>26.225000000000001</c:v>
                </c:pt>
                <c:pt idx="48">
                  <c:v>26.17</c:v>
                </c:pt>
                <c:pt idx="49">
                  <c:v>26.15</c:v>
                </c:pt>
                <c:pt idx="50">
                  <c:v>26.195</c:v>
                </c:pt>
                <c:pt idx="51">
                  <c:v>26.2</c:v>
                </c:pt>
                <c:pt idx="52">
                  <c:v>26.16</c:v>
                </c:pt>
                <c:pt idx="53">
                  <c:v>26.17</c:v>
                </c:pt>
                <c:pt idx="54">
                  <c:v>26.13</c:v>
                </c:pt>
                <c:pt idx="55">
                  <c:v>26.074999999999999</c:v>
                </c:pt>
                <c:pt idx="56">
                  <c:v>26.195</c:v>
                </c:pt>
                <c:pt idx="57">
                  <c:v>26.204999999999998</c:v>
                </c:pt>
                <c:pt idx="58">
                  <c:v>26.234999999999999</c:v>
                </c:pt>
                <c:pt idx="59">
                  <c:v>26.085000000000001</c:v>
                </c:pt>
                <c:pt idx="60">
                  <c:v>26.08</c:v>
                </c:pt>
                <c:pt idx="61">
                  <c:v>26.125</c:v>
                </c:pt>
                <c:pt idx="62">
                  <c:v>26.145</c:v>
                </c:pt>
                <c:pt idx="63">
                  <c:v>26.085000000000001</c:v>
                </c:pt>
                <c:pt idx="64">
                  <c:v>26.05</c:v>
                </c:pt>
                <c:pt idx="65">
                  <c:v>25.914999999999999</c:v>
                </c:pt>
                <c:pt idx="66">
                  <c:v>25.88</c:v>
                </c:pt>
                <c:pt idx="67">
                  <c:v>25.94</c:v>
                </c:pt>
                <c:pt idx="68">
                  <c:v>26.024999999999999</c:v>
                </c:pt>
                <c:pt idx="69">
                  <c:v>26.015000000000001</c:v>
                </c:pt>
                <c:pt idx="70">
                  <c:v>25.934999999999999</c:v>
                </c:pt>
                <c:pt idx="71">
                  <c:v>25.94</c:v>
                </c:pt>
                <c:pt idx="72">
                  <c:v>25.925000000000001</c:v>
                </c:pt>
                <c:pt idx="73">
                  <c:v>25.9</c:v>
                </c:pt>
                <c:pt idx="74">
                  <c:v>25.905000000000001</c:v>
                </c:pt>
                <c:pt idx="75">
                  <c:v>25.89</c:v>
                </c:pt>
                <c:pt idx="76">
                  <c:v>25.86</c:v>
                </c:pt>
                <c:pt idx="77">
                  <c:v>25.844999999999999</c:v>
                </c:pt>
                <c:pt idx="78">
                  <c:v>25.805</c:v>
                </c:pt>
                <c:pt idx="79">
                  <c:v>25.895</c:v>
                </c:pt>
                <c:pt idx="80">
                  <c:v>25.96</c:v>
                </c:pt>
                <c:pt idx="81">
                  <c:v>25.815000000000001</c:v>
                </c:pt>
                <c:pt idx="82">
                  <c:v>25.885000000000002</c:v>
                </c:pt>
                <c:pt idx="83">
                  <c:v>25.785</c:v>
                </c:pt>
                <c:pt idx="84">
                  <c:v>25.844999999999999</c:v>
                </c:pt>
                <c:pt idx="85">
                  <c:v>25.8</c:v>
                </c:pt>
                <c:pt idx="86">
                  <c:v>25.844999999999999</c:v>
                </c:pt>
                <c:pt idx="87">
                  <c:v>25.68</c:v>
                </c:pt>
                <c:pt idx="88">
                  <c:v>25.59</c:v>
                </c:pt>
                <c:pt idx="89">
                  <c:v>25.574999999999999</c:v>
                </c:pt>
                <c:pt idx="90">
                  <c:v>25.52</c:v>
                </c:pt>
                <c:pt idx="91">
                  <c:v>25.574999999999999</c:v>
                </c:pt>
                <c:pt idx="92">
                  <c:v>25.49</c:v>
                </c:pt>
                <c:pt idx="93">
                  <c:v>25.495000000000001</c:v>
                </c:pt>
                <c:pt idx="94">
                  <c:v>25.43</c:v>
                </c:pt>
                <c:pt idx="95">
                  <c:v>25.445</c:v>
                </c:pt>
                <c:pt idx="96">
                  <c:v>25.515000000000001</c:v>
                </c:pt>
                <c:pt idx="97">
                  <c:v>25.45</c:v>
                </c:pt>
                <c:pt idx="98">
                  <c:v>25.43</c:v>
                </c:pt>
                <c:pt idx="99">
                  <c:v>25.45</c:v>
                </c:pt>
                <c:pt idx="100">
                  <c:v>25.45</c:v>
                </c:pt>
                <c:pt idx="101">
                  <c:v>25.44</c:v>
                </c:pt>
                <c:pt idx="102">
                  <c:v>25.45</c:v>
                </c:pt>
                <c:pt idx="103">
                  <c:v>25.45</c:v>
                </c:pt>
                <c:pt idx="104">
                  <c:v>25.46</c:v>
                </c:pt>
                <c:pt idx="105">
                  <c:v>25.465</c:v>
                </c:pt>
                <c:pt idx="106">
                  <c:v>25.45</c:v>
                </c:pt>
                <c:pt idx="107">
                  <c:v>25.445</c:v>
                </c:pt>
                <c:pt idx="108">
                  <c:v>25.395</c:v>
                </c:pt>
                <c:pt idx="109">
                  <c:v>25.4</c:v>
                </c:pt>
                <c:pt idx="110">
                  <c:v>25.375</c:v>
                </c:pt>
                <c:pt idx="111">
                  <c:v>25.39</c:v>
                </c:pt>
                <c:pt idx="112">
                  <c:v>25.335000000000001</c:v>
                </c:pt>
                <c:pt idx="113">
                  <c:v>25.42</c:v>
                </c:pt>
                <c:pt idx="114">
                  <c:v>25.45</c:v>
                </c:pt>
                <c:pt idx="115">
                  <c:v>25.475000000000001</c:v>
                </c:pt>
                <c:pt idx="116">
                  <c:v>25.51</c:v>
                </c:pt>
                <c:pt idx="117">
                  <c:v>25.52</c:v>
                </c:pt>
                <c:pt idx="118">
                  <c:v>25.57</c:v>
                </c:pt>
                <c:pt idx="119">
                  <c:v>25.535</c:v>
                </c:pt>
                <c:pt idx="120">
                  <c:v>25.41</c:v>
                </c:pt>
                <c:pt idx="121">
                  <c:v>25.43</c:v>
                </c:pt>
                <c:pt idx="122">
                  <c:v>25.484999999999999</c:v>
                </c:pt>
                <c:pt idx="123">
                  <c:v>25.5</c:v>
                </c:pt>
                <c:pt idx="124">
                  <c:v>25.48</c:v>
                </c:pt>
                <c:pt idx="125">
                  <c:v>25.484999999999999</c:v>
                </c:pt>
                <c:pt idx="126">
                  <c:v>25.504999999999999</c:v>
                </c:pt>
                <c:pt idx="127">
                  <c:v>25.605</c:v>
                </c:pt>
                <c:pt idx="128">
                  <c:v>25.69</c:v>
                </c:pt>
                <c:pt idx="129">
                  <c:v>25.895</c:v>
                </c:pt>
                <c:pt idx="130">
                  <c:v>25.8</c:v>
                </c:pt>
                <c:pt idx="131">
                  <c:v>25.725000000000001</c:v>
                </c:pt>
                <c:pt idx="132">
                  <c:v>25.645</c:v>
                </c:pt>
                <c:pt idx="133">
                  <c:v>25.645</c:v>
                </c:pt>
                <c:pt idx="134">
                  <c:v>25.585000000000001</c:v>
                </c:pt>
                <c:pt idx="135">
                  <c:v>25.535</c:v>
                </c:pt>
                <c:pt idx="136">
                  <c:v>25.605</c:v>
                </c:pt>
                <c:pt idx="137">
                  <c:v>25.655000000000001</c:v>
                </c:pt>
                <c:pt idx="138">
                  <c:v>25.695</c:v>
                </c:pt>
                <c:pt idx="139">
                  <c:v>25.64</c:v>
                </c:pt>
                <c:pt idx="140">
                  <c:v>25.65</c:v>
                </c:pt>
                <c:pt idx="141">
                  <c:v>25.63</c:v>
                </c:pt>
                <c:pt idx="142">
                  <c:v>25.684999999999999</c:v>
                </c:pt>
                <c:pt idx="143">
                  <c:v>25.625</c:v>
                </c:pt>
                <c:pt idx="144">
                  <c:v>25.504999999999999</c:v>
                </c:pt>
                <c:pt idx="145">
                  <c:v>25.5</c:v>
                </c:pt>
                <c:pt idx="146">
                  <c:v>25.475000000000001</c:v>
                </c:pt>
                <c:pt idx="147">
                  <c:v>25.484999999999999</c:v>
                </c:pt>
                <c:pt idx="148">
                  <c:v>25.434999999999999</c:v>
                </c:pt>
                <c:pt idx="149">
                  <c:v>25.414999999999999</c:v>
                </c:pt>
                <c:pt idx="150">
                  <c:v>25.41</c:v>
                </c:pt>
                <c:pt idx="151">
                  <c:v>25.39</c:v>
                </c:pt>
                <c:pt idx="152">
                  <c:v>25.38</c:v>
                </c:pt>
                <c:pt idx="153">
                  <c:v>25.405000000000001</c:v>
                </c:pt>
                <c:pt idx="154">
                  <c:v>25.4</c:v>
                </c:pt>
                <c:pt idx="155">
                  <c:v>25.385000000000002</c:v>
                </c:pt>
                <c:pt idx="156">
                  <c:v>25.425000000000001</c:v>
                </c:pt>
                <c:pt idx="157">
                  <c:v>25.44</c:v>
                </c:pt>
                <c:pt idx="158">
                  <c:v>25.44</c:v>
                </c:pt>
                <c:pt idx="159">
                  <c:v>25.5</c:v>
                </c:pt>
                <c:pt idx="160">
                  <c:v>25.555</c:v>
                </c:pt>
                <c:pt idx="161">
                  <c:v>25.515000000000001</c:v>
                </c:pt>
                <c:pt idx="162">
                  <c:v>25.524999999999999</c:v>
                </c:pt>
                <c:pt idx="163">
                  <c:v>25.53</c:v>
                </c:pt>
                <c:pt idx="164">
                  <c:v>25.545000000000002</c:v>
                </c:pt>
                <c:pt idx="165">
                  <c:v>25.56</c:v>
                </c:pt>
                <c:pt idx="166">
                  <c:v>25.565000000000001</c:v>
                </c:pt>
                <c:pt idx="167">
                  <c:v>25.524999999999999</c:v>
                </c:pt>
                <c:pt idx="168">
                  <c:v>25.41</c:v>
                </c:pt>
                <c:pt idx="169">
                  <c:v>25.38</c:v>
                </c:pt>
                <c:pt idx="170">
                  <c:v>25.42</c:v>
                </c:pt>
                <c:pt idx="171">
                  <c:v>25.4</c:v>
                </c:pt>
                <c:pt idx="172">
                  <c:v>25.42</c:v>
                </c:pt>
                <c:pt idx="173">
                  <c:v>25.395</c:v>
                </c:pt>
                <c:pt idx="174">
                  <c:v>25.4</c:v>
                </c:pt>
                <c:pt idx="175">
                  <c:v>25.29</c:v>
                </c:pt>
                <c:pt idx="176">
                  <c:v>25.35</c:v>
                </c:pt>
                <c:pt idx="177">
                  <c:v>25.39</c:v>
                </c:pt>
                <c:pt idx="178">
                  <c:v>25.32</c:v>
                </c:pt>
                <c:pt idx="179">
                  <c:v>25.28</c:v>
                </c:pt>
                <c:pt idx="180">
                  <c:v>25.295000000000002</c:v>
                </c:pt>
                <c:pt idx="181">
                  <c:v>25.43</c:v>
                </c:pt>
                <c:pt idx="182">
                  <c:v>25.405000000000001</c:v>
                </c:pt>
                <c:pt idx="183">
                  <c:v>25.38</c:v>
                </c:pt>
                <c:pt idx="184">
                  <c:v>25.355</c:v>
                </c:pt>
                <c:pt idx="185">
                  <c:v>25.41</c:v>
                </c:pt>
                <c:pt idx="186">
                  <c:v>25.445</c:v>
                </c:pt>
                <c:pt idx="187">
                  <c:v>25.454999999999998</c:v>
                </c:pt>
                <c:pt idx="188">
                  <c:v>25.495000000000001</c:v>
                </c:pt>
                <c:pt idx="189">
                  <c:v>25.31</c:v>
                </c:pt>
                <c:pt idx="190">
                  <c:v>25.32</c:v>
                </c:pt>
                <c:pt idx="191">
                  <c:v>25.31</c:v>
                </c:pt>
                <c:pt idx="192">
                  <c:v>25.414999999999999</c:v>
                </c:pt>
                <c:pt idx="193">
                  <c:v>25.41</c:v>
                </c:pt>
                <c:pt idx="194">
                  <c:v>25.434999999999999</c:v>
                </c:pt>
                <c:pt idx="195">
                  <c:v>25.4</c:v>
                </c:pt>
                <c:pt idx="196">
                  <c:v>25.375</c:v>
                </c:pt>
                <c:pt idx="197">
                  <c:v>25.37</c:v>
                </c:pt>
                <c:pt idx="198">
                  <c:v>25.385000000000002</c:v>
                </c:pt>
                <c:pt idx="199">
                  <c:v>25.405000000000001</c:v>
                </c:pt>
                <c:pt idx="200">
                  <c:v>25.45</c:v>
                </c:pt>
                <c:pt idx="201">
                  <c:v>25.504999999999999</c:v>
                </c:pt>
                <c:pt idx="202">
                  <c:v>25.52</c:v>
                </c:pt>
                <c:pt idx="203">
                  <c:v>25.614999999999998</c:v>
                </c:pt>
                <c:pt idx="204">
                  <c:v>25.655000000000001</c:v>
                </c:pt>
                <c:pt idx="205">
                  <c:v>25.734999999999999</c:v>
                </c:pt>
                <c:pt idx="206">
                  <c:v>25.7</c:v>
                </c:pt>
                <c:pt idx="207">
                  <c:v>25.684999999999999</c:v>
                </c:pt>
                <c:pt idx="208">
                  <c:v>25.695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E94-4736-B9A3-FF68C3A0A9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96173872"/>
        <c:axId val="796174200"/>
      </c:lineChart>
      <c:catAx>
        <c:axId val="796173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96174200"/>
        <c:crosses val="autoZero"/>
        <c:auto val="1"/>
        <c:lblAlgn val="ctr"/>
        <c:lblOffset val="100"/>
        <c:noMultiLvlLbl val="0"/>
      </c:catAx>
      <c:valAx>
        <c:axId val="79617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96173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98123359580053"/>
          <c:y val="3.9365253983672445E-2"/>
          <c:w val="6.081266404199475E-2"/>
          <c:h val="0.162211942016967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 sz="1400" b="1"/>
      </a:pPr>
      <a:endParaRPr lang="cs-CZ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REPO 2T sazba 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Repo!$A$2:$A$7</c:f>
              <c:strCache>
                <c:ptCount val="6"/>
                <c:pt idx="0">
                  <c:v>11.05.20</c:v>
                </c:pt>
                <c:pt idx="1">
                  <c:v>24.06.21</c:v>
                </c:pt>
                <c:pt idx="2">
                  <c:v>05.08.21</c:v>
                </c:pt>
                <c:pt idx="3">
                  <c:v>30.09.21</c:v>
                </c:pt>
                <c:pt idx="4">
                  <c:v>05.11.21</c:v>
                </c:pt>
                <c:pt idx="5">
                  <c:v>2021/12 odhad</c:v>
                </c:pt>
              </c:strCache>
            </c:strRef>
          </c:cat>
          <c:val>
            <c:numRef>
              <c:f>Repo!$B$2:$B$7</c:f>
              <c:numCache>
                <c:formatCode>0.00</c:formatCode>
                <c:ptCount val="6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1.5</c:v>
                </c:pt>
                <c:pt idx="4">
                  <c:v>2.75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A6-47B3-97C8-05F3854CBB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0190920"/>
        <c:axId val="720188624"/>
      </c:barChart>
      <c:catAx>
        <c:axId val="720190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20188624"/>
        <c:crosses val="autoZero"/>
        <c:auto val="1"/>
        <c:lblAlgn val="ctr"/>
        <c:lblOffset val="100"/>
        <c:noMultiLvlLbl val="0"/>
      </c:catAx>
      <c:valAx>
        <c:axId val="720188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20190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 sz="1400" b="1"/>
      </a:pPr>
      <a:endParaRPr lang="cs-CZ"/>
    </a:p>
  </c:txPr>
  <c:externalData r:id="rId4">
    <c:autoUpdate val="0"/>
  </c:externalData>
  <c:userShapes r:id="rId5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Základní sazby centrálních bank r. 2021 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17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5DC-4129-A48B-E729A7C9C669}"/>
              </c:ext>
            </c:extLst>
          </c:dPt>
          <c:dLbls>
            <c:dLbl>
              <c:idx val="0"/>
              <c:layout>
                <c:manualLayout>
                  <c:x val="-9.548500806014995E-18"/>
                  <c:y val="0.160053071780567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5DC-4129-A48B-E729A7C9C669}"/>
                </c:ext>
              </c:extLst>
            </c:dLbl>
            <c:dLbl>
              <c:idx val="1"/>
              <c:layout>
                <c:manualLayout>
                  <c:x val="-5.727362204724409E-3"/>
                  <c:y val="0.14651883519771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5DC-4129-A48B-E729A7C9C669}"/>
                </c:ext>
              </c:extLst>
            </c:dLbl>
            <c:dLbl>
              <c:idx val="2"/>
              <c:layout>
                <c:manualLayout>
                  <c:x val="-6.5948162729658789E-3"/>
                  <c:y val="0.139778656896430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5DC-4129-A48B-E729A7C9C6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Sazby!$A$35:$A$60</c:f>
              <c:strCache>
                <c:ptCount val="26"/>
                <c:pt idx="0">
                  <c:v>Švýcarsko</c:v>
                </c:pt>
                <c:pt idx="1">
                  <c:v>Dánsko</c:v>
                </c:pt>
                <c:pt idx="2">
                  <c:v>Japonsko</c:v>
                </c:pt>
                <c:pt idx="3">
                  <c:v>Evropa</c:v>
                </c:pt>
                <c:pt idx="4">
                  <c:v>Švédsko</c:v>
                </c:pt>
                <c:pt idx="5">
                  <c:v>Austrálie</c:v>
                </c:pt>
                <c:pt idx="6">
                  <c:v>Velká Británie</c:v>
                </c:pt>
                <c:pt idx="7">
                  <c:v>Izrael</c:v>
                </c:pt>
                <c:pt idx="8">
                  <c:v>USA</c:v>
                </c:pt>
                <c:pt idx="9">
                  <c:v>Kanada</c:v>
                </c:pt>
                <c:pt idx="10">
                  <c:v>Norsko</c:v>
                </c:pt>
                <c:pt idx="11">
                  <c:v>Chile</c:v>
                </c:pt>
                <c:pt idx="12">
                  <c:v>Nový Zéland</c:v>
                </c:pt>
                <c:pt idx="13">
                  <c:v>Polsko</c:v>
                </c:pt>
                <c:pt idx="14">
                  <c:v>Jižní Korea</c:v>
                </c:pt>
                <c:pt idx="15">
                  <c:v>Saudská Arábie</c:v>
                </c:pt>
                <c:pt idx="16">
                  <c:v>Maďarsko</c:v>
                </c:pt>
                <c:pt idx="17">
                  <c:v>Česká republika</c:v>
                </c:pt>
                <c:pt idx="18">
                  <c:v>Jihoafrická republika</c:v>
                </c:pt>
                <c:pt idx="19">
                  <c:v>Čína</c:v>
                </c:pt>
                <c:pt idx="20">
                  <c:v>Indie</c:v>
                </c:pt>
                <c:pt idx="21">
                  <c:v>Mexiko</c:v>
                </c:pt>
                <c:pt idx="22">
                  <c:v>Indonésie</c:v>
                </c:pt>
                <c:pt idx="23">
                  <c:v>Rusko</c:v>
                </c:pt>
                <c:pt idx="24">
                  <c:v>Brazílie</c:v>
                </c:pt>
                <c:pt idx="25">
                  <c:v>Turecko</c:v>
                </c:pt>
              </c:strCache>
            </c:strRef>
          </c:cat>
          <c:val>
            <c:numRef>
              <c:f>Sazby!$C$35:$C$60</c:f>
              <c:numCache>
                <c:formatCode>0.00</c:formatCode>
                <c:ptCount val="26"/>
                <c:pt idx="0">
                  <c:v>-0.75</c:v>
                </c:pt>
                <c:pt idx="1">
                  <c:v>-0.35</c:v>
                </c:pt>
                <c:pt idx="2">
                  <c:v>-0.1</c:v>
                </c:pt>
                <c:pt idx="3">
                  <c:v>0</c:v>
                </c:pt>
                <c:pt idx="4">
                  <c:v>0</c:v>
                </c:pt>
                <c:pt idx="5">
                  <c:v>0.1</c:v>
                </c:pt>
                <c:pt idx="6">
                  <c:v>0.1</c:v>
                </c:pt>
                <c:pt idx="7">
                  <c:v>0.1</c:v>
                </c:pt>
                <c:pt idx="8">
                  <c:v>0.25</c:v>
                </c:pt>
                <c:pt idx="9">
                  <c:v>0.25</c:v>
                </c:pt>
                <c:pt idx="10">
                  <c:v>0.25</c:v>
                </c:pt>
                <c:pt idx="11">
                  <c:v>0.5</c:v>
                </c:pt>
                <c:pt idx="12">
                  <c:v>0.5</c:v>
                </c:pt>
                <c:pt idx="13">
                  <c:v>0.5</c:v>
                </c:pt>
                <c:pt idx="14">
                  <c:v>0.75</c:v>
                </c:pt>
                <c:pt idx="15">
                  <c:v>1</c:v>
                </c:pt>
                <c:pt idx="16">
                  <c:v>1.8</c:v>
                </c:pt>
                <c:pt idx="17">
                  <c:v>2.75</c:v>
                </c:pt>
                <c:pt idx="18">
                  <c:v>3.5</c:v>
                </c:pt>
                <c:pt idx="19">
                  <c:v>3.85</c:v>
                </c:pt>
                <c:pt idx="20">
                  <c:v>4</c:v>
                </c:pt>
                <c:pt idx="21">
                  <c:v>4.5</c:v>
                </c:pt>
                <c:pt idx="22">
                  <c:v>6.5</c:v>
                </c:pt>
                <c:pt idx="23">
                  <c:v>7.5</c:v>
                </c:pt>
                <c:pt idx="24">
                  <c:v>7.75</c:v>
                </c:pt>
                <c:pt idx="25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5DC-4129-A48B-E729A7C9C6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98573792"/>
        <c:axId val="798572480"/>
      </c:barChart>
      <c:catAx>
        <c:axId val="798573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98572480"/>
        <c:crosses val="autoZero"/>
        <c:auto val="1"/>
        <c:lblAlgn val="ctr"/>
        <c:lblOffset val="100"/>
        <c:noMultiLvlLbl val="0"/>
      </c:catAx>
      <c:valAx>
        <c:axId val="798572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98573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 sz="1400" b="1"/>
      </a:pPr>
      <a:endParaRPr lang="cs-CZ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0.43306</cdr:x>
      <cdr:y>0.22079</cdr:y>
    </cdr:from>
    <cdr:to>
      <cdr:x>0.57016</cdr:x>
      <cdr:y>0.36989</cdr:y>
    </cdr:to>
    <cdr:sp macro="" textlink="">
      <cdr:nvSpPr>
        <cdr:cNvPr id="2" name="TextovéPole 1">
          <a:extLst xmlns:a="http://schemas.openxmlformats.org/drawingml/2006/main">
            <a:ext uri="{FF2B5EF4-FFF2-40B4-BE49-F238E27FC236}">
              <a16:creationId xmlns:a16="http://schemas.microsoft.com/office/drawing/2014/main" id="{EC48F468-9100-467A-91B5-143D82E2BFB3}"/>
            </a:ext>
          </a:extLst>
        </cdr:cNvPr>
        <cdr:cNvSpPr txBox="1"/>
      </cdr:nvSpPr>
      <cdr:spPr>
        <a:xfrm xmlns:a="http://schemas.openxmlformats.org/drawingml/2006/main">
          <a:off x="5279922" y="757084"/>
          <a:ext cx="1671483" cy="5112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800" b="1" dirty="0">
              <a:solidFill>
                <a:srgbClr val="FF0000"/>
              </a:solidFill>
            </a:rPr>
            <a:t>∆  K/Z = + 32,1 %</a:t>
          </a:r>
        </a:p>
        <a:p xmlns:a="http://schemas.openxmlformats.org/drawingml/2006/main">
          <a:endParaRPr lang="cs-CZ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0.925</cdr:x>
      <cdr:y>0.24071</cdr:y>
    </cdr:from>
    <cdr:to>
      <cdr:x>1</cdr:x>
      <cdr:y>0.38528</cdr:y>
    </cdr:to>
    <cdr:sp macro="" textlink="">
      <cdr:nvSpPr>
        <cdr:cNvPr id="2" name="TextovéPole 1">
          <a:extLst xmlns:a="http://schemas.openxmlformats.org/drawingml/2006/main">
            <a:ext uri="{FF2B5EF4-FFF2-40B4-BE49-F238E27FC236}">
              <a16:creationId xmlns:a16="http://schemas.microsoft.com/office/drawing/2014/main" id="{B8535D82-5D2C-4363-9645-1387D4951006}"/>
            </a:ext>
          </a:extLst>
        </cdr:cNvPr>
        <cdr:cNvSpPr txBox="1"/>
      </cdr:nvSpPr>
      <cdr:spPr>
        <a:xfrm xmlns:a="http://schemas.openxmlformats.org/drawingml/2006/main">
          <a:off x="11277600" y="638321"/>
          <a:ext cx="914400" cy="3833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 dirty="0"/>
        </a:p>
      </cdr:txBody>
    </cdr:sp>
  </cdr:relSizeAnchor>
  <cdr:relSizeAnchor xmlns:cdr="http://schemas.openxmlformats.org/drawingml/2006/chartDrawing">
    <cdr:from>
      <cdr:x>0.925</cdr:x>
      <cdr:y>0.18382</cdr:y>
    </cdr:from>
    <cdr:to>
      <cdr:x>1</cdr:x>
      <cdr:y>0.52864</cdr:y>
    </cdr:to>
    <cdr:sp macro="" textlink="">
      <cdr:nvSpPr>
        <cdr:cNvPr id="3" name="TextovéPole 2">
          <a:extLst xmlns:a="http://schemas.openxmlformats.org/drawingml/2006/main">
            <a:ext uri="{FF2B5EF4-FFF2-40B4-BE49-F238E27FC236}">
              <a16:creationId xmlns:a16="http://schemas.microsoft.com/office/drawing/2014/main" id="{CB83E3BE-826E-4BED-AAD9-7A1D3A34BAE5}"/>
            </a:ext>
          </a:extLst>
        </cdr:cNvPr>
        <cdr:cNvSpPr txBox="1"/>
      </cdr:nvSpPr>
      <cdr:spPr>
        <a:xfrm xmlns:a="http://schemas.openxmlformats.org/drawingml/2006/main">
          <a:off x="11277600" y="48747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400" b="1" dirty="0"/>
            <a:t>(3,50)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0.31925</cdr:x>
      <cdr:y>0.18528</cdr:y>
    </cdr:from>
    <cdr:to>
      <cdr:x>0.73938</cdr:x>
      <cdr:y>0.30618</cdr:y>
    </cdr:to>
    <cdr:sp macro="" textlink="">
      <cdr:nvSpPr>
        <cdr:cNvPr id="2" name="TextovéPole 1">
          <a:extLst xmlns:a="http://schemas.openxmlformats.org/drawingml/2006/main">
            <a:ext uri="{FF2B5EF4-FFF2-40B4-BE49-F238E27FC236}">
              <a16:creationId xmlns:a16="http://schemas.microsoft.com/office/drawing/2014/main" id="{46A0377A-3406-47AC-9677-5F4BA3FFC236}"/>
            </a:ext>
          </a:extLst>
        </cdr:cNvPr>
        <cdr:cNvSpPr txBox="1"/>
      </cdr:nvSpPr>
      <cdr:spPr>
        <a:xfrm xmlns:a="http://schemas.openxmlformats.org/drawingml/2006/main">
          <a:off x="1807841" y="565487"/>
          <a:ext cx="2379150" cy="3689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400" b="1" dirty="0">
              <a:solidFill>
                <a:srgbClr val="00B050"/>
              </a:solidFill>
            </a:rPr>
            <a:t>+ 3,5 %                             + 13,2 %    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0.32535</cdr:x>
      <cdr:y>0.20105</cdr:y>
    </cdr:from>
    <cdr:to>
      <cdr:x>0.73771</cdr:x>
      <cdr:y>0.32983</cdr:y>
    </cdr:to>
    <cdr:sp macro="" textlink="">
      <cdr:nvSpPr>
        <cdr:cNvPr id="2" name="TextovéPole 1">
          <a:extLst xmlns:a="http://schemas.openxmlformats.org/drawingml/2006/main">
            <a:ext uri="{FF2B5EF4-FFF2-40B4-BE49-F238E27FC236}">
              <a16:creationId xmlns:a16="http://schemas.microsoft.com/office/drawing/2014/main" id="{2662A43B-07D1-40C6-A822-CE65EB52D218}"/>
            </a:ext>
          </a:extLst>
        </cdr:cNvPr>
        <cdr:cNvSpPr txBox="1"/>
      </cdr:nvSpPr>
      <cdr:spPr>
        <a:xfrm xmlns:a="http://schemas.openxmlformats.org/drawingml/2006/main">
          <a:off x="2069434" y="613614"/>
          <a:ext cx="2622884" cy="393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400" b="1" dirty="0">
              <a:solidFill>
                <a:srgbClr val="00B050"/>
              </a:solidFill>
            </a:rPr>
            <a:t>- 5,8 %                              +15,3 %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CF740B-BA3C-45D1-ACB8-62F9BA711EEF}" type="datetimeFigureOut">
              <a:rPr lang="cs-CZ" smtClean="0"/>
              <a:t>11.11.2021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6F14F-6F97-4EC7-A007-76764C34DF3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4459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DD6744-38C4-4792-A1A9-39489995EF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4CC02A3-CFB3-40D4-B08A-1A1DE68DB1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4B6645-EE62-4832-94BF-DC2B35A57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6BD89-E58C-4433-83CB-719092BF8ABC}" type="datetime1">
              <a:rPr lang="cs-CZ" smtClean="0"/>
              <a:t>11.11.2021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7663147-4EC7-4A5D-B818-2B55FB5B1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7B082BD-68D0-4AE2-92F9-ABB641C07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04C7-3DC1-4737-A255-157CA53C5A8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5460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AE3B08-CDD0-48DF-B0C8-8511DBD45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3527EF2-DF83-4C9A-B662-95510C1C72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2DAC47-11D5-459F-8499-FB91466E1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83D64-B53B-4394-8926-E9EEA8FB5AC0}" type="datetime1">
              <a:rPr lang="cs-CZ" smtClean="0"/>
              <a:t>11.11.2021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6B01973-1978-4588-8A18-625A3364B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2952237-5FDF-4ECF-BAE8-6C4E930D7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04C7-3DC1-4737-A255-157CA53C5A8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56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B7E1EC0-0A9D-4A2A-95AF-294475729E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B99A684-B1BA-43BC-823A-8AD54E9AEF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84CFED7-3BFA-451E-8657-D611ECB72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30828-A5F5-41E3-9F76-CE273AE6E3C3}" type="datetime1">
              <a:rPr lang="cs-CZ" smtClean="0"/>
              <a:t>11.11.2021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CDB689F-3F21-4640-A579-503512BF1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51F5C8-B720-4CCC-BA03-60D24B88F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04C7-3DC1-4737-A255-157CA53C5A8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444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E7626A-E372-4659-9E09-C357429CE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89462A-F174-4C6D-8B31-0B72C62B33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385D6E-89BE-4F4F-97F9-D4886FB41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EE42F-F7B0-42E0-B019-3C70306F6E49}" type="datetime1">
              <a:rPr lang="cs-CZ" smtClean="0"/>
              <a:t>11.11.2021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18F3A6-99DF-455F-A14F-76082E33C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C4CB99-ACC2-4290-8895-65299C4BB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04C7-3DC1-4737-A255-157CA53C5A8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2128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7ECFCF-88B3-4539-82C7-6DC04FAB6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C64AB58-C69D-49A1-9D5F-874FE1584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E111E7-976F-407E-83EA-18202DAB7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BEF19-3627-48C9-9382-152768034A5D}" type="datetime1">
              <a:rPr lang="cs-CZ" smtClean="0"/>
              <a:t>11.11.2021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0F3C4CE-ED6C-49D3-80C7-5D4E50863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A032D4-058A-4790-A537-A12029586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04C7-3DC1-4737-A255-157CA53C5A8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3533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886CD8-2635-43EE-94E3-5A73904DC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CE06C5-62EF-4DA9-BB6E-86A498632D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833D2A4-4E37-4B9B-9DA6-64340A285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C21FD41-D2BC-4853-AFAD-FF82A6998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2D7E8-2C85-4F57-ADD2-7EC5E3C40367}" type="datetime1">
              <a:rPr lang="cs-CZ" smtClean="0"/>
              <a:t>11.11.2021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3A85175-DA48-434E-9582-8BD5A76EF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4C74939-5082-4BB1-85EA-F311071E1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04C7-3DC1-4737-A255-157CA53C5A8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9364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A97B57-B2F8-4F99-99A3-FABF660EE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44D3A53-89F6-4B71-9BBE-6A65DAE08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52ADAD2-5201-404B-8620-EAAE533CDF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597A0F7-0309-4E7B-BE50-1CF0524239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281361C-5691-4712-80A9-4B72C140E8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C81695F-DD11-43B9-94F9-A45152D96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88D6F-5FF2-4482-95D3-31A6BD8DC329}" type="datetime1">
              <a:rPr lang="cs-CZ" smtClean="0"/>
              <a:t>11.11.2021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23D995C-F16E-4EE8-A729-92694EF89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93CDA83-B5E8-45F4-B7C8-40E965567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04C7-3DC1-4737-A255-157CA53C5A8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715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14547A-8E4E-4EB5-8845-422144F29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ADE36D6-AAFC-43C6-A80D-6A189E75C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9C295-9E30-4991-8ECC-27F311977C7C}" type="datetime1">
              <a:rPr lang="cs-CZ" smtClean="0"/>
              <a:t>11.11.2021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D7C033D-BEFC-462D-B2B9-F408E9218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19ACE70-3C99-467E-A938-A5A2FC859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04C7-3DC1-4737-A255-157CA53C5A8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6740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1037EFD-FD5E-411D-ACFF-864B90726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6F94-BE47-46C3-99DF-1D531A04CD5F}" type="datetime1">
              <a:rPr lang="cs-CZ" smtClean="0"/>
              <a:t>11.11.2021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06C0EEE-5910-4F68-8D9A-BD8E9A7D1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D8CD97D-0BC9-4A91-BDCF-8E318D001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04C7-3DC1-4737-A255-157CA53C5A8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766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F7EABF-941E-4808-A65B-5B725055E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7B624C-A963-45DC-BEAC-38582F01C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AF681F0-7051-49FE-855C-B68DCA6F4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6EC83C9-11DD-4509-BFD6-5EE32EC2A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6D908-3D7E-41F4-A237-21275E179EAE}" type="datetime1">
              <a:rPr lang="cs-CZ" smtClean="0"/>
              <a:t>11.11.2021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BF1D0AB-65E5-4084-8727-7341CBC4D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9FA32AF-8DF5-4B19-8D8B-385C26DDB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04C7-3DC1-4737-A255-157CA53C5A8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5567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C3B559-88C4-4DA0-94B1-B30F5780E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03A2068-9C95-4BB3-BC0F-4156F820A6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7B3E04D-57C6-4F43-A4B7-4EA037F4A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FEAA31F-3A5E-4976-B986-C6C272430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BB54-0F3B-473C-AC2E-FEEBB5A7E9FB}" type="datetime1">
              <a:rPr lang="cs-CZ" smtClean="0"/>
              <a:t>11.11.2021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F2D0560-3417-479C-9CE6-230D261B2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C0E5F5C-784B-4F49-A665-1E6B65279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04C7-3DC1-4737-A255-157CA53C5A8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7805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E3E2E1F-712B-4CB7-BA9F-B3F5000D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5F7B17A-BD8A-45F4-8DFA-322F96295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2CC9651-7A9C-40AF-9772-DF4FF09C63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F38E6-78FF-47E4-B7F7-A546D5FA0F72}" type="datetime1">
              <a:rPr lang="cs-CZ" smtClean="0"/>
              <a:t>11.11.2021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4775E4-C936-4E41-80BE-8B6B351767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00B84C-7B9C-4832-A29A-98BA490E8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304C7-3DC1-4737-A255-157CA53C5A8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398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finlord.cz/wp-content/uploads/2021/03/st%C3%A1tn%C3%AD-dluh-k-HDP-podle-zem%C3%AD.jp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finlord.cz/wp-content/uploads/2021/03/pom%C4%9Br-st%C3%A1tn%C3%ADho-dluhu-k-HDP-v-%C4%8CR.pn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74000">
              <a:schemeClr val="tx1"/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CA0ADE-A415-4180-8649-B3B89305C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2" y="593543"/>
            <a:ext cx="4087306" cy="4380625"/>
          </a:xfrm>
        </p:spPr>
        <p:txBody>
          <a:bodyPr anchor="b">
            <a:normAutofit fontScale="90000"/>
          </a:bodyPr>
          <a:lstStyle/>
          <a:p>
            <a:pPr algn="l"/>
            <a:r>
              <a:rPr lang="cs-CZ" sz="8000" b="1" dirty="0">
                <a:solidFill>
                  <a:srgbClr val="212B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 trápí exportéry v r. 2021</a:t>
            </a:r>
            <a:br>
              <a:rPr lang="cs-CZ" sz="8000" b="1" dirty="0">
                <a:solidFill>
                  <a:srgbClr val="212B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900" b="1" dirty="0">
                <a:solidFill>
                  <a:srgbClr val="212B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 nejen je)</a:t>
            </a:r>
            <a:br>
              <a:rPr lang="cs-CZ" sz="8000" b="1" dirty="0">
                <a:solidFill>
                  <a:srgbClr val="212B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4400" b="1" dirty="0">
              <a:solidFill>
                <a:srgbClr val="212B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6A20B7A-5948-4A93-AB87-7F88DCD635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 lnSpcReduction="10000"/>
          </a:bodyPr>
          <a:lstStyle/>
          <a:p>
            <a:pPr algn="l"/>
            <a:r>
              <a:rPr lang="cs-CZ" sz="2000" dirty="0">
                <a:solidFill>
                  <a:srgbClr val="DE46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Otto Daněk</a:t>
            </a:r>
          </a:p>
          <a:p>
            <a:pPr algn="l"/>
            <a:r>
              <a:rPr lang="cs-CZ" sz="2000" dirty="0">
                <a:solidFill>
                  <a:srgbClr val="DE46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Místopředseda AE</a:t>
            </a:r>
          </a:p>
          <a:p>
            <a:pPr algn="l"/>
            <a:r>
              <a:rPr lang="cs-CZ" sz="2000">
                <a:solidFill>
                  <a:srgbClr val="DE46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 </a:t>
            </a:r>
            <a:r>
              <a:rPr lang="cs-CZ" sz="2000" dirty="0">
                <a:solidFill>
                  <a:srgbClr val="DE46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11. 2021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E471DD-3B9B-43AA-9390-D1DB3AD88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5" r="15875"/>
          <a:stretch/>
        </p:blipFill>
        <p:spPr>
          <a:xfrm>
            <a:off x="-2427783" y="224211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484BD0D-8120-4A4A-ACD1-3057CC1B9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584" y="135723"/>
            <a:ext cx="1838832" cy="52916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4769E77-76FA-416B-8004-056109B19AA7}"/>
              </a:ext>
            </a:extLst>
          </p:cNvPr>
          <p:cNvSpPr txBox="1"/>
          <p:nvPr/>
        </p:nvSpPr>
        <p:spPr>
          <a:xfrm>
            <a:off x="7464612" y="224211"/>
            <a:ext cx="364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Hájíme zájmy českých exportérů</a:t>
            </a:r>
          </a:p>
        </p:txBody>
      </p:sp>
    </p:spTree>
    <p:extLst>
      <p:ext uri="{BB962C8B-B14F-4D97-AF65-F5344CB8AC3E}">
        <p14:creationId xmlns:p14="http://schemas.microsoft.com/office/powerpoint/2010/main" val="1446642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bg1"/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FCF2973-484E-4462-8FCA-145AC2965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1" y="6176963"/>
            <a:ext cx="1726001" cy="49669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C7ACF7A-6FB6-486A-9D52-50CACA98D2E9}"/>
              </a:ext>
            </a:extLst>
          </p:cNvPr>
          <p:cNvSpPr txBox="1"/>
          <p:nvPr/>
        </p:nvSpPr>
        <p:spPr>
          <a:xfrm>
            <a:off x="8172535" y="6240642"/>
            <a:ext cx="364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cap="all" dirty="0">
                <a:solidFill>
                  <a:srgbClr val="C70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Hájíme zájmy českých exportérů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6383F17-9F45-414D-8756-ED2DFFFA6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04C7-3DC1-4737-A255-157CA53C5A8E}" type="slidenum">
              <a:rPr lang="cs-CZ" smtClean="0"/>
              <a:t>10</a:t>
            </a:fld>
            <a:endParaRPr lang="cs-CZ" dirty="0"/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B28C759A-8903-4DC8-B288-477DF9E2BE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5702154"/>
              </p:ext>
            </p:extLst>
          </p:nvPr>
        </p:nvGraphicFramePr>
        <p:xfrm>
          <a:off x="0" y="0"/>
          <a:ext cx="121920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75C1D496-DC0B-44C3-837F-7CE65F4333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6695773"/>
              </p:ext>
            </p:extLst>
          </p:nvPr>
        </p:nvGraphicFramePr>
        <p:xfrm>
          <a:off x="1" y="3385941"/>
          <a:ext cx="1219199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37DE8ECD-18E7-4FDD-A306-C8B14DD126D2}"/>
              </a:ext>
            </a:extLst>
          </p:cNvPr>
          <p:cNvSpPr txBox="1"/>
          <p:nvPr/>
        </p:nvSpPr>
        <p:spPr>
          <a:xfrm>
            <a:off x="4975123" y="4178710"/>
            <a:ext cx="1898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∆  K/Z = + 566,7 %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4673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bg1"/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FCF2973-484E-4462-8FCA-145AC2965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1" y="6176963"/>
            <a:ext cx="1726001" cy="49669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C7ACF7A-6FB6-486A-9D52-50CACA98D2E9}"/>
              </a:ext>
            </a:extLst>
          </p:cNvPr>
          <p:cNvSpPr txBox="1"/>
          <p:nvPr/>
        </p:nvSpPr>
        <p:spPr>
          <a:xfrm>
            <a:off x="8172535" y="6240642"/>
            <a:ext cx="364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cap="all" dirty="0">
                <a:solidFill>
                  <a:srgbClr val="C70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Hájíme zájmy českých exportérů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6383F17-9F45-414D-8756-ED2DFFFA6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04C7-3DC1-4737-A255-157CA53C5A8E}" type="slidenum">
              <a:rPr lang="cs-CZ" smtClean="0"/>
              <a:t>11</a:t>
            </a:fld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169CE5E-C31B-4315-8743-927A4CFBD500}"/>
              </a:ext>
            </a:extLst>
          </p:cNvPr>
          <p:cNvSpPr txBox="1"/>
          <p:nvPr/>
        </p:nvSpPr>
        <p:spPr>
          <a:xfrm>
            <a:off x="1936239" y="1917290"/>
            <a:ext cx="82739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/>
              <a:t>5. Kurz koruny a REPO sazba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8793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bg1"/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FCF2973-484E-4462-8FCA-145AC2965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1" y="6176963"/>
            <a:ext cx="1726001" cy="49669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C7ACF7A-6FB6-486A-9D52-50CACA98D2E9}"/>
              </a:ext>
            </a:extLst>
          </p:cNvPr>
          <p:cNvSpPr txBox="1"/>
          <p:nvPr/>
        </p:nvSpPr>
        <p:spPr>
          <a:xfrm>
            <a:off x="8172535" y="6240642"/>
            <a:ext cx="364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cap="all" dirty="0">
                <a:solidFill>
                  <a:srgbClr val="C70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Hájíme zájmy českých exportérů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6383F17-9F45-414D-8756-ED2DFFFA6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04C7-3DC1-4737-A255-157CA53C5A8E}" type="slidenum">
              <a:rPr lang="cs-CZ" smtClean="0"/>
              <a:t>12</a:t>
            </a:fld>
            <a:endParaRPr lang="cs-CZ" dirty="0"/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B34F112D-F009-4C83-B6D1-E0BF7F843F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881931"/>
              </p:ext>
            </p:extLst>
          </p:nvPr>
        </p:nvGraphicFramePr>
        <p:xfrm>
          <a:off x="0" y="0"/>
          <a:ext cx="12192000" cy="3588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ED469A1B-D740-4A99-A078-046B288D17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143256"/>
              </p:ext>
            </p:extLst>
          </p:nvPr>
        </p:nvGraphicFramePr>
        <p:xfrm>
          <a:off x="0" y="3588774"/>
          <a:ext cx="12192000" cy="2651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7919BAE5-9C41-442E-8B84-B24F6A8BDA0C}"/>
              </a:ext>
            </a:extLst>
          </p:cNvPr>
          <p:cNvSpPr txBox="1"/>
          <p:nvPr/>
        </p:nvSpPr>
        <p:spPr>
          <a:xfrm>
            <a:off x="6744930" y="442452"/>
            <a:ext cx="1607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∆  Y/Y = - 2,8 %</a:t>
            </a:r>
          </a:p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AAFD24C-5773-4CBD-A9C7-4AFA7C9C0312}"/>
              </a:ext>
            </a:extLst>
          </p:cNvPr>
          <p:cNvSpPr txBox="1"/>
          <p:nvPr/>
        </p:nvSpPr>
        <p:spPr>
          <a:xfrm>
            <a:off x="4672025" y="4047537"/>
            <a:ext cx="3668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∆  Y/Y = + 1 100,0 %     (+ 1 300,00 %)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9619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bg1"/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FCF2973-484E-4462-8FCA-145AC2965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1" y="6176963"/>
            <a:ext cx="1726001" cy="49669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C7ACF7A-6FB6-486A-9D52-50CACA98D2E9}"/>
              </a:ext>
            </a:extLst>
          </p:cNvPr>
          <p:cNvSpPr txBox="1"/>
          <p:nvPr/>
        </p:nvSpPr>
        <p:spPr>
          <a:xfrm>
            <a:off x="8172535" y="6240642"/>
            <a:ext cx="364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cap="all" dirty="0">
                <a:solidFill>
                  <a:srgbClr val="C70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Hájíme zájmy českých exportérů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6383F17-9F45-414D-8756-ED2DFFFA6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04C7-3DC1-4737-A255-157CA53C5A8E}" type="slidenum">
              <a:rPr lang="cs-CZ" smtClean="0"/>
              <a:t>13</a:t>
            </a:fld>
            <a:endParaRPr lang="cs-CZ" dirty="0"/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AD97E49E-C327-4E17-90DE-36F0C1FDD1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6924174"/>
              </p:ext>
            </p:extLst>
          </p:nvPr>
        </p:nvGraphicFramePr>
        <p:xfrm>
          <a:off x="0" y="0"/>
          <a:ext cx="12192000" cy="5927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38797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bg1"/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FCF2973-484E-4462-8FCA-145AC2965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1" y="6176963"/>
            <a:ext cx="1726001" cy="49669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C7ACF7A-6FB6-486A-9D52-50CACA98D2E9}"/>
              </a:ext>
            </a:extLst>
          </p:cNvPr>
          <p:cNvSpPr txBox="1"/>
          <p:nvPr/>
        </p:nvSpPr>
        <p:spPr>
          <a:xfrm>
            <a:off x="8172535" y="6240642"/>
            <a:ext cx="364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cap="all" dirty="0">
                <a:solidFill>
                  <a:srgbClr val="C70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Hájíme zájmy českých exportérů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6383F17-9F45-414D-8756-ED2DFFFA6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04C7-3DC1-4737-A255-157CA53C5A8E}" type="slidenum">
              <a:rPr lang="cs-CZ" smtClean="0"/>
              <a:t>14</a:t>
            </a:fld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169CE5E-C31B-4315-8743-927A4CFBD500}"/>
              </a:ext>
            </a:extLst>
          </p:cNvPr>
          <p:cNvSpPr txBox="1"/>
          <p:nvPr/>
        </p:nvSpPr>
        <p:spPr>
          <a:xfrm>
            <a:off x="3382372" y="1877961"/>
            <a:ext cx="54272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/>
              <a:t>6. Celkové dopady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23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bg1"/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FCF2973-484E-4462-8FCA-145AC2965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1" y="6176963"/>
            <a:ext cx="1726001" cy="49669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C7ACF7A-6FB6-486A-9D52-50CACA98D2E9}"/>
              </a:ext>
            </a:extLst>
          </p:cNvPr>
          <p:cNvSpPr txBox="1"/>
          <p:nvPr/>
        </p:nvSpPr>
        <p:spPr>
          <a:xfrm>
            <a:off x="8172535" y="6240642"/>
            <a:ext cx="364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cap="all" dirty="0">
                <a:solidFill>
                  <a:srgbClr val="C70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Hájíme zájmy českých exportérů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6383F17-9F45-414D-8756-ED2DFFFA6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04C7-3DC1-4737-A255-157CA53C5A8E}" type="slidenum">
              <a:rPr lang="cs-CZ" smtClean="0"/>
              <a:t>15</a:t>
            </a:fld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2FFCB46-0B91-47D4-AFBE-51AF4E9754D2}"/>
              </a:ext>
            </a:extLst>
          </p:cNvPr>
          <p:cNvSpPr txBox="1"/>
          <p:nvPr/>
        </p:nvSpPr>
        <p:spPr>
          <a:xfrm>
            <a:off x="-15510" y="4033926"/>
            <a:ext cx="123290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Na základě průzkumy mezi členy AE bylo zjištěni, že nejmenší nárust nákladů u dotazovaných firem činil úhrnem 7,8 % v průběhu</a:t>
            </a:r>
          </a:p>
          <a:p>
            <a:r>
              <a:rPr lang="cs-CZ" dirty="0"/>
              <a:t> 1 – 10 /2021, průměrný nárůst činil 18,6 % a nejvyšší nárůst 72,9 %. Žádné ze společností se nepodařilo přenést plně růst nákladů</a:t>
            </a:r>
          </a:p>
          <a:p>
            <a:r>
              <a:rPr lang="cs-CZ" dirty="0"/>
              <a:t>do cen. V průměru společnosti nesly 8,6 p.b. z navýšených nákladů ze svých marží !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B048AEE2-5AD4-4812-9832-93687D2E14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967067"/>
              </p:ext>
            </p:extLst>
          </p:nvPr>
        </p:nvGraphicFramePr>
        <p:xfrm>
          <a:off x="0" y="0"/>
          <a:ext cx="12191999" cy="3826044"/>
        </p:xfrm>
        <a:graphic>
          <a:graphicData uri="http://schemas.openxmlformats.org/drawingml/2006/table">
            <a:tbl>
              <a:tblPr/>
              <a:tblGrid>
                <a:gridCol w="1421489">
                  <a:extLst>
                    <a:ext uri="{9D8B030D-6E8A-4147-A177-3AD203B41FA5}">
                      <a16:colId xmlns:a16="http://schemas.microsoft.com/office/drawing/2014/main" val="1076393617"/>
                    </a:ext>
                  </a:extLst>
                </a:gridCol>
                <a:gridCol w="1749525">
                  <a:extLst>
                    <a:ext uri="{9D8B030D-6E8A-4147-A177-3AD203B41FA5}">
                      <a16:colId xmlns:a16="http://schemas.microsoft.com/office/drawing/2014/main" val="1573150896"/>
                    </a:ext>
                  </a:extLst>
                </a:gridCol>
                <a:gridCol w="1312143">
                  <a:extLst>
                    <a:ext uri="{9D8B030D-6E8A-4147-A177-3AD203B41FA5}">
                      <a16:colId xmlns:a16="http://schemas.microsoft.com/office/drawing/2014/main" val="1495764575"/>
                    </a:ext>
                  </a:extLst>
                </a:gridCol>
                <a:gridCol w="1312143">
                  <a:extLst>
                    <a:ext uri="{9D8B030D-6E8A-4147-A177-3AD203B41FA5}">
                      <a16:colId xmlns:a16="http://schemas.microsoft.com/office/drawing/2014/main" val="3786833423"/>
                    </a:ext>
                  </a:extLst>
                </a:gridCol>
                <a:gridCol w="1312143">
                  <a:extLst>
                    <a:ext uri="{9D8B030D-6E8A-4147-A177-3AD203B41FA5}">
                      <a16:colId xmlns:a16="http://schemas.microsoft.com/office/drawing/2014/main" val="4138129785"/>
                    </a:ext>
                  </a:extLst>
                </a:gridCol>
                <a:gridCol w="1612843">
                  <a:extLst>
                    <a:ext uri="{9D8B030D-6E8A-4147-A177-3AD203B41FA5}">
                      <a16:colId xmlns:a16="http://schemas.microsoft.com/office/drawing/2014/main" val="2112839690"/>
                    </a:ext>
                  </a:extLst>
                </a:gridCol>
                <a:gridCol w="1831534">
                  <a:extLst>
                    <a:ext uri="{9D8B030D-6E8A-4147-A177-3AD203B41FA5}">
                      <a16:colId xmlns:a16="http://schemas.microsoft.com/office/drawing/2014/main" val="4257823634"/>
                    </a:ext>
                  </a:extLst>
                </a:gridCol>
                <a:gridCol w="1640179">
                  <a:extLst>
                    <a:ext uri="{9D8B030D-6E8A-4147-A177-3AD203B41FA5}">
                      <a16:colId xmlns:a16="http://schemas.microsoft.com/office/drawing/2014/main" val="2466604278"/>
                    </a:ext>
                  </a:extLst>
                </a:gridCol>
              </a:tblGrid>
              <a:tr h="31883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Podíl na nákl.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PRŮM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DOPAD MIN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DOPAD PRŮM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DOPAD MAX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7734475"/>
                  </a:ext>
                </a:extLst>
              </a:tr>
              <a:tr h="31883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908649"/>
                  </a:ext>
                </a:extLst>
              </a:tr>
              <a:tr h="318837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Materiál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0554771"/>
                  </a:ext>
                </a:extLst>
              </a:tr>
              <a:tr h="318837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Osob.nákl.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3413060"/>
                  </a:ext>
                </a:extLst>
              </a:tr>
              <a:tr h="318837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Přepravné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5375369"/>
                  </a:ext>
                </a:extLst>
              </a:tr>
              <a:tr h="318837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Energie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0613485"/>
                  </a:ext>
                </a:extLst>
              </a:tr>
              <a:tr h="318837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Úvěry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5483430"/>
                  </a:ext>
                </a:extLst>
              </a:tr>
              <a:tr h="318837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Kurz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0129679"/>
                  </a:ext>
                </a:extLst>
              </a:tr>
              <a:tr h="318837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18,61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72,92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3193131"/>
                  </a:ext>
                </a:extLst>
              </a:tr>
              <a:tr h="318837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7438882"/>
                  </a:ext>
                </a:extLst>
              </a:tr>
              <a:tr h="318837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Ceny prod.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1887289"/>
                  </a:ext>
                </a:extLst>
              </a:tr>
              <a:tr h="318837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Dopad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-2,81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-8,61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-22,92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62002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6337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bg1"/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FCF2973-484E-4462-8FCA-145AC2965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1" y="6176963"/>
            <a:ext cx="1726001" cy="49669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C7ACF7A-6FB6-486A-9D52-50CACA98D2E9}"/>
              </a:ext>
            </a:extLst>
          </p:cNvPr>
          <p:cNvSpPr txBox="1"/>
          <p:nvPr/>
        </p:nvSpPr>
        <p:spPr>
          <a:xfrm>
            <a:off x="8172535" y="6240642"/>
            <a:ext cx="364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cap="all" dirty="0">
                <a:solidFill>
                  <a:srgbClr val="C70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Hájíme zájmy českých exportérů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6383F17-9F45-414D-8756-ED2DFFFA6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04C7-3DC1-4737-A255-157CA53C5A8E}" type="slidenum">
              <a:rPr lang="cs-CZ" smtClean="0"/>
              <a:t>16</a:t>
            </a:fld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169CE5E-C31B-4315-8743-927A4CFBD500}"/>
              </a:ext>
            </a:extLst>
          </p:cNvPr>
          <p:cNvSpPr txBox="1"/>
          <p:nvPr/>
        </p:nvSpPr>
        <p:spPr>
          <a:xfrm>
            <a:off x="786656" y="1927122"/>
            <a:ext cx="104125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/>
              <a:t>6. Covid a nízká proočkovanost v ČR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9158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bg1"/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FCF2973-484E-4462-8FCA-145AC2965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1" y="6176963"/>
            <a:ext cx="1726001" cy="49669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C7ACF7A-6FB6-486A-9D52-50CACA98D2E9}"/>
              </a:ext>
            </a:extLst>
          </p:cNvPr>
          <p:cNvSpPr txBox="1"/>
          <p:nvPr/>
        </p:nvSpPr>
        <p:spPr>
          <a:xfrm>
            <a:off x="8172535" y="6240642"/>
            <a:ext cx="364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cap="all" dirty="0">
                <a:solidFill>
                  <a:srgbClr val="C70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Hájíme zájmy českých exportérů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6383F17-9F45-414D-8756-ED2DFFFA6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04C7-3DC1-4737-A255-157CA53C5A8E}" type="slidenum">
              <a:rPr lang="cs-CZ" smtClean="0"/>
              <a:t>17</a:t>
            </a:fld>
            <a:endParaRPr lang="cs-CZ" dirty="0"/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9A3F9722-AD34-42C8-9C7D-E1028D52A1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0210880"/>
              </p:ext>
            </p:extLst>
          </p:nvPr>
        </p:nvGraphicFramePr>
        <p:xfrm>
          <a:off x="0" y="3097159"/>
          <a:ext cx="12192000" cy="3143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18DB3004-7A66-4791-AEF2-95E665DAB2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794794"/>
              </p:ext>
            </p:extLst>
          </p:nvPr>
        </p:nvGraphicFramePr>
        <p:xfrm>
          <a:off x="0" y="-8676"/>
          <a:ext cx="6096000" cy="3097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AF548C45-C632-4AA9-AE24-D1883515D0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7692619"/>
              </p:ext>
            </p:extLst>
          </p:nvPr>
        </p:nvGraphicFramePr>
        <p:xfrm>
          <a:off x="6096000" y="0"/>
          <a:ext cx="6096000" cy="3088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4387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bg1"/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FCF2973-484E-4462-8FCA-145AC2965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1" y="6176963"/>
            <a:ext cx="1726001" cy="49669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C7ACF7A-6FB6-486A-9D52-50CACA98D2E9}"/>
              </a:ext>
            </a:extLst>
          </p:cNvPr>
          <p:cNvSpPr txBox="1"/>
          <p:nvPr/>
        </p:nvSpPr>
        <p:spPr>
          <a:xfrm>
            <a:off x="8172535" y="6240642"/>
            <a:ext cx="364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cap="all" dirty="0">
                <a:solidFill>
                  <a:srgbClr val="C70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Hájíme zájmy českých exportérů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6383F17-9F45-414D-8756-ED2DFFFA6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04C7-3DC1-4737-A255-157CA53C5A8E}" type="slidenum">
              <a:rPr lang="cs-CZ" smtClean="0"/>
              <a:t>18</a:t>
            </a:fld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169CE5E-C31B-4315-8743-927A4CFBD500}"/>
              </a:ext>
            </a:extLst>
          </p:cNvPr>
          <p:cNvSpPr txBox="1"/>
          <p:nvPr/>
        </p:nvSpPr>
        <p:spPr>
          <a:xfrm>
            <a:off x="531335" y="1838890"/>
            <a:ext cx="112623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/>
              <a:t>6. Výsledky národního exportu za 1 – 9</a:t>
            </a:r>
            <a:endParaRPr lang="cs-CZ" sz="5400" b="1" dirty="0">
              <a:solidFill>
                <a:srgbClr val="00B05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8710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bg1"/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FCF2973-484E-4462-8FCA-145AC2965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1" y="6176963"/>
            <a:ext cx="1726001" cy="49669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C7ACF7A-6FB6-486A-9D52-50CACA98D2E9}"/>
              </a:ext>
            </a:extLst>
          </p:cNvPr>
          <p:cNvSpPr txBox="1"/>
          <p:nvPr/>
        </p:nvSpPr>
        <p:spPr>
          <a:xfrm>
            <a:off x="8172535" y="6240642"/>
            <a:ext cx="364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cap="all" dirty="0">
                <a:solidFill>
                  <a:srgbClr val="C70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Hájíme zájmy českých exportérů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6383F17-9F45-414D-8756-ED2DFFFA6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04C7-3DC1-4737-A255-157CA53C5A8E}" type="slidenum">
              <a:rPr lang="cs-CZ" smtClean="0"/>
              <a:t>19</a:t>
            </a:fld>
            <a:endParaRPr lang="cs-CZ" dirty="0"/>
          </a:p>
        </p:txBody>
      </p:sp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D7528CFD-139B-40FD-A04D-E10313A9BC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0296238"/>
              </p:ext>
            </p:extLst>
          </p:nvPr>
        </p:nvGraphicFramePr>
        <p:xfrm>
          <a:off x="168442" y="-1"/>
          <a:ext cx="5662863" cy="3052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Graf 11">
            <a:extLst>
              <a:ext uri="{FF2B5EF4-FFF2-40B4-BE49-F238E27FC236}">
                <a16:creationId xmlns:a16="http://schemas.microsoft.com/office/drawing/2014/main" id="{1E83B85B-FD13-46E5-A4E0-A9C7FD31A4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1990528"/>
              </p:ext>
            </p:extLst>
          </p:nvPr>
        </p:nvGraphicFramePr>
        <p:xfrm>
          <a:off x="5831304" y="-1"/>
          <a:ext cx="6360695" cy="3052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Graf 12">
            <a:extLst>
              <a:ext uri="{FF2B5EF4-FFF2-40B4-BE49-F238E27FC236}">
                <a16:creationId xmlns:a16="http://schemas.microsoft.com/office/drawing/2014/main" id="{C65C8900-BA62-4087-8D29-941B1DFADB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6517078"/>
              </p:ext>
            </p:extLst>
          </p:nvPr>
        </p:nvGraphicFramePr>
        <p:xfrm>
          <a:off x="168441" y="3052008"/>
          <a:ext cx="5662862" cy="3052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Graf 13">
            <a:extLst>
              <a:ext uri="{FF2B5EF4-FFF2-40B4-BE49-F238E27FC236}">
                <a16:creationId xmlns:a16="http://schemas.microsoft.com/office/drawing/2014/main" id="{0BE325BB-6088-4BFD-B9C2-C9616F5B76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0069465"/>
              </p:ext>
            </p:extLst>
          </p:nvPr>
        </p:nvGraphicFramePr>
        <p:xfrm>
          <a:off x="5831303" y="3052007"/>
          <a:ext cx="6360694" cy="3052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539D53A6-EF16-48EB-B57C-0C38ADEF2662}"/>
              </a:ext>
            </a:extLst>
          </p:cNvPr>
          <p:cNvSpPr txBox="1"/>
          <p:nvPr/>
        </p:nvSpPr>
        <p:spPr>
          <a:xfrm>
            <a:off x="2077164" y="505326"/>
            <a:ext cx="2502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+4,6 %              + 15,5 %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299C065-7D49-4E00-8AD3-0DF3F541B343}"/>
              </a:ext>
            </a:extLst>
          </p:cNvPr>
          <p:cNvSpPr txBox="1"/>
          <p:nvPr/>
        </p:nvSpPr>
        <p:spPr>
          <a:xfrm>
            <a:off x="7900737" y="505326"/>
            <a:ext cx="2778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+ 5,7 %                     + 16,9 %</a:t>
            </a:r>
          </a:p>
        </p:txBody>
      </p:sp>
    </p:spTree>
    <p:extLst>
      <p:ext uri="{BB962C8B-B14F-4D97-AF65-F5344CB8AC3E}">
        <p14:creationId xmlns:p14="http://schemas.microsoft.com/office/powerpoint/2010/main" val="3612445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bg1"/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FCF2973-484E-4462-8FCA-145AC2965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1" y="6176963"/>
            <a:ext cx="1726001" cy="49669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C7ACF7A-6FB6-486A-9D52-50CACA98D2E9}"/>
              </a:ext>
            </a:extLst>
          </p:cNvPr>
          <p:cNvSpPr txBox="1"/>
          <p:nvPr/>
        </p:nvSpPr>
        <p:spPr>
          <a:xfrm>
            <a:off x="8172535" y="6240642"/>
            <a:ext cx="364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cap="all" dirty="0">
                <a:solidFill>
                  <a:srgbClr val="C70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Hájíme zájmy českých exportérů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6383F17-9F45-414D-8756-ED2DFFFA6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04C7-3DC1-4737-A255-157CA53C5A8E}" type="slidenum">
              <a:rPr lang="cs-CZ" smtClean="0"/>
              <a:t>2</a:t>
            </a:fld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3D431B9-4F53-4332-A1A4-B5724D888DF5}"/>
              </a:ext>
            </a:extLst>
          </p:cNvPr>
          <p:cNvSpPr txBox="1"/>
          <p:nvPr/>
        </p:nvSpPr>
        <p:spPr>
          <a:xfrm>
            <a:off x="2343370" y="2141621"/>
            <a:ext cx="7505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/>
              <a:t>1. Nedostatek pracovníků</a:t>
            </a:r>
          </a:p>
        </p:txBody>
      </p:sp>
    </p:spTree>
    <p:extLst>
      <p:ext uri="{BB962C8B-B14F-4D97-AF65-F5344CB8AC3E}">
        <p14:creationId xmlns:p14="http://schemas.microsoft.com/office/powerpoint/2010/main" val="1916274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bg1"/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FCF2973-484E-4462-8FCA-145AC2965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1" y="6176963"/>
            <a:ext cx="1726001" cy="49669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C7ACF7A-6FB6-486A-9D52-50CACA98D2E9}"/>
              </a:ext>
            </a:extLst>
          </p:cNvPr>
          <p:cNvSpPr txBox="1"/>
          <p:nvPr/>
        </p:nvSpPr>
        <p:spPr>
          <a:xfrm>
            <a:off x="8172535" y="6240642"/>
            <a:ext cx="364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cap="all" dirty="0">
                <a:solidFill>
                  <a:srgbClr val="C70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Hájíme zájmy českých exportérů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6383F17-9F45-414D-8756-ED2DFFFA6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04C7-3DC1-4737-A255-157CA53C5A8E}" type="slidenum">
              <a:rPr lang="cs-CZ" smtClean="0"/>
              <a:t>20</a:t>
            </a:fld>
            <a:endParaRPr lang="cs-CZ" dirty="0"/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EBF1D5AF-1E64-4F83-B130-8E654FBC1D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4667241"/>
              </p:ext>
            </p:extLst>
          </p:nvPr>
        </p:nvGraphicFramePr>
        <p:xfrm>
          <a:off x="0" y="-1"/>
          <a:ext cx="12192000" cy="3268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6412AF53-5F6C-4289-AE81-CCA4D1EA51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8841662"/>
              </p:ext>
            </p:extLst>
          </p:nvPr>
        </p:nvGraphicFramePr>
        <p:xfrm>
          <a:off x="-1" y="3268577"/>
          <a:ext cx="12191999" cy="2908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AF3FEF89-C7E9-4D1F-BA67-630E8320D456}"/>
              </a:ext>
            </a:extLst>
          </p:cNvPr>
          <p:cNvSpPr txBox="1"/>
          <p:nvPr/>
        </p:nvSpPr>
        <p:spPr>
          <a:xfrm>
            <a:off x="3850105" y="5157537"/>
            <a:ext cx="4974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- 76,3 %                                                              - 69,3 %</a:t>
            </a:r>
          </a:p>
        </p:txBody>
      </p:sp>
    </p:spTree>
    <p:extLst>
      <p:ext uri="{BB962C8B-B14F-4D97-AF65-F5344CB8AC3E}">
        <p14:creationId xmlns:p14="http://schemas.microsoft.com/office/powerpoint/2010/main" val="966470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bg1"/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FCF2973-484E-4462-8FCA-145AC2965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1" y="6176963"/>
            <a:ext cx="1726001" cy="49669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C7ACF7A-6FB6-486A-9D52-50CACA98D2E9}"/>
              </a:ext>
            </a:extLst>
          </p:cNvPr>
          <p:cNvSpPr txBox="1"/>
          <p:nvPr/>
        </p:nvSpPr>
        <p:spPr>
          <a:xfrm>
            <a:off x="8172535" y="6240642"/>
            <a:ext cx="364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cap="all" dirty="0">
                <a:solidFill>
                  <a:srgbClr val="C70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Hájíme zájmy českých exportérů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6383F17-9F45-414D-8756-ED2DFFFA6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04C7-3DC1-4737-A255-157CA53C5A8E}" type="slidenum">
              <a:rPr lang="cs-CZ" smtClean="0"/>
              <a:t>21</a:t>
            </a:fld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169CE5E-C31B-4315-8743-927A4CFBD500}"/>
              </a:ext>
            </a:extLst>
          </p:cNvPr>
          <p:cNvSpPr txBox="1"/>
          <p:nvPr/>
        </p:nvSpPr>
        <p:spPr>
          <a:xfrm>
            <a:off x="3358197" y="1967227"/>
            <a:ext cx="50136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/>
              <a:t>7. ZADLUŽENÍ ČR</a:t>
            </a:r>
            <a:endParaRPr lang="cs-CZ" sz="5400" b="1" dirty="0">
              <a:solidFill>
                <a:srgbClr val="00B05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1977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bg1"/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FCF2973-484E-4462-8FCA-145AC2965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1" y="6176963"/>
            <a:ext cx="1726001" cy="49669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C7ACF7A-6FB6-486A-9D52-50CACA98D2E9}"/>
              </a:ext>
            </a:extLst>
          </p:cNvPr>
          <p:cNvSpPr txBox="1"/>
          <p:nvPr/>
        </p:nvSpPr>
        <p:spPr>
          <a:xfrm>
            <a:off x="8172535" y="6240642"/>
            <a:ext cx="364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cap="all" dirty="0">
                <a:solidFill>
                  <a:srgbClr val="C70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Hájíme zájmy českých exportérů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6383F17-9F45-414D-8756-ED2DFFFA6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04C7-3DC1-4737-A255-157CA53C5A8E}" type="slidenum">
              <a:rPr lang="cs-CZ" smtClean="0"/>
              <a:t>22</a:t>
            </a:fld>
            <a:endParaRPr lang="cs-CZ" dirty="0"/>
          </a:p>
        </p:txBody>
      </p:sp>
      <p:pic>
        <p:nvPicPr>
          <p:cNvPr id="6" name="Obrázek 5" descr="státní dluh k HDP podle zemí">
            <a:hlinkClick r:id="rId3" tooltip="&quot;ČR: státní dluh k HDP by měl letos vyskočit nad 43 %&quot;"/>
            <a:extLst>
              <a:ext uri="{FF2B5EF4-FFF2-40B4-BE49-F238E27FC236}">
                <a16:creationId xmlns:a16="http://schemas.microsoft.com/office/drawing/2014/main" id="{7FD43FA6-A746-490E-965A-148241C4D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2" y="1"/>
            <a:ext cx="1207007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FBFB798-9B63-4AEC-9B02-9A5EE9DD6BF6}"/>
              </a:ext>
            </a:extLst>
          </p:cNvPr>
          <p:cNvSpPr txBox="1"/>
          <p:nvPr/>
        </p:nvSpPr>
        <p:spPr>
          <a:xfrm>
            <a:off x="9138934" y="4623306"/>
            <a:ext cx="1592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ČR (43 %)</a:t>
            </a:r>
          </a:p>
        </p:txBody>
      </p:sp>
      <p:sp>
        <p:nvSpPr>
          <p:cNvPr id="7" name="Šipka: dolů 6">
            <a:extLst>
              <a:ext uri="{FF2B5EF4-FFF2-40B4-BE49-F238E27FC236}">
                <a16:creationId xmlns:a16="http://schemas.microsoft.com/office/drawing/2014/main" id="{0059DFA4-1F11-402F-8F19-9C2F00C11065}"/>
              </a:ext>
            </a:extLst>
          </p:cNvPr>
          <p:cNvSpPr/>
          <p:nvPr/>
        </p:nvSpPr>
        <p:spPr>
          <a:xfrm>
            <a:off x="9231704" y="5262234"/>
            <a:ext cx="484632" cy="978408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3901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bg1"/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FCF2973-484E-4462-8FCA-145AC2965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1" y="6176963"/>
            <a:ext cx="1726001" cy="49669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C7ACF7A-6FB6-486A-9D52-50CACA98D2E9}"/>
              </a:ext>
            </a:extLst>
          </p:cNvPr>
          <p:cNvSpPr txBox="1"/>
          <p:nvPr/>
        </p:nvSpPr>
        <p:spPr>
          <a:xfrm>
            <a:off x="8172535" y="6240642"/>
            <a:ext cx="364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cap="all" dirty="0">
                <a:solidFill>
                  <a:srgbClr val="C70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Hájíme zájmy českých exportérů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6383F17-9F45-414D-8756-ED2DFFFA6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04C7-3DC1-4737-A255-157CA53C5A8E}" type="slidenum">
              <a:rPr lang="cs-CZ" smtClean="0"/>
              <a:t>23</a:t>
            </a:fld>
            <a:endParaRPr lang="cs-CZ" dirty="0"/>
          </a:p>
        </p:txBody>
      </p:sp>
      <p:pic>
        <p:nvPicPr>
          <p:cNvPr id="6" name="Obrázek 5" descr="poměr státního dluhu k HDP v ČR">
            <a:hlinkClick r:id="rId3" tooltip="&quot;ČR: státní dluh k HDP by měl letos vyskočit nad 43 %&quot;"/>
            <a:extLst>
              <a:ext uri="{FF2B5EF4-FFF2-40B4-BE49-F238E27FC236}">
                <a16:creationId xmlns:a16="http://schemas.microsoft.com/office/drawing/2014/main" id="{5B3FD423-AB9D-47E0-96B1-88C13825F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77"/>
            <a:ext cx="12192000" cy="62455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746986F-B8F7-43E1-AA69-252E89945C59}"/>
              </a:ext>
            </a:extLst>
          </p:cNvPr>
          <p:cNvSpPr txBox="1"/>
          <p:nvPr/>
        </p:nvSpPr>
        <p:spPr>
          <a:xfrm>
            <a:off x="1976282" y="301658"/>
            <a:ext cx="4541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Dynamika zadlužování ČR (%)</a:t>
            </a:r>
          </a:p>
        </p:txBody>
      </p:sp>
    </p:spTree>
    <p:extLst>
      <p:ext uri="{BB962C8B-B14F-4D97-AF65-F5344CB8AC3E}">
        <p14:creationId xmlns:p14="http://schemas.microsoft.com/office/powerpoint/2010/main" val="660858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bg1"/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FCF2973-484E-4462-8FCA-145AC2965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1" y="6176963"/>
            <a:ext cx="1726001" cy="49669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C7ACF7A-6FB6-486A-9D52-50CACA98D2E9}"/>
              </a:ext>
            </a:extLst>
          </p:cNvPr>
          <p:cNvSpPr txBox="1"/>
          <p:nvPr/>
        </p:nvSpPr>
        <p:spPr>
          <a:xfrm>
            <a:off x="8172535" y="6240642"/>
            <a:ext cx="364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cap="all" dirty="0">
                <a:solidFill>
                  <a:srgbClr val="C70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Hájíme zájmy českých exportérů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6383F17-9F45-414D-8756-ED2DFFFA6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04C7-3DC1-4737-A255-157CA53C5A8E}" type="slidenum">
              <a:rPr lang="cs-CZ" smtClean="0"/>
              <a:t>24</a:t>
            </a:fld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169CE5E-C31B-4315-8743-927A4CFBD500}"/>
              </a:ext>
            </a:extLst>
          </p:cNvPr>
          <p:cNvSpPr txBox="1"/>
          <p:nvPr/>
        </p:nvSpPr>
        <p:spPr>
          <a:xfrm>
            <a:off x="3999881" y="2135669"/>
            <a:ext cx="41922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/>
              <a:t>8. KOMENTÁŘ</a:t>
            </a:r>
            <a:endParaRPr lang="cs-CZ" sz="5400" b="1" dirty="0">
              <a:solidFill>
                <a:srgbClr val="00B05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3371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bg1"/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FCF2973-484E-4462-8FCA-145AC2965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1" y="6176963"/>
            <a:ext cx="1726001" cy="49669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C7ACF7A-6FB6-486A-9D52-50CACA98D2E9}"/>
              </a:ext>
            </a:extLst>
          </p:cNvPr>
          <p:cNvSpPr txBox="1"/>
          <p:nvPr/>
        </p:nvSpPr>
        <p:spPr>
          <a:xfrm>
            <a:off x="8172535" y="6240642"/>
            <a:ext cx="364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cap="all" dirty="0">
                <a:solidFill>
                  <a:srgbClr val="C70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Hájíme zájmy českých exportérů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6383F17-9F45-414D-8756-ED2DFFFA6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04C7-3DC1-4737-A255-157CA53C5A8E}" type="slidenum">
              <a:rPr lang="cs-CZ" smtClean="0"/>
              <a:t>25</a:t>
            </a:fld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3AD30FC-7D70-4C0F-B198-97BA454F88B8}"/>
              </a:ext>
            </a:extLst>
          </p:cNvPr>
          <p:cNvSpPr txBox="1"/>
          <p:nvPr/>
        </p:nvSpPr>
        <p:spPr>
          <a:xfrm>
            <a:off x="0" y="8167"/>
            <a:ext cx="12362872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cs-CZ" dirty="0"/>
              <a:t>Nedostatek pracovníků všech druhů a úrovní je dlouhotrvající problém. Počet volných míst letos vzrostl o 12 %.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cs-CZ" dirty="0"/>
              <a:t>Na konci září bylo 0,7 nezaměstnaného na neobsazené místo.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cs-CZ" dirty="0"/>
              <a:t>Ceny materiálů, energií a za přepravu dramaticky rostou (komodity, plasty, polotovary, benzín, nafta, všechny druhy energií…)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cs-CZ" dirty="0"/>
              <a:t>Zvyšování REPO sazby prodraží úvěry, nepřinese zásadní zvýšení úročení vkladů a povede k posilování koruny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cs-CZ" dirty="0"/>
              <a:t>Zvyšování REPO sazby nepřinese v dohledné době zkrocení inflace (z velké většiny je dovezená)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cs-CZ" dirty="0"/>
              <a:t>Vyšší sazby než ČR mají jen JAR, Čína, Indie, Mexiko, Indonésie, Rusko, Brazílie, Turecko.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cs-CZ" dirty="0"/>
              <a:t>Nižší sazby má mj. Maďarsko a Polsko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cs-CZ" dirty="0"/>
              <a:t>Posílení koruny vůči € o 1 Kč připraví exportéry na tržbách, přidané hodnotě a zisku o 180 mld. Kč /rok, HDP přijde o 20 mld. Kč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cs-CZ" dirty="0"/>
              <a:t>Průmyslu se v průměru prodražily vstupy za 10 měs. t.r. o cca 19 % a z toho musel nést  &gt; 1/3 na vlastního úkor.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32234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bg1"/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FCF2973-484E-4462-8FCA-145AC2965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1" y="6176963"/>
            <a:ext cx="1726001" cy="49669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C7ACF7A-6FB6-486A-9D52-50CACA98D2E9}"/>
              </a:ext>
            </a:extLst>
          </p:cNvPr>
          <p:cNvSpPr txBox="1"/>
          <p:nvPr/>
        </p:nvSpPr>
        <p:spPr>
          <a:xfrm>
            <a:off x="8172535" y="6240642"/>
            <a:ext cx="364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cap="all" dirty="0">
                <a:solidFill>
                  <a:srgbClr val="C70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Hájíme zájmy českých exportérů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6383F17-9F45-414D-8756-ED2DFFFA6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04C7-3DC1-4737-A255-157CA53C5A8E}" type="slidenum">
              <a:rPr lang="cs-CZ" smtClean="0"/>
              <a:t>26</a:t>
            </a:fld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3AD30FC-7D70-4C0F-B198-97BA454F88B8}"/>
              </a:ext>
            </a:extLst>
          </p:cNvPr>
          <p:cNvSpPr txBox="1"/>
          <p:nvPr/>
        </p:nvSpPr>
        <p:spPr>
          <a:xfrm>
            <a:off x="0" y="8167"/>
            <a:ext cx="11774249" cy="670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cs-CZ" dirty="0"/>
              <a:t>10. ECB každý měsíc vykupuje aktiva v hodnotě až 80 mld. € (obdobně Fed). Inflaci se nelze divit</a:t>
            </a:r>
          </a:p>
          <a:p>
            <a:pPr>
              <a:lnSpc>
                <a:spcPct val="200000"/>
              </a:lnSpc>
            </a:pPr>
            <a:r>
              <a:rPr lang="cs-CZ" dirty="0"/>
              <a:t>11. Průměrná mzda roste rychleji než produktivita práce – podporuje inflaci</a:t>
            </a:r>
          </a:p>
          <a:p>
            <a:pPr>
              <a:lnSpc>
                <a:spcPct val="200000"/>
              </a:lnSpc>
            </a:pPr>
            <a:r>
              <a:rPr lang="cs-CZ" dirty="0"/>
              <a:t>12. Průměrný plat je větší než průměrná mzda !</a:t>
            </a:r>
          </a:p>
          <a:p>
            <a:pPr>
              <a:lnSpc>
                <a:spcPct val="200000"/>
              </a:lnSpc>
            </a:pPr>
            <a:r>
              <a:rPr lang="cs-CZ" dirty="0"/>
              <a:t>13. Národní export má stále náskok oproti předchozím dvěma rokům a stále existuje možnost, že překoná rekord z r. 2019</a:t>
            </a:r>
          </a:p>
          <a:p>
            <a:pPr>
              <a:lnSpc>
                <a:spcPct val="200000"/>
              </a:lnSpc>
            </a:pPr>
            <a:r>
              <a:rPr lang="cs-CZ" dirty="0"/>
              <a:t>14. Národní import zcela určitě překoná rekord z roku 2019 (oživení průmyslu, brutální nárůst dovozových cen)</a:t>
            </a:r>
          </a:p>
          <a:p>
            <a:pPr>
              <a:lnSpc>
                <a:spcPct val="200000"/>
              </a:lnSpc>
            </a:pPr>
            <a:r>
              <a:rPr lang="cs-CZ" dirty="0"/>
              <a:t>15. Export motorových vozidel se oproti roku 2019 propadne pravděpodobně o více než 100 mld. Kč</a:t>
            </a:r>
          </a:p>
          <a:p>
            <a:pPr>
              <a:lnSpc>
                <a:spcPct val="200000"/>
              </a:lnSpc>
            </a:pPr>
            <a:r>
              <a:rPr lang="cs-CZ" dirty="0"/>
              <a:t>16. Bilance ZO z důvodu ad 14) a ad 15) poprvé od r. 2004 bude pravděpodobně záporná</a:t>
            </a:r>
          </a:p>
          <a:p>
            <a:pPr>
              <a:lnSpc>
                <a:spcPct val="200000"/>
              </a:lnSpc>
            </a:pPr>
            <a:r>
              <a:rPr lang="cs-CZ" dirty="0"/>
              <a:t>17. HDP tak oproti předchozím dvěma rokům přijde o více než 500 mld. Kč</a:t>
            </a:r>
          </a:p>
          <a:p>
            <a:pPr>
              <a:lnSpc>
                <a:spcPct val="200000"/>
              </a:lnSpc>
            </a:pPr>
            <a:r>
              <a:rPr lang="cs-CZ" dirty="0"/>
              <a:t>18. Výše zadlužení ČR je ve srovnání s EU přijatelná, ale dynamika je největší ze všech členských zemí</a:t>
            </a:r>
          </a:p>
          <a:p>
            <a:pPr>
              <a:lnSpc>
                <a:spcPct val="200000"/>
              </a:lnSpc>
            </a:pPr>
            <a:endParaRPr lang="cs-CZ" sz="800" dirty="0"/>
          </a:p>
          <a:p>
            <a:r>
              <a:rPr lang="cs-CZ" dirty="0"/>
              <a:t>19. 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Státní dluh letos ke konci září stoupl o 284,2 miliardy korun na 2,334 bilionu korun. Na každého Čecha tak hypoteticky </a:t>
            </a:r>
          </a:p>
          <a:p>
            <a:r>
              <a:rPr lang="cs-CZ" b="1" dirty="0">
                <a:ea typeface="Times New Roman" panose="02020603050405020304" pitchFamily="18" charset="0"/>
              </a:rPr>
              <a:t>      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připadá dluh zhruba 218 tisíc korun!</a:t>
            </a:r>
          </a:p>
          <a:p>
            <a:pPr>
              <a:lnSpc>
                <a:spcPct val="200000"/>
              </a:lnSpc>
            </a:pPr>
            <a:r>
              <a:rPr lang="cs-CZ" dirty="0"/>
              <a:t> </a:t>
            </a:r>
          </a:p>
          <a:p>
            <a:pPr marL="342900" indent="-342900">
              <a:buFont typeface="+mj-lt"/>
              <a:buAutoNum type="arabi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128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bg1"/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FCF2973-484E-4462-8FCA-145AC2965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1" y="6176963"/>
            <a:ext cx="1726001" cy="49669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C7ACF7A-6FB6-486A-9D52-50CACA98D2E9}"/>
              </a:ext>
            </a:extLst>
          </p:cNvPr>
          <p:cNvSpPr txBox="1"/>
          <p:nvPr/>
        </p:nvSpPr>
        <p:spPr>
          <a:xfrm>
            <a:off x="8172535" y="6240642"/>
            <a:ext cx="364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cap="all" dirty="0">
                <a:solidFill>
                  <a:srgbClr val="C70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Hájíme zájmy českých exportérů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6383F17-9F45-414D-8756-ED2DFFFA6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04C7-3DC1-4737-A255-157CA53C5A8E}" type="slidenum">
              <a:rPr lang="cs-CZ" smtClean="0"/>
              <a:t>27</a:t>
            </a:fld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169CE5E-C31B-4315-8743-927A4CFBD500}"/>
              </a:ext>
            </a:extLst>
          </p:cNvPr>
          <p:cNvSpPr txBox="1"/>
          <p:nvPr/>
        </p:nvSpPr>
        <p:spPr>
          <a:xfrm>
            <a:off x="2962933" y="1749170"/>
            <a:ext cx="57597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/>
              <a:t>9. PROGNÓZA 2021</a:t>
            </a:r>
            <a:endParaRPr lang="cs-CZ" sz="5400" b="1" dirty="0">
              <a:solidFill>
                <a:srgbClr val="00B05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71810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bg1"/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FCF2973-484E-4462-8FCA-145AC2965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1" y="6176963"/>
            <a:ext cx="1726001" cy="49669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C7ACF7A-6FB6-486A-9D52-50CACA98D2E9}"/>
              </a:ext>
            </a:extLst>
          </p:cNvPr>
          <p:cNvSpPr txBox="1"/>
          <p:nvPr/>
        </p:nvSpPr>
        <p:spPr>
          <a:xfrm>
            <a:off x="8172535" y="6240642"/>
            <a:ext cx="364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cap="all" dirty="0">
                <a:solidFill>
                  <a:srgbClr val="C70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Hájíme zájmy českých exportérů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6383F17-9F45-414D-8756-ED2DFFFA6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04C7-3DC1-4737-A255-157CA53C5A8E}" type="slidenum">
              <a:rPr lang="cs-CZ" smtClean="0"/>
              <a:t>28</a:t>
            </a:fld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169CE5E-C31B-4315-8743-927A4CFBD500}"/>
              </a:ext>
            </a:extLst>
          </p:cNvPr>
          <p:cNvSpPr txBox="1"/>
          <p:nvPr/>
        </p:nvSpPr>
        <p:spPr>
          <a:xfrm>
            <a:off x="0" y="1155282"/>
            <a:ext cx="121920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00B050"/>
                </a:solidFill>
              </a:rPr>
              <a:t>Národní export:           3 800 mld. Kč  (+ 7,8 % x 2020) </a:t>
            </a:r>
          </a:p>
          <a:p>
            <a:endParaRPr lang="cs-CZ" sz="4000" b="1" dirty="0">
              <a:solidFill>
                <a:srgbClr val="00B050"/>
              </a:solidFill>
            </a:endParaRPr>
          </a:p>
          <a:p>
            <a:endParaRPr lang="cs-CZ" sz="4000" b="1" dirty="0">
              <a:solidFill>
                <a:srgbClr val="00B050"/>
              </a:solidFill>
            </a:endParaRPr>
          </a:p>
          <a:p>
            <a:r>
              <a:rPr lang="cs-CZ" sz="4000" b="1" dirty="0">
                <a:solidFill>
                  <a:srgbClr val="00B050"/>
                </a:solidFill>
              </a:rPr>
              <a:t>Národní bilance ZO: - 50 mld. Kč ( - 230 mld. Kč x 2020)</a:t>
            </a:r>
          </a:p>
          <a:p>
            <a:endParaRPr lang="cs-CZ" sz="4000" b="1" dirty="0">
              <a:solidFill>
                <a:srgbClr val="00B050"/>
              </a:solidFill>
            </a:endParaRPr>
          </a:p>
          <a:p>
            <a:endParaRPr lang="cs-CZ" sz="4000" b="1" dirty="0">
              <a:solidFill>
                <a:srgbClr val="00B050"/>
              </a:solidFill>
            </a:endParaRPr>
          </a:p>
          <a:p>
            <a:r>
              <a:rPr lang="cs-CZ" sz="4000" b="1" dirty="0">
                <a:solidFill>
                  <a:srgbClr val="00B050"/>
                </a:solidFill>
              </a:rPr>
              <a:t>Jsme již na prahu stagflace (slumflace) ?????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6714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bg1"/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C141BAF-B130-419A-B28B-6FA56616D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790" y="646319"/>
            <a:ext cx="4621628" cy="132996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32AB485-665F-4968-BD27-80E7034EFBBD}"/>
              </a:ext>
            </a:extLst>
          </p:cNvPr>
          <p:cNvSpPr txBox="1"/>
          <p:nvPr/>
        </p:nvSpPr>
        <p:spPr>
          <a:xfrm>
            <a:off x="4752667" y="2376565"/>
            <a:ext cx="2686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212B7A"/>
                </a:solidFill>
              </a:rPr>
              <a:t>Partneři Asociace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46D84A3-74C9-4E63-8D67-EB7BB47D6E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" t="13832" r="6734" b="17354"/>
          <a:stretch/>
        </p:blipFill>
        <p:spPr>
          <a:xfrm>
            <a:off x="4964825" y="3411738"/>
            <a:ext cx="2279558" cy="75443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220D857-20AE-4C90-B41B-357320B90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234" y="3534383"/>
            <a:ext cx="1800234" cy="50913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E91103E-062D-459A-9CE3-FBF2CA0F3A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613" y="3411737"/>
            <a:ext cx="2197232" cy="754430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C8C14FF-683C-445F-AEC3-FBC738A63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04C7-3DC1-4737-A255-157CA53C5A8E}" type="slidenum">
              <a:rPr lang="cs-CZ" smtClean="0"/>
              <a:t>29</a:t>
            </a:fld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F2941A6-4200-49C1-9FF8-B193267CDCF8}"/>
              </a:ext>
            </a:extLst>
          </p:cNvPr>
          <p:cNvSpPr txBox="1"/>
          <p:nvPr/>
        </p:nvSpPr>
        <p:spPr>
          <a:xfrm flipH="1">
            <a:off x="4495348" y="5028831"/>
            <a:ext cx="3892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danek@atas.cz</a:t>
            </a:r>
          </a:p>
        </p:txBody>
      </p:sp>
    </p:spTree>
    <p:extLst>
      <p:ext uri="{BB962C8B-B14F-4D97-AF65-F5344CB8AC3E}">
        <p14:creationId xmlns:p14="http://schemas.microsoft.com/office/powerpoint/2010/main" val="1789762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bg1"/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FCF2973-484E-4462-8FCA-145AC2965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1" y="6176963"/>
            <a:ext cx="1726001" cy="49669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C7ACF7A-6FB6-486A-9D52-50CACA98D2E9}"/>
              </a:ext>
            </a:extLst>
          </p:cNvPr>
          <p:cNvSpPr txBox="1"/>
          <p:nvPr/>
        </p:nvSpPr>
        <p:spPr>
          <a:xfrm>
            <a:off x="8172535" y="6240642"/>
            <a:ext cx="364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cap="all" dirty="0">
                <a:solidFill>
                  <a:srgbClr val="C70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Hájíme zájmy českých exportérů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6383F17-9F45-414D-8756-ED2DFFFA6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04C7-3DC1-4737-A255-157CA53C5A8E}" type="slidenum">
              <a:rPr lang="cs-CZ" smtClean="0"/>
              <a:t>3</a:t>
            </a:fld>
            <a:endParaRPr lang="cs-CZ" dirty="0"/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40DD79CE-1EC4-401C-9D22-AB6F625F99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2176501"/>
              </p:ext>
            </p:extLst>
          </p:nvPr>
        </p:nvGraphicFramePr>
        <p:xfrm>
          <a:off x="-2" y="-1"/>
          <a:ext cx="12192000" cy="3256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C8D6267B-7F86-4BC9-8EBE-7E51125F79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8514629"/>
              </p:ext>
            </p:extLst>
          </p:nvPr>
        </p:nvGraphicFramePr>
        <p:xfrm>
          <a:off x="-1" y="3256546"/>
          <a:ext cx="12191999" cy="2984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41C9201F-49D9-437F-8101-D977237C8D51}"/>
              </a:ext>
            </a:extLst>
          </p:cNvPr>
          <p:cNvSpPr txBox="1"/>
          <p:nvPr/>
        </p:nvSpPr>
        <p:spPr>
          <a:xfrm>
            <a:off x="5368412" y="432692"/>
            <a:ext cx="1809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∆  K/Z = + 12,3 %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892D2B1-17B5-4A80-94C2-10AA13376C44}"/>
              </a:ext>
            </a:extLst>
          </p:cNvPr>
          <p:cNvSpPr txBox="1"/>
          <p:nvPr/>
        </p:nvSpPr>
        <p:spPr>
          <a:xfrm>
            <a:off x="9379974" y="3429000"/>
            <a:ext cx="1842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∆  K/Z =  - 20,6 %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5730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bg1"/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FCF2973-484E-4462-8FCA-145AC2965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1" y="6176963"/>
            <a:ext cx="1726001" cy="49669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C7ACF7A-6FB6-486A-9D52-50CACA98D2E9}"/>
              </a:ext>
            </a:extLst>
          </p:cNvPr>
          <p:cNvSpPr txBox="1"/>
          <p:nvPr/>
        </p:nvSpPr>
        <p:spPr>
          <a:xfrm>
            <a:off x="8172535" y="6240642"/>
            <a:ext cx="364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cap="all" dirty="0">
                <a:solidFill>
                  <a:srgbClr val="C70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Hájíme zájmy českých exportérů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6383F17-9F45-414D-8756-ED2DFFFA6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04C7-3DC1-4737-A255-157CA53C5A8E}" type="slidenum">
              <a:rPr lang="cs-CZ" smtClean="0"/>
              <a:t>4</a:t>
            </a:fld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169CE5E-C31B-4315-8743-927A4CFBD500}"/>
              </a:ext>
            </a:extLst>
          </p:cNvPr>
          <p:cNvSpPr txBox="1"/>
          <p:nvPr/>
        </p:nvSpPr>
        <p:spPr>
          <a:xfrm>
            <a:off x="3488619" y="1917290"/>
            <a:ext cx="5214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/>
              <a:t>2. Ceny materiálů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8568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bg1"/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FCF2973-484E-4462-8FCA-145AC2965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1" y="6176963"/>
            <a:ext cx="1726001" cy="49669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C7ACF7A-6FB6-486A-9D52-50CACA98D2E9}"/>
              </a:ext>
            </a:extLst>
          </p:cNvPr>
          <p:cNvSpPr txBox="1"/>
          <p:nvPr/>
        </p:nvSpPr>
        <p:spPr>
          <a:xfrm>
            <a:off x="8172535" y="6240642"/>
            <a:ext cx="364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cap="all" dirty="0">
                <a:solidFill>
                  <a:srgbClr val="C70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Hájíme zájmy českých exportérů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6383F17-9F45-414D-8756-ED2DFFFA6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04C7-3DC1-4737-A255-157CA53C5A8E}" type="slidenum">
              <a:rPr lang="cs-CZ" smtClean="0"/>
              <a:t>5</a:t>
            </a:fld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8E31097-0C32-4D64-80F3-4B418E8C5724}"/>
              </a:ext>
            </a:extLst>
          </p:cNvPr>
          <p:cNvSpPr txBox="1"/>
          <p:nvPr/>
        </p:nvSpPr>
        <p:spPr>
          <a:xfrm>
            <a:off x="8172535" y="357871"/>
            <a:ext cx="1781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∆  K/Z = + 29,9 %</a:t>
            </a:r>
          </a:p>
          <a:p>
            <a:endParaRPr lang="cs-CZ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544C8B7-0D71-4C31-86FF-B82D304AC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5" y="1004202"/>
            <a:ext cx="12110535" cy="517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BC60562-8DC8-4475-9120-EC7399BC570A}"/>
              </a:ext>
            </a:extLst>
          </p:cNvPr>
          <p:cNvSpPr txBox="1"/>
          <p:nvPr/>
        </p:nvSpPr>
        <p:spPr>
          <a:xfrm>
            <a:off x="3408947" y="264803"/>
            <a:ext cx="4152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LME cena mědi (USD/t)</a:t>
            </a:r>
          </a:p>
        </p:txBody>
      </p:sp>
    </p:spTree>
    <p:extLst>
      <p:ext uri="{BB962C8B-B14F-4D97-AF65-F5344CB8AC3E}">
        <p14:creationId xmlns:p14="http://schemas.microsoft.com/office/powerpoint/2010/main" val="163984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bg1"/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FCF2973-484E-4462-8FCA-145AC2965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1" y="6176963"/>
            <a:ext cx="1726001" cy="49669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C7ACF7A-6FB6-486A-9D52-50CACA98D2E9}"/>
              </a:ext>
            </a:extLst>
          </p:cNvPr>
          <p:cNvSpPr txBox="1"/>
          <p:nvPr/>
        </p:nvSpPr>
        <p:spPr>
          <a:xfrm>
            <a:off x="8172535" y="6240642"/>
            <a:ext cx="364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cap="all" dirty="0">
                <a:solidFill>
                  <a:srgbClr val="C70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Hájíme zájmy českých exportérů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6383F17-9F45-414D-8756-ED2DFFFA6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04C7-3DC1-4737-A255-157CA53C5A8E}" type="slidenum">
              <a:rPr lang="cs-CZ" smtClean="0"/>
              <a:t>6</a:t>
            </a:fld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8E31097-0C32-4D64-80F3-4B418E8C5724}"/>
              </a:ext>
            </a:extLst>
          </p:cNvPr>
          <p:cNvSpPr txBox="1"/>
          <p:nvPr/>
        </p:nvSpPr>
        <p:spPr>
          <a:xfrm>
            <a:off x="8172535" y="357871"/>
            <a:ext cx="1781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∆  K/Z = + 46,1 %</a:t>
            </a:r>
          </a:p>
          <a:p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BC60562-8DC8-4475-9120-EC7399BC570A}"/>
              </a:ext>
            </a:extLst>
          </p:cNvPr>
          <p:cNvSpPr txBox="1"/>
          <p:nvPr/>
        </p:nvSpPr>
        <p:spPr>
          <a:xfrm>
            <a:off x="3408947" y="264803"/>
            <a:ext cx="4445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LME cena hliníku (USD/t)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96CCD14-25A6-40A5-964B-20B918F24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965286"/>
            <a:ext cx="11893967" cy="556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13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bg1"/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FCF2973-484E-4462-8FCA-145AC2965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1" y="6176963"/>
            <a:ext cx="1726001" cy="49669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C7ACF7A-6FB6-486A-9D52-50CACA98D2E9}"/>
              </a:ext>
            </a:extLst>
          </p:cNvPr>
          <p:cNvSpPr txBox="1"/>
          <p:nvPr/>
        </p:nvSpPr>
        <p:spPr>
          <a:xfrm>
            <a:off x="8172535" y="6240642"/>
            <a:ext cx="364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cap="all" dirty="0">
                <a:solidFill>
                  <a:srgbClr val="C70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Hájíme zájmy českých exportérů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6383F17-9F45-414D-8756-ED2DFFFA6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04C7-3DC1-4737-A255-157CA53C5A8E}" type="slidenum">
              <a:rPr lang="cs-CZ" smtClean="0"/>
              <a:t>7</a:t>
            </a:fld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169CE5E-C31B-4315-8743-927A4CFBD500}"/>
              </a:ext>
            </a:extLst>
          </p:cNvPr>
          <p:cNvSpPr txBox="1"/>
          <p:nvPr/>
        </p:nvSpPr>
        <p:spPr>
          <a:xfrm>
            <a:off x="3488619" y="1917290"/>
            <a:ext cx="44119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/>
              <a:t>3. Ceny energií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3328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bg1"/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FCF2973-484E-4462-8FCA-145AC2965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1" y="6176963"/>
            <a:ext cx="1726001" cy="49669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C7ACF7A-6FB6-486A-9D52-50CACA98D2E9}"/>
              </a:ext>
            </a:extLst>
          </p:cNvPr>
          <p:cNvSpPr txBox="1"/>
          <p:nvPr/>
        </p:nvSpPr>
        <p:spPr>
          <a:xfrm>
            <a:off x="8172535" y="6240642"/>
            <a:ext cx="364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cap="all" dirty="0">
                <a:solidFill>
                  <a:srgbClr val="C70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Hájíme zájmy českých exportérů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6383F17-9F45-414D-8756-ED2DFFFA6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04C7-3DC1-4737-A255-157CA53C5A8E}" type="slidenum">
              <a:rPr lang="cs-CZ" smtClean="0"/>
              <a:t>8</a:t>
            </a:fld>
            <a:endParaRPr lang="cs-CZ" dirty="0"/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FC110154-3ACD-449F-94D9-E45771D747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377653"/>
              </p:ext>
            </p:extLst>
          </p:nvPr>
        </p:nvGraphicFramePr>
        <p:xfrm>
          <a:off x="0" y="0"/>
          <a:ext cx="12192000" cy="3028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27890305-2BB5-490D-BB71-C8BD987FB0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4980044"/>
              </p:ext>
            </p:extLst>
          </p:nvPr>
        </p:nvGraphicFramePr>
        <p:xfrm>
          <a:off x="0" y="3028334"/>
          <a:ext cx="12192000" cy="3212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740E6998-DCF4-47E4-B567-E0CDC93046C0}"/>
              </a:ext>
            </a:extLst>
          </p:cNvPr>
          <p:cNvSpPr txBox="1"/>
          <p:nvPr/>
        </p:nvSpPr>
        <p:spPr>
          <a:xfrm>
            <a:off x="4975123" y="615286"/>
            <a:ext cx="1898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∆  K/Z = + 130,4 %</a:t>
            </a:r>
          </a:p>
          <a:p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99928F9-B3F7-4835-8807-D7DE01217E56}"/>
              </a:ext>
            </a:extLst>
          </p:cNvPr>
          <p:cNvSpPr txBox="1"/>
          <p:nvPr/>
        </p:nvSpPr>
        <p:spPr>
          <a:xfrm>
            <a:off x="4975123" y="3587491"/>
            <a:ext cx="1898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∆  K/Z = + 104,3 %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8953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bg1"/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FCF2973-484E-4462-8FCA-145AC2965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1" y="6176963"/>
            <a:ext cx="1726001" cy="49669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C7ACF7A-6FB6-486A-9D52-50CACA98D2E9}"/>
              </a:ext>
            </a:extLst>
          </p:cNvPr>
          <p:cNvSpPr txBox="1"/>
          <p:nvPr/>
        </p:nvSpPr>
        <p:spPr>
          <a:xfrm>
            <a:off x="8172535" y="6240642"/>
            <a:ext cx="364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cap="all" dirty="0">
                <a:solidFill>
                  <a:srgbClr val="C70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Hájíme zájmy českých exportérů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6383F17-9F45-414D-8756-ED2DFFFA6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04C7-3DC1-4737-A255-157CA53C5A8E}" type="slidenum">
              <a:rPr lang="cs-CZ" smtClean="0"/>
              <a:t>9</a:t>
            </a:fld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169CE5E-C31B-4315-8743-927A4CFBD500}"/>
              </a:ext>
            </a:extLst>
          </p:cNvPr>
          <p:cNvSpPr txBox="1"/>
          <p:nvPr/>
        </p:nvSpPr>
        <p:spPr>
          <a:xfrm>
            <a:off x="1936239" y="1917290"/>
            <a:ext cx="83195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/>
              <a:t>4. Ceny přepravních nákladů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724581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21612</TotalTime>
  <Words>1133</Words>
  <Application>Microsoft Office PowerPoint</Application>
  <PresentationFormat>Širokoúhlá obrazovka</PresentationFormat>
  <Paragraphs>239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Motiv Office</vt:lpstr>
      <vt:lpstr>Co trápí exportéry v r. 2021 (a nejen je)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Lucie Kramperová - HATcom</dc:creator>
  <cp:lastModifiedBy>Daněk Otto</cp:lastModifiedBy>
  <cp:revision>62</cp:revision>
  <cp:lastPrinted>2021-07-13T15:56:53Z</cp:lastPrinted>
  <dcterms:created xsi:type="dcterms:W3CDTF">2021-01-13T10:03:13Z</dcterms:created>
  <dcterms:modified xsi:type="dcterms:W3CDTF">2021-11-11T08:01:42Z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a6524ed-fb1a-49fd-bafe-15c5e5ffd047_Enabled">
    <vt:lpwstr>true</vt:lpwstr>
  </property>
  <property fmtid="{D5CDD505-2E9C-101B-9397-08002B2CF9AE}" pid="3" name="MSIP_Label_2a6524ed-fb1a-49fd-bafe-15c5e5ffd047_SetDate">
    <vt:lpwstr>2021-07-14T06:06:14Z</vt:lpwstr>
  </property>
  <property fmtid="{D5CDD505-2E9C-101B-9397-08002B2CF9AE}" pid="4" name="MSIP_Label_2a6524ed-fb1a-49fd-bafe-15c5e5ffd047_Method">
    <vt:lpwstr>Standard</vt:lpwstr>
  </property>
  <property fmtid="{D5CDD505-2E9C-101B-9397-08002B2CF9AE}" pid="5" name="MSIP_Label_2a6524ed-fb1a-49fd-bafe-15c5e5ffd047_Name">
    <vt:lpwstr>Internal</vt:lpwstr>
  </property>
  <property fmtid="{D5CDD505-2E9C-101B-9397-08002B2CF9AE}" pid="6" name="MSIP_Label_2a6524ed-fb1a-49fd-bafe-15c5e5ffd047_SiteId">
    <vt:lpwstr>9b511fda-f0b1-43a5-b06e-1e720f64520a</vt:lpwstr>
  </property>
  <property fmtid="{D5CDD505-2E9C-101B-9397-08002B2CF9AE}" pid="7" name="MSIP_Label_2a6524ed-fb1a-49fd-bafe-15c5e5ffd047_ActionId">
    <vt:lpwstr>7ebb09fe-0cdc-44d4-b7c6-6ab271a80c33</vt:lpwstr>
  </property>
  <property fmtid="{D5CDD505-2E9C-101B-9397-08002B2CF9AE}" pid="8" name="MSIP_Label_2a6524ed-fb1a-49fd-bafe-15c5e5ffd047_ContentBits">
    <vt:lpwstr>0</vt:lpwstr>
  </property>
</Properties>
</file>