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4" r:id="rId2"/>
    <p:sldId id="311" r:id="rId3"/>
    <p:sldId id="319" r:id="rId4"/>
    <p:sldId id="296" r:id="rId5"/>
    <p:sldId id="321" r:id="rId6"/>
    <p:sldId id="325" r:id="rId7"/>
    <p:sldId id="292" r:id="rId8"/>
    <p:sldId id="293" r:id="rId9"/>
    <p:sldId id="30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a HORSKA2" initials="HH" lastIdx="9" clrIdx="0">
    <p:extLst>
      <p:ext uri="{19B8F6BF-5375-455C-9EA6-DF929625EA0E}">
        <p15:presenceInfo xmlns:p15="http://schemas.microsoft.com/office/powerpoint/2012/main" userId="Helena HORSKA2" providerId="None"/>
      </p:ext>
    </p:extLst>
  </p:cmAuthor>
  <p:cmAuthor id="2" name="Vit Hradil" initials="VH" lastIdx="2" clrIdx="1">
    <p:extLst>
      <p:ext uri="{19B8F6BF-5375-455C-9EA6-DF929625EA0E}">
        <p15:presenceInfo xmlns:p15="http://schemas.microsoft.com/office/powerpoint/2012/main" userId="Vit Hradi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00"/>
    <a:srgbClr val="000000"/>
    <a:srgbClr val="CCCC00"/>
    <a:srgbClr val="FF9900"/>
    <a:srgbClr val="FFCC66"/>
    <a:srgbClr val="CCFFCC"/>
    <a:srgbClr val="99FF99"/>
    <a:srgbClr val="66FF66"/>
    <a:srgbClr val="C5C5C5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6417" autoAdjust="0"/>
  </p:normalViewPr>
  <p:slideViewPr>
    <p:cSldViewPr>
      <p:cViewPr varScale="1">
        <p:scale>
          <a:sx n="59" d="100"/>
          <a:sy n="59" d="100"/>
        </p:scale>
        <p:origin x="14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cz\group\Research\Odhady\potenc_rust_vs_kriz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cz\group\Research\Odhady\Alco\Confidence_IN_capacit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cz\group\Research\Odhady\IAE\IE_DOTAZNIK_TIME_SERIES_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cz\group\Research\Data\High_freq_data\High_freq_data_all_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cz\group\Research\Data\High_freq_data\High_freq_data_all_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cz\group\Research\Data\High_freq_data\High_freq_data_all_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cz\group\Research\Data\High_freq_data\High_freq_data_all_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cz\group\Research\Odhady\IAE\IE_DOTAZNIK_TIME_SERIES_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00831146106736E-2"/>
          <c:y val="0.13437585217804085"/>
          <c:w val="0.89367666565724191"/>
          <c:h val="0.49422048640196564"/>
        </c:manualLayout>
      </c:layout>
      <c:lineChart>
        <c:grouping val="standard"/>
        <c:varyColors val="0"/>
        <c:ser>
          <c:idx val="2"/>
          <c:order val="0"/>
          <c:tx>
            <c:v>Dlouhodobý trend </c:v>
          </c:tx>
          <c:spPr>
            <a:ln w="190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Sheet1!$A$7:$A$22</c:f>
              <c:strCache>
                <c:ptCount val="16"/>
                <c:pt idx="0">
                  <c:v>2019/Q1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2020/Q1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2021/Q1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2022/Q1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Sheet1!$E$7:$E$22</c:f>
              <c:numCache>
                <c:formatCode>0.0</c:formatCode>
                <c:ptCount val="16"/>
                <c:pt idx="0">
                  <c:v>1197.7693604986441</c:v>
                </c:pt>
                <c:pt idx="1">
                  <c:v>1206.1537460221348</c:v>
                </c:pt>
                <c:pt idx="2">
                  <c:v>1214.5968222442898</c:v>
                </c:pt>
                <c:pt idx="3">
                  <c:v>1223.0989999999999</c:v>
                </c:pt>
                <c:pt idx="4">
                  <c:v>1231.6606929999998</c:v>
                </c:pt>
                <c:pt idx="5">
                  <c:v>1240.2823178509998</c:v>
                </c:pt>
                <c:pt idx="6">
                  <c:v>1248.9642940759566</c:v>
                </c:pt>
                <c:pt idx="7">
                  <c:v>1257.7070441344881</c:v>
                </c:pt>
                <c:pt idx="8">
                  <c:v>1266.5109934434295</c:v>
                </c:pt>
                <c:pt idx="9">
                  <c:v>1275.3765703975334</c:v>
                </c:pt>
                <c:pt idx="10">
                  <c:v>1284.304206390316</c:v>
                </c:pt>
                <c:pt idx="11">
                  <c:v>1293.2943358350481</c:v>
                </c:pt>
                <c:pt idx="12">
                  <c:v>1302.3473961858933</c:v>
                </c:pt>
                <c:pt idx="13">
                  <c:v>1311.4638279591945</c:v>
                </c:pt>
                <c:pt idx="14">
                  <c:v>1320.6440747549088</c:v>
                </c:pt>
                <c:pt idx="15">
                  <c:v>1329.888583278193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27-4228-B46A-A3393D450EA5}"/>
            </c:ext>
          </c:extLst>
        </c:ser>
        <c:ser>
          <c:idx val="0"/>
          <c:order val="1"/>
          <c:tx>
            <c:v>Základní scénář</c:v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Sheet1!$A$7:$A$22</c:f>
              <c:strCache>
                <c:ptCount val="16"/>
                <c:pt idx="0">
                  <c:v>2019/Q1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2020/Q1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2021/Q1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2022/Q1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</c:strCache>
            </c:strRef>
          </c:cat>
          <c:val>
            <c:numRef>
              <c:f>Sheet1!$L$7:$L$22</c:f>
              <c:numCache>
                <c:formatCode>General</c:formatCode>
                <c:ptCount val="16"/>
                <c:pt idx="0">
                  <c:v>1206.288</c:v>
                </c:pt>
                <c:pt idx="1">
                  <c:v>1212.2539999999999</c:v>
                </c:pt>
                <c:pt idx="2">
                  <c:v>1217.44</c:v>
                </c:pt>
                <c:pt idx="3">
                  <c:v>1223.0989999999999</c:v>
                </c:pt>
                <c:pt idx="4">
                  <c:v>1182.3520000000001</c:v>
                </c:pt>
                <c:pt idx="5">
                  <c:v>1034.558</c:v>
                </c:pt>
                <c:pt idx="6">
                  <c:v>1117.3226400000001</c:v>
                </c:pt>
                <c:pt idx="7">
                  <c:v>1155.646806552</c:v>
                </c:pt>
                <c:pt idx="8">
                  <c:v>1178.75974268304</c:v>
                </c:pt>
                <c:pt idx="9">
                  <c:v>1193.6121154408463</c:v>
                </c:pt>
                <c:pt idx="10">
                  <c:v>1204.1159020567256</c:v>
                </c:pt>
                <c:pt idx="11">
                  <c:v>1211.3405974690661</c:v>
                </c:pt>
                <c:pt idx="12">
                  <c:v>1219.8199816513495</c:v>
                </c:pt>
                <c:pt idx="13">
                  <c:v>1227.504847535753</c:v>
                </c:pt>
                <c:pt idx="14">
                  <c:v>1235.3608785599818</c:v>
                </c:pt>
                <c:pt idx="15">
                  <c:v>1244.0084047099015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27-4228-B46A-A3393D450EA5}"/>
            </c:ext>
          </c:extLst>
        </c:ser>
        <c:ser>
          <c:idx val="1"/>
          <c:order val="2"/>
          <c:tx>
            <c:v>Scénář 2.vlny COVID-19</c:v>
          </c:tx>
          <c:spPr>
            <a:ln w="31750" cap="rnd">
              <a:solidFill>
                <a:schemeClr val="accent2"/>
              </a:solidFill>
              <a:prstDash val="sysDash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Sheet1!$N$7:$N$22</c:f>
              <c:numCache>
                <c:formatCode>General</c:formatCode>
                <c:ptCount val="16"/>
                <c:pt idx="3" formatCode="0.0">
                  <c:v>1223.0989999999999</c:v>
                </c:pt>
                <c:pt idx="4" formatCode="0.0">
                  <c:v>1182.736733</c:v>
                </c:pt>
                <c:pt idx="5" formatCode="0.0">
                  <c:v>1034.894641375</c:v>
                </c:pt>
                <c:pt idx="6" formatCode="0.0">
                  <c:v>1117.6862126850001</c:v>
                </c:pt>
                <c:pt idx="7" formatCode="0.0">
                  <c:v>1081.9202538790801</c:v>
                </c:pt>
                <c:pt idx="8" formatCode="0.0">
                  <c:v>1134.9343463191549</c:v>
                </c:pt>
                <c:pt idx="9" formatCode="0.0">
                  <c:v>1170.1173110550492</c:v>
                </c:pt>
                <c:pt idx="10" formatCode="0.0">
                  <c:v>1201.710478453535</c:v>
                </c:pt>
                <c:pt idx="11" formatCode="0.0">
                  <c:v>1220.9378461087915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27-4228-B46A-A3393D450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70624"/>
        <c:axId val="233795968"/>
      </c:lineChart>
      <c:catAx>
        <c:axId val="230570624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FuturaTEE" pitchFamily="2" charset="0"/>
                <a:ea typeface="+mn-ea"/>
                <a:cs typeface="+mn-cs"/>
              </a:defRPr>
            </a:pPr>
            <a:endParaRPr lang="cs-CZ"/>
          </a:p>
        </c:txPr>
        <c:crossAx val="233795968"/>
        <c:crossesAt val="0"/>
        <c:auto val="1"/>
        <c:lblAlgn val="ctr"/>
        <c:lblOffset val="100"/>
        <c:tickLblSkip val="1"/>
        <c:noMultiLvlLbl val="0"/>
      </c:catAx>
      <c:valAx>
        <c:axId val="233795968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FuturaTEE" pitchFamily="2" charset="0"/>
                <a:ea typeface="+mn-ea"/>
                <a:cs typeface="+mn-cs"/>
              </a:defRPr>
            </a:pPr>
            <a:endParaRPr lang="cs-CZ"/>
          </a:p>
        </c:txPr>
        <c:crossAx val="23057062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684455964975379"/>
          <c:w val="0.99467104111986004"/>
          <c:h val="0.11408860335611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FuturaTEE" pitchFamily="2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uturaTEE" pitchFamily="2" charset="0"/>
        </a:defRPr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00831146106736E-2"/>
          <c:y val="0.14719829484401697"/>
          <c:w val="0.86387314085739297"/>
          <c:h val="0.52121351575456054"/>
        </c:manualLayout>
      </c:layout>
      <c:lineChart>
        <c:grouping val="standard"/>
        <c:varyColors val="0"/>
        <c:ser>
          <c:idx val="1"/>
          <c:order val="0"/>
          <c:tx>
            <c:v>Spotřebitelská důvěra</c:v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Domestic_sentiment!$A$5:$A$155</c:f>
              <c:numCache>
                <c:formatCode>m/d/yyyy</c:formatCode>
                <c:ptCount val="15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</c:numCache>
            </c:numRef>
          </c:cat>
          <c:val>
            <c:numRef>
              <c:f>Domestic_sentiment!$B$5:$B$155</c:f>
              <c:numCache>
                <c:formatCode>General</c:formatCode>
                <c:ptCount val="151"/>
                <c:pt idx="0">
                  <c:v>95.7</c:v>
                </c:pt>
                <c:pt idx="1">
                  <c:v>105.4</c:v>
                </c:pt>
                <c:pt idx="2">
                  <c:v>105.9</c:v>
                </c:pt>
                <c:pt idx="3">
                  <c:v>105.4</c:v>
                </c:pt>
                <c:pt idx="4">
                  <c:v>101.1</c:v>
                </c:pt>
                <c:pt idx="5">
                  <c:v>97.6</c:v>
                </c:pt>
                <c:pt idx="6">
                  <c:v>98.7</c:v>
                </c:pt>
                <c:pt idx="7">
                  <c:v>100.3</c:v>
                </c:pt>
                <c:pt idx="8">
                  <c:v>101.6</c:v>
                </c:pt>
                <c:pt idx="9">
                  <c:v>91.7</c:v>
                </c:pt>
                <c:pt idx="10">
                  <c:v>92.8</c:v>
                </c:pt>
                <c:pt idx="11">
                  <c:v>84.7</c:v>
                </c:pt>
                <c:pt idx="12">
                  <c:v>79.599999999999994</c:v>
                </c:pt>
                <c:pt idx="13">
                  <c:v>77.8</c:v>
                </c:pt>
                <c:pt idx="14">
                  <c:v>81.7</c:v>
                </c:pt>
                <c:pt idx="15">
                  <c:v>85.3</c:v>
                </c:pt>
                <c:pt idx="16">
                  <c:v>90.1</c:v>
                </c:pt>
                <c:pt idx="17">
                  <c:v>89</c:v>
                </c:pt>
                <c:pt idx="18">
                  <c:v>86.9</c:v>
                </c:pt>
                <c:pt idx="19">
                  <c:v>87.6</c:v>
                </c:pt>
                <c:pt idx="20">
                  <c:v>93.3</c:v>
                </c:pt>
                <c:pt idx="21">
                  <c:v>91.9</c:v>
                </c:pt>
                <c:pt idx="22">
                  <c:v>98.7</c:v>
                </c:pt>
                <c:pt idx="23">
                  <c:v>100</c:v>
                </c:pt>
                <c:pt idx="24">
                  <c:v>94.9</c:v>
                </c:pt>
                <c:pt idx="25">
                  <c:v>96.8</c:v>
                </c:pt>
                <c:pt idx="26">
                  <c:v>95.5</c:v>
                </c:pt>
                <c:pt idx="27">
                  <c:v>101.1</c:v>
                </c:pt>
                <c:pt idx="28">
                  <c:v>95.5</c:v>
                </c:pt>
                <c:pt idx="29">
                  <c:v>99.2</c:v>
                </c:pt>
                <c:pt idx="30">
                  <c:v>99.4</c:v>
                </c:pt>
                <c:pt idx="31">
                  <c:v>94.6</c:v>
                </c:pt>
                <c:pt idx="32">
                  <c:v>93.5</c:v>
                </c:pt>
                <c:pt idx="33">
                  <c:v>92.3</c:v>
                </c:pt>
                <c:pt idx="34">
                  <c:v>94.6</c:v>
                </c:pt>
                <c:pt idx="35">
                  <c:v>97.3</c:v>
                </c:pt>
                <c:pt idx="36">
                  <c:v>96.8</c:v>
                </c:pt>
                <c:pt idx="37">
                  <c:v>94.9</c:v>
                </c:pt>
                <c:pt idx="38">
                  <c:v>86.9</c:v>
                </c:pt>
                <c:pt idx="39">
                  <c:v>88</c:v>
                </c:pt>
                <c:pt idx="40">
                  <c:v>85.3</c:v>
                </c:pt>
                <c:pt idx="41">
                  <c:v>83.9</c:v>
                </c:pt>
                <c:pt idx="42">
                  <c:v>85.5</c:v>
                </c:pt>
                <c:pt idx="43">
                  <c:v>82.6</c:v>
                </c:pt>
                <c:pt idx="44">
                  <c:v>81.5</c:v>
                </c:pt>
                <c:pt idx="45">
                  <c:v>84.4</c:v>
                </c:pt>
                <c:pt idx="46">
                  <c:v>76.2</c:v>
                </c:pt>
                <c:pt idx="47">
                  <c:v>75.3</c:v>
                </c:pt>
                <c:pt idx="48">
                  <c:v>80.099999999999994</c:v>
                </c:pt>
                <c:pt idx="49">
                  <c:v>79.900000000000006</c:v>
                </c:pt>
                <c:pt idx="50">
                  <c:v>75.599999999999994</c:v>
                </c:pt>
                <c:pt idx="51">
                  <c:v>75.8</c:v>
                </c:pt>
                <c:pt idx="52">
                  <c:v>74</c:v>
                </c:pt>
                <c:pt idx="53">
                  <c:v>75.8</c:v>
                </c:pt>
                <c:pt idx="54">
                  <c:v>76.900000000000006</c:v>
                </c:pt>
                <c:pt idx="55">
                  <c:v>78</c:v>
                </c:pt>
                <c:pt idx="56">
                  <c:v>75.3</c:v>
                </c:pt>
                <c:pt idx="57">
                  <c:v>78.3</c:v>
                </c:pt>
                <c:pt idx="58">
                  <c:v>79.099999999999994</c:v>
                </c:pt>
                <c:pt idx="59">
                  <c:v>79.400000000000006</c:v>
                </c:pt>
                <c:pt idx="60">
                  <c:v>77.5</c:v>
                </c:pt>
                <c:pt idx="61">
                  <c:v>83.4</c:v>
                </c:pt>
                <c:pt idx="62">
                  <c:v>85</c:v>
                </c:pt>
                <c:pt idx="63">
                  <c:v>81.7</c:v>
                </c:pt>
                <c:pt idx="64">
                  <c:v>86</c:v>
                </c:pt>
                <c:pt idx="65">
                  <c:v>86.9</c:v>
                </c:pt>
                <c:pt idx="66">
                  <c:v>85.3</c:v>
                </c:pt>
                <c:pt idx="67">
                  <c:v>89</c:v>
                </c:pt>
                <c:pt idx="68">
                  <c:v>91.9</c:v>
                </c:pt>
                <c:pt idx="69">
                  <c:v>92.8</c:v>
                </c:pt>
                <c:pt idx="70">
                  <c:v>97.3</c:v>
                </c:pt>
                <c:pt idx="71">
                  <c:v>97.1</c:v>
                </c:pt>
                <c:pt idx="72">
                  <c:v>101.6</c:v>
                </c:pt>
                <c:pt idx="73">
                  <c:v>97.6</c:v>
                </c:pt>
                <c:pt idx="74">
                  <c:v>101.4</c:v>
                </c:pt>
                <c:pt idx="75">
                  <c:v>103.2</c:v>
                </c:pt>
                <c:pt idx="76">
                  <c:v>103</c:v>
                </c:pt>
                <c:pt idx="77">
                  <c:v>104.3</c:v>
                </c:pt>
                <c:pt idx="78">
                  <c:v>104.8</c:v>
                </c:pt>
                <c:pt idx="79">
                  <c:v>102.7</c:v>
                </c:pt>
                <c:pt idx="80">
                  <c:v>101.1</c:v>
                </c:pt>
                <c:pt idx="81">
                  <c:v>105.1</c:v>
                </c:pt>
                <c:pt idx="82">
                  <c:v>108.7</c:v>
                </c:pt>
                <c:pt idx="83">
                  <c:v>110.3</c:v>
                </c:pt>
                <c:pt idx="84">
                  <c:v>111.9</c:v>
                </c:pt>
                <c:pt idx="85">
                  <c:v>110.8</c:v>
                </c:pt>
                <c:pt idx="86">
                  <c:v>110.8</c:v>
                </c:pt>
                <c:pt idx="87">
                  <c:v>109.4</c:v>
                </c:pt>
                <c:pt idx="88">
                  <c:v>108.7</c:v>
                </c:pt>
                <c:pt idx="89">
                  <c:v>109.4</c:v>
                </c:pt>
                <c:pt idx="90">
                  <c:v>108.7</c:v>
                </c:pt>
                <c:pt idx="91">
                  <c:v>108.7</c:v>
                </c:pt>
                <c:pt idx="92">
                  <c:v>108.3</c:v>
                </c:pt>
                <c:pt idx="93">
                  <c:v>110</c:v>
                </c:pt>
                <c:pt idx="94">
                  <c:v>110.5</c:v>
                </c:pt>
                <c:pt idx="95">
                  <c:v>112.6</c:v>
                </c:pt>
                <c:pt idx="96">
                  <c:v>115.3</c:v>
                </c:pt>
                <c:pt idx="97">
                  <c:v>111.3</c:v>
                </c:pt>
                <c:pt idx="98">
                  <c:v>110</c:v>
                </c:pt>
                <c:pt idx="99">
                  <c:v>109.4</c:v>
                </c:pt>
                <c:pt idx="100">
                  <c:v>109.4</c:v>
                </c:pt>
                <c:pt idx="101">
                  <c:v>108.9</c:v>
                </c:pt>
                <c:pt idx="102">
                  <c:v>107.3</c:v>
                </c:pt>
                <c:pt idx="103">
                  <c:v>109.4</c:v>
                </c:pt>
                <c:pt idx="104">
                  <c:v>111.6</c:v>
                </c:pt>
                <c:pt idx="105">
                  <c:v>114.2</c:v>
                </c:pt>
                <c:pt idx="106">
                  <c:v>113.2</c:v>
                </c:pt>
                <c:pt idx="107">
                  <c:v>114</c:v>
                </c:pt>
                <c:pt idx="108">
                  <c:v>115.3</c:v>
                </c:pt>
                <c:pt idx="109">
                  <c:v>113.5</c:v>
                </c:pt>
                <c:pt idx="110">
                  <c:v>114</c:v>
                </c:pt>
                <c:pt idx="111">
                  <c:v>113.7</c:v>
                </c:pt>
                <c:pt idx="112">
                  <c:v>113.7</c:v>
                </c:pt>
                <c:pt idx="113">
                  <c:v>111.3</c:v>
                </c:pt>
                <c:pt idx="114">
                  <c:v>110.8</c:v>
                </c:pt>
                <c:pt idx="115">
                  <c:v>113.2</c:v>
                </c:pt>
                <c:pt idx="116">
                  <c:v>114.6</c:v>
                </c:pt>
                <c:pt idx="117">
                  <c:v>114</c:v>
                </c:pt>
                <c:pt idx="118">
                  <c:v>115.6</c:v>
                </c:pt>
                <c:pt idx="119">
                  <c:v>115.3</c:v>
                </c:pt>
                <c:pt idx="120">
                  <c:v>117.8</c:v>
                </c:pt>
                <c:pt idx="121">
                  <c:v>117.5</c:v>
                </c:pt>
                <c:pt idx="122">
                  <c:v>118.3</c:v>
                </c:pt>
                <c:pt idx="123">
                  <c:v>118</c:v>
                </c:pt>
                <c:pt idx="124">
                  <c:v>119.4</c:v>
                </c:pt>
                <c:pt idx="125">
                  <c:v>118.5</c:v>
                </c:pt>
                <c:pt idx="126">
                  <c:v>117.3</c:v>
                </c:pt>
                <c:pt idx="127">
                  <c:v>115.6</c:v>
                </c:pt>
                <c:pt idx="128">
                  <c:v>116.4</c:v>
                </c:pt>
                <c:pt idx="129">
                  <c:v>117.5</c:v>
                </c:pt>
                <c:pt idx="130">
                  <c:v>112.1</c:v>
                </c:pt>
                <c:pt idx="131">
                  <c:v>114.6</c:v>
                </c:pt>
                <c:pt idx="132">
                  <c:v>114.56817100000001</c:v>
                </c:pt>
                <c:pt idx="133">
                  <c:v>111.564511</c:v>
                </c:pt>
                <c:pt idx="134">
                  <c:v>109.740861</c:v>
                </c:pt>
                <c:pt idx="135">
                  <c:v>108.882672</c:v>
                </c:pt>
                <c:pt idx="136">
                  <c:v>110.27722900000001</c:v>
                </c:pt>
                <c:pt idx="137">
                  <c:v>110.27722900000001</c:v>
                </c:pt>
                <c:pt idx="138">
                  <c:v>111.564511</c:v>
                </c:pt>
                <c:pt idx="139">
                  <c:v>110.27722900000001</c:v>
                </c:pt>
                <c:pt idx="140">
                  <c:v>108.346304</c:v>
                </c:pt>
                <c:pt idx="141">
                  <c:v>108.668125</c:v>
                </c:pt>
                <c:pt idx="142">
                  <c:v>106.95174799999999</c:v>
                </c:pt>
                <c:pt idx="143">
                  <c:v>109.95540800000001</c:v>
                </c:pt>
                <c:pt idx="144">
                  <c:v>104.8</c:v>
                </c:pt>
                <c:pt idx="145">
                  <c:v>104.1</c:v>
                </c:pt>
                <c:pt idx="146">
                  <c:v>100.5</c:v>
                </c:pt>
                <c:pt idx="147">
                  <c:v>80.099999999999994</c:v>
                </c:pt>
                <c:pt idx="148">
                  <c:v>91.9</c:v>
                </c:pt>
                <c:pt idx="149">
                  <c:v>93.3</c:v>
                </c:pt>
                <c:pt idx="150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32-47A0-B566-99E8A7D1D9C7}"/>
            </c:ext>
          </c:extLst>
        </c:ser>
        <c:ser>
          <c:idx val="2"/>
          <c:order val="1"/>
          <c:tx>
            <c:v>Podnikatelská důvěra</c:v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Domestic_sentiment!$A$5:$A$155</c:f>
              <c:numCache>
                <c:formatCode>m/d/yyyy</c:formatCode>
                <c:ptCount val="15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</c:numCache>
            </c:numRef>
          </c:cat>
          <c:val>
            <c:numRef>
              <c:f>Domestic_sentiment!$C$5:$C$155</c:f>
              <c:numCache>
                <c:formatCode>General</c:formatCode>
                <c:ptCount val="151"/>
                <c:pt idx="0">
                  <c:v>111.2</c:v>
                </c:pt>
                <c:pt idx="1">
                  <c:v>111.6</c:v>
                </c:pt>
                <c:pt idx="2">
                  <c:v>110.7</c:v>
                </c:pt>
                <c:pt idx="3">
                  <c:v>110.4</c:v>
                </c:pt>
                <c:pt idx="4">
                  <c:v>106.7</c:v>
                </c:pt>
                <c:pt idx="5">
                  <c:v>105.5</c:v>
                </c:pt>
                <c:pt idx="6">
                  <c:v>104.7</c:v>
                </c:pt>
                <c:pt idx="7">
                  <c:v>102.6</c:v>
                </c:pt>
                <c:pt idx="8">
                  <c:v>99.4</c:v>
                </c:pt>
                <c:pt idx="9">
                  <c:v>96.6</c:v>
                </c:pt>
                <c:pt idx="10">
                  <c:v>84.9</c:v>
                </c:pt>
                <c:pt idx="11">
                  <c:v>84.9</c:v>
                </c:pt>
                <c:pt idx="12">
                  <c:v>82.2</c:v>
                </c:pt>
                <c:pt idx="13">
                  <c:v>76.400000000000006</c:v>
                </c:pt>
                <c:pt idx="14">
                  <c:v>78.599999999999994</c:v>
                </c:pt>
                <c:pt idx="15">
                  <c:v>82.6</c:v>
                </c:pt>
                <c:pt idx="16">
                  <c:v>81</c:v>
                </c:pt>
                <c:pt idx="17">
                  <c:v>81.400000000000006</c:v>
                </c:pt>
                <c:pt idx="18">
                  <c:v>84</c:v>
                </c:pt>
                <c:pt idx="19">
                  <c:v>81.8</c:v>
                </c:pt>
                <c:pt idx="20">
                  <c:v>82.4</c:v>
                </c:pt>
                <c:pt idx="21">
                  <c:v>81.7</c:v>
                </c:pt>
                <c:pt idx="22">
                  <c:v>84.8</c:v>
                </c:pt>
                <c:pt idx="23">
                  <c:v>86.5</c:v>
                </c:pt>
                <c:pt idx="24">
                  <c:v>89.3</c:v>
                </c:pt>
                <c:pt idx="25">
                  <c:v>91.2</c:v>
                </c:pt>
                <c:pt idx="26">
                  <c:v>91.1</c:v>
                </c:pt>
                <c:pt idx="27">
                  <c:v>94.4</c:v>
                </c:pt>
                <c:pt idx="28">
                  <c:v>95.8</c:v>
                </c:pt>
                <c:pt idx="29">
                  <c:v>95.6</c:v>
                </c:pt>
                <c:pt idx="30">
                  <c:v>98.2</c:v>
                </c:pt>
                <c:pt idx="31">
                  <c:v>98.3</c:v>
                </c:pt>
                <c:pt idx="32">
                  <c:v>97.5</c:v>
                </c:pt>
                <c:pt idx="33">
                  <c:v>97.6</c:v>
                </c:pt>
                <c:pt idx="34">
                  <c:v>98.5</c:v>
                </c:pt>
                <c:pt idx="35">
                  <c:v>102</c:v>
                </c:pt>
                <c:pt idx="36">
                  <c:v>101.8</c:v>
                </c:pt>
                <c:pt idx="37">
                  <c:v>100.4</c:v>
                </c:pt>
                <c:pt idx="38">
                  <c:v>100</c:v>
                </c:pt>
                <c:pt idx="39">
                  <c:v>98.5</c:v>
                </c:pt>
                <c:pt idx="40">
                  <c:v>98.6</c:v>
                </c:pt>
                <c:pt idx="41">
                  <c:v>98.9</c:v>
                </c:pt>
                <c:pt idx="42">
                  <c:v>98</c:v>
                </c:pt>
                <c:pt idx="43">
                  <c:v>97.1</c:v>
                </c:pt>
                <c:pt idx="44">
                  <c:v>94.7</c:v>
                </c:pt>
                <c:pt idx="45">
                  <c:v>97.7</c:v>
                </c:pt>
                <c:pt idx="46">
                  <c:v>94.6</c:v>
                </c:pt>
                <c:pt idx="47">
                  <c:v>92.7</c:v>
                </c:pt>
                <c:pt idx="48">
                  <c:v>94.5</c:v>
                </c:pt>
                <c:pt idx="49">
                  <c:v>95.4</c:v>
                </c:pt>
                <c:pt idx="50">
                  <c:v>96.4</c:v>
                </c:pt>
                <c:pt idx="51">
                  <c:v>94.7</c:v>
                </c:pt>
                <c:pt idx="52">
                  <c:v>93.3</c:v>
                </c:pt>
                <c:pt idx="53">
                  <c:v>92</c:v>
                </c:pt>
                <c:pt idx="54">
                  <c:v>90</c:v>
                </c:pt>
                <c:pt idx="55">
                  <c:v>90.1</c:v>
                </c:pt>
                <c:pt idx="56">
                  <c:v>90.4</c:v>
                </c:pt>
                <c:pt idx="57">
                  <c:v>90.4</c:v>
                </c:pt>
                <c:pt idx="58">
                  <c:v>88.3</c:v>
                </c:pt>
                <c:pt idx="59">
                  <c:v>89.5</c:v>
                </c:pt>
                <c:pt idx="60">
                  <c:v>89.5</c:v>
                </c:pt>
                <c:pt idx="61">
                  <c:v>90</c:v>
                </c:pt>
                <c:pt idx="62">
                  <c:v>89.9</c:v>
                </c:pt>
                <c:pt idx="63">
                  <c:v>87.4</c:v>
                </c:pt>
                <c:pt idx="64">
                  <c:v>88.4</c:v>
                </c:pt>
                <c:pt idx="65">
                  <c:v>88.8</c:v>
                </c:pt>
                <c:pt idx="66">
                  <c:v>88.8</c:v>
                </c:pt>
                <c:pt idx="67">
                  <c:v>89.6</c:v>
                </c:pt>
                <c:pt idx="68">
                  <c:v>92.5</c:v>
                </c:pt>
                <c:pt idx="69">
                  <c:v>94.2</c:v>
                </c:pt>
                <c:pt idx="70">
                  <c:v>95</c:v>
                </c:pt>
                <c:pt idx="71">
                  <c:v>96.1</c:v>
                </c:pt>
                <c:pt idx="72">
                  <c:v>95.3</c:v>
                </c:pt>
                <c:pt idx="73">
                  <c:v>96.1</c:v>
                </c:pt>
                <c:pt idx="74">
                  <c:v>96.8</c:v>
                </c:pt>
                <c:pt idx="75">
                  <c:v>96.7</c:v>
                </c:pt>
                <c:pt idx="76">
                  <c:v>96.7</c:v>
                </c:pt>
                <c:pt idx="77">
                  <c:v>97.8</c:v>
                </c:pt>
                <c:pt idx="78">
                  <c:v>96.9</c:v>
                </c:pt>
                <c:pt idx="79">
                  <c:v>97.8</c:v>
                </c:pt>
                <c:pt idx="80">
                  <c:v>98.6</c:v>
                </c:pt>
                <c:pt idx="81">
                  <c:v>98.1</c:v>
                </c:pt>
                <c:pt idx="82">
                  <c:v>98.9</c:v>
                </c:pt>
                <c:pt idx="83">
                  <c:v>100.2</c:v>
                </c:pt>
                <c:pt idx="84">
                  <c:v>99.7</c:v>
                </c:pt>
                <c:pt idx="85">
                  <c:v>98.8</c:v>
                </c:pt>
                <c:pt idx="86">
                  <c:v>98.3</c:v>
                </c:pt>
                <c:pt idx="87">
                  <c:v>98.5</c:v>
                </c:pt>
                <c:pt idx="88">
                  <c:v>99.2</c:v>
                </c:pt>
                <c:pt idx="89">
                  <c:v>100.9</c:v>
                </c:pt>
                <c:pt idx="90">
                  <c:v>100</c:v>
                </c:pt>
                <c:pt idx="91">
                  <c:v>99.6</c:v>
                </c:pt>
                <c:pt idx="92">
                  <c:v>99.8</c:v>
                </c:pt>
                <c:pt idx="93">
                  <c:v>98.5</c:v>
                </c:pt>
                <c:pt idx="94">
                  <c:v>99.6</c:v>
                </c:pt>
                <c:pt idx="95">
                  <c:v>99.8</c:v>
                </c:pt>
                <c:pt idx="96">
                  <c:v>101.5</c:v>
                </c:pt>
                <c:pt idx="97">
                  <c:v>100.8</c:v>
                </c:pt>
                <c:pt idx="98">
                  <c:v>100.5</c:v>
                </c:pt>
                <c:pt idx="99">
                  <c:v>99.2</c:v>
                </c:pt>
                <c:pt idx="100">
                  <c:v>99.7</c:v>
                </c:pt>
                <c:pt idx="101">
                  <c:v>98.9</c:v>
                </c:pt>
                <c:pt idx="102">
                  <c:v>99.4</c:v>
                </c:pt>
                <c:pt idx="103">
                  <c:v>100.8</c:v>
                </c:pt>
                <c:pt idx="104">
                  <c:v>100.7</c:v>
                </c:pt>
                <c:pt idx="105">
                  <c:v>100.7</c:v>
                </c:pt>
                <c:pt idx="106">
                  <c:v>103.1</c:v>
                </c:pt>
                <c:pt idx="107">
                  <c:v>102.7</c:v>
                </c:pt>
                <c:pt idx="108">
                  <c:v>102.6</c:v>
                </c:pt>
                <c:pt idx="109">
                  <c:v>101.4</c:v>
                </c:pt>
                <c:pt idx="110">
                  <c:v>99.5</c:v>
                </c:pt>
                <c:pt idx="111">
                  <c:v>100.6</c:v>
                </c:pt>
                <c:pt idx="112">
                  <c:v>100.3</c:v>
                </c:pt>
                <c:pt idx="113">
                  <c:v>100.7</c:v>
                </c:pt>
                <c:pt idx="114">
                  <c:v>101.6</c:v>
                </c:pt>
                <c:pt idx="115">
                  <c:v>102.3</c:v>
                </c:pt>
                <c:pt idx="116">
                  <c:v>102.6</c:v>
                </c:pt>
                <c:pt idx="117">
                  <c:v>102.9</c:v>
                </c:pt>
                <c:pt idx="118">
                  <c:v>102.3</c:v>
                </c:pt>
                <c:pt idx="119">
                  <c:v>103.1</c:v>
                </c:pt>
                <c:pt idx="120">
                  <c:v>102.5</c:v>
                </c:pt>
                <c:pt idx="121">
                  <c:v>103.1</c:v>
                </c:pt>
                <c:pt idx="122">
                  <c:v>102.6</c:v>
                </c:pt>
                <c:pt idx="123">
                  <c:v>103.2</c:v>
                </c:pt>
                <c:pt idx="124">
                  <c:v>101.8</c:v>
                </c:pt>
                <c:pt idx="125">
                  <c:v>103</c:v>
                </c:pt>
                <c:pt idx="126">
                  <c:v>101.6</c:v>
                </c:pt>
                <c:pt idx="127">
                  <c:v>102.4</c:v>
                </c:pt>
                <c:pt idx="128">
                  <c:v>102.9</c:v>
                </c:pt>
                <c:pt idx="129">
                  <c:v>102.8</c:v>
                </c:pt>
                <c:pt idx="130">
                  <c:v>103.4</c:v>
                </c:pt>
                <c:pt idx="131">
                  <c:v>101.9</c:v>
                </c:pt>
                <c:pt idx="132">
                  <c:v>101.241113</c:v>
                </c:pt>
                <c:pt idx="133">
                  <c:v>102.033435</c:v>
                </c:pt>
                <c:pt idx="134">
                  <c:v>100.9605</c:v>
                </c:pt>
                <c:pt idx="135">
                  <c:v>101.290634</c:v>
                </c:pt>
                <c:pt idx="136">
                  <c:v>99.177775999999994</c:v>
                </c:pt>
                <c:pt idx="137">
                  <c:v>98.478992000000005</c:v>
                </c:pt>
                <c:pt idx="138">
                  <c:v>98.121347</c:v>
                </c:pt>
                <c:pt idx="139">
                  <c:v>99.023713000000001</c:v>
                </c:pt>
                <c:pt idx="140">
                  <c:v>98.209382000000005</c:v>
                </c:pt>
                <c:pt idx="141">
                  <c:v>96.828321000000003</c:v>
                </c:pt>
                <c:pt idx="142">
                  <c:v>96.745788000000005</c:v>
                </c:pt>
                <c:pt idx="143">
                  <c:v>96.817317000000003</c:v>
                </c:pt>
                <c:pt idx="144">
                  <c:v>96.7</c:v>
                </c:pt>
                <c:pt idx="145">
                  <c:v>96.3</c:v>
                </c:pt>
                <c:pt idx="146">
                  <c:v>93.1</c:v>
                </c:pt>
                <c:pt idx="147">
                  <c:v>73.8</c:v>
                </c:pt>
                <c:pt idx="148">
                  <c:v>71.599999999999994</c:v>
                </c:pt>
                <c:pt idx="149">
                  <c:v>73.8</c:v>
                </c:pt>
                <c:pt idx="150">
                  <c:v>84.7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32-47A0-B566-99E8A7D1D9C7}"/>
            </c:ext>
          </c:extLst>
        </c:ser>
        <c:ser>
          <c:idx val="0"/>
          <c:order val="2"/>
          <c:tx>
            <c:v>Využití kapacit</c:v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Domestic_sentiment!$A$5:$A$155</c:f>
              <c:numCache>
                <c:formatCode>m/d/yyyy</c:formatCode>
                <c:ptCount val="15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</c:numCache>
            </c:numRef>
          </c:cat>
          <c:val>
            <c:numRef>
              <c:f>Domestic_sentiment!$D$5:$D$155</c:f>
              <c:numCache>
                <c:formatCode>General</c:formatCode>
                <c:ptCount val="151"/>
                <c:pt idx="0">
                  <c:v>89.9</c:v>
                </c:pt>
                <c:pt idx="1">
                  <c:v>89.9</c:v>
                </c:pt>
                <c:pt idx="2">
                  <c:v>89.9</c:v>
                </c:pt>
                <c:pt idx="3">
                  <c:v>90.8</c:v>
                </c:pt>
                <c:pt idx="4">
                  <c:v>90.8</c:v>
                </c:pt>
                <c:pt idx="5">
                  <c:v>90.8</c:v>
                </c:pt>
                <c:pt idx="6">
                  <c:v>88.7</c:v>
                </c:pt>
                <c:pt idx="7">
                  <c:v>88.7</c:v>
                </c:pt>
                <c:pt idx="8">
                  <c:v>88.7</c:v>
                </c:pt>
                <c:pt idx="9">
                  <c:v>85.9</c:v>
                </c:pt>
                <c:pt idx="10">
                  <c:v>85.9</c:v>
                </c:pt>
                <c:pt idx="11">
                  <c:v>85.9</c:v>
                </c:pt>
                <c:pt idx="12">
                  <c:v>76.8</c:v>
                </c:pt>
                <c:pt idx="13">
                  <c:v>76.8</c:v>
                </c:pt>
                <c:pt idx="14">
                  <c:v>76.8</c:v>
                </c:pt>
                <c:pt idx="15">
                  <c:v>75.099999999999994</c:v>
                </c:pt>
                <c:pt idx="16">
                  <c:v>75.099999999999994</c:v>
                </c:pt>
                <c:pt idx="17">
                  <c:v>75.099999999999994</c:v>
                </c:pt>
                <c:pt idx="18">
                  <c:v>76</c:v>
                </c:pt>
                <c:pt idx="19">
                  <c:v>76</c:v>
                </c:pt>
                <c:pt idx="20">
                  <c:v>76</c:v>
                </c:pt>
                <c:pt idx="21">
                  <c:v>79.099999999999994</c:v>
                </c:pt>
                <c:pt idx="22">
                  <c:v>79.099999999999994</c:v>
                </c:pt>
                <c:pt idx="23">
                  <c:v>79.099999999999994</c:v>
                </c:pt>
                <c:pt idx="24">
                  <c:v>77</c:v>
                </c:pt>
                <c:pt idx="25">
                  <c:v>77</c:v>
                </c:pt>
                <c:pt idx="26">
                  <c:v>77</c:v>
                </c:pt>
                <c:pt idx="27">
                  <c:v>77.8</c:v>
                </c:pt>
                <c:pt idx="28">
                  <c:v>77.8</c:v>
                </c:pt>
                <c:pt idx="29">
                  <c:v>77.8</c:v>
                </c:pt>
                <c:pt idx="30">
                  <c:v>81.900000000000006</c:v>
                </c:pt>
                <c:pt idx="31">
                  <c:v>81.900000000000006</c:v>
                </c:pt>
                <c:pt idx="32">
                  <c:v>81.900000000000006</c:v>
                </c:pt>
                <c:pt idx="33">
                  <c:v>82.5</c:v>
                </c:pt>
                <c:pt idx="34">
                  <c:v>82.5</c:v>
                </c:pt>
                <c:pt idx="35">
                  <c:v>82.5</c:v>
                </c:pt>
                <c:pt idx="36">
                  <c:v>82.3</c:v>
                </c:pt>
                <c:pt idx="37">
                  <c:v>82.3</c:v>
                </c:pt>
                <c:pt idx="38">
                  <c:v>82.3</c:v>
                </c:pt>
                <c:pt idx="39">
                  <c:v>84.3</c:v>
                </c:pt>
                <c:pt idx="40">
                  <c:v>84.3</c:v>
                </c:pt>
                <c:pt idx="41">
                  <c:v>84.3</c:v>
                </c:pt>
                <c:pt idx="42">
                  <c:v>84.5</c:v>
                </c:pt>
                <c:pt idx="43">
                  <c:v>84.5</c:v>
                </c:pt>
                <c:pt idx="44">
                  <c:v>84.5</c:v>
                </c:pt>
                <c:pt idx="45">
                  <c:v>83.6</c:v>
                </c:pt>
                <c:pt idx="46">
                  <c:v>83.6</c:v>
                </c:pt>
                <c:pt idx="47">
                  <c:v>83.6</c:v>
                </c:pt>
                <c:pt idx="48">
                  <c:v>83.1</c:v>
                </c:pt>
                <c:pt idx="49">
                  <c:v>83.1</c:v>
                </c:pt>
                <c:pt idx="50">
                  <c:v>83.1</c:v>
                </c:pt>
                <c:pt idx="51">
                  <c:v>82.6</c:v>
                </c:pt>
                <c:pt idx="52">
                  <c:v>82.6</c:v>
                </c:pt>
                <c:pt idx="53">
                  <c:v>82.6</c:v>
                </c:pt>
                <c:pt idx="54">
                  <c:v>81.400000000000006</c:v>
                </c:pt>
                <c:pt idx="55">
                  <c:v>81.400000000000006</c:v>
                </c:pt>
                <c:pt idx="56">
                  <c:v>81.400000000000006</c:v>
                </c:pt>
                <c:pt idx="57">
                  <c:v>82</c:v>
                </c:pt>
                <c:pt idx="58">
                  <c:v>82</c:v>
                </c:pt>
                <c:pt idx="59">
                  <c:v>82</c:v>
                </c:pt>
                <c:pt idx="60">
                  <c:v>80.400000000000006</c:v>
                </c:pt>
                <c:pt idx="61">
                  <c:v>80.400000000000006</c:v>
                </c:pt>
                <c:pt idx="62">
                  <c:v>80.400000000000006</c:v>
                </c:pt>
                <c:pt idx="63">
                  <c:v>82.1</c:v>
                </c:pt>
                <c:pt idx="64">
                  <c:v>82.1</c:v>
                </c:pt>
                <c:pt idx="65">
                  <c:v>82.1</c:v>
                </c:pt>
                <c:pt idx="66">
                  <c:v>81</c:v>
                </c:pt>
                <c:pt idx="67">
                  <c:v>81</c:v>
                </c:pt>
                <c:pt idx="68">
                  <c:v>81</c:v>
                </c:pt>
                <c:pt idx="69">
                  <c:v>83.3</c:v>
                </c:pt>
                <c:pt idx="70">
                  <c:v>83.3</c:v>
                </c:pt>
                <c:pt idx="71">
                  <c:v>83.3</c:v>
                </c:pt>
                <c:pt idx="72">
                  <c:v>80.5</c:v>
                </c:pt>
                <c:pt idx="73">
                  <c:v>80.5</c:v>
                </c:pt>
                <c:pt idx="74">
                  <c:v>80.5</c:v>
                </c:pt>
                <c:pt idx="75">
                  <c:v>83.7</c:v>
                </c:pt>
                <c:pt idx="76">
                  <c:v>83.7</c:v>
                </c:pt>
                <c:pt idx="77">
                  <c:v>83.7</c:v>
                </c:pt>
                <c:pt idx="78">
                  <c:v>82.6</c:v>
                </c:pt>
                <c:pt idx="79">
                  <c:v>82.6</c:v>
                </c:pt>
                <c:pt idx="80">
                  <c:v>82.6</c:v>
                </c:pt>
                <c:pt idx="81">
                  <c:v>85.2</c:v>
                </c:pt>
                <c:pt idx="82">
                  <c:v>85.2</c:v>
                </c:pt>
                <c:pt idx="83">
                  <c:v>85.2</c:v>
                </c:pt>
                <c:pt idx="84">
                  <c:v>85.4</c:v>
                </c:pt>
                <c:pt idx="85">
                  <c:v>85.4</c:v>
                </c:pt>
                <c:pt idx="86">
                  <c:v>85.4</c:v>
                </c:pt>
                <c:pt idx="87">
                  <c:v>85.1</c:v>
                </c:pt>
                <c:pt idx="88">
                  <c:v>85.1</c:v>
                </c:pt>
                <c:pt idx="89">
                  <c:v>85.1</c:v>
                </c:pt>
                <c:pt idx="90">
                  <c:v>85</c:v>
                </c:pt>
                <c:pt idx="91">
                  <c:v>85</c:v>
                </c:pt>
                <c:pt idx="92">
                  <c:v>85</c:v>
                </c:pt>
                <c:pt idx="93">
                  <c:v>84.1</c:v>
                </c:pt>
                <c:pt idx="94">
                  <c:v>84.1</c:v>
                </c:pt>
                <c:pt idx="95">
                  <c:v>84.1</c:v>
                </c:pt>
                <c:pt idx="96">
                  <c:v>83.7</c:v>
                </c:pt>
                <c:pt idx="97">
                  <c:v>83.7</c:v>
                </c:pt>
                <c:pt idx="98">
                  <c:v>83.7</c:v>
                </c:pt>
                <c:pt idx="99">
                  <c:v>85.2</c:v>
                </c:pt>
                <c:pt idx="100">
                  <c:v>85.2</c:v>
                </c:pt>
                <c:pt idx="101">
                  <c:v>85.2</c:v>
                </c:pt>
                <c:pt idx="102">
                  <c:v>84.4</c:v>
                </c:pt>
                <c:pt idx="103">
                  <c:v>84.4</c:v>
                </c:pt>
                <c:pt idx="104">
                  <c:v>84.4</c:v>
                </c:pt>
                <c:pt idx="105">
                  <c:v>84.7</c:v>
                </c:pt>
                <c:pt idx="106">
                  <c:v>84.7</c:v>
                </c:pt>
                <c:pt idx="107">
                  <c:v>84.7</c:v>
                </c:pt>
                <c:pt idx="108">
                  <c:v>84.4</c:v>
                </c:pt>
                <c:pt idx="109">
                  <c:v>84.4</c:v>
                </c:pt>
                <c:pt idx="110">
                  <c:v>84.4</c:v>
                </c:pt>
                <c:pt idx="111">
                  <c:v>83.4</c:v>
                </c:pt>
                <c:pt idx="112">
                  <c:v>83.4</c:v>
                </c:pt>
                <c:pt idx="113">
                  <c:v>83.4</c:v>
                </c:pt>
                <c:pt idx="114">
                  <c:v>84.2</c:v>
                </c:pt>
                <c:pt idx="115">
                  <c:v>84.2</c:v>
                </c:pt>
                <c:pt idx="116">
                  <c:v>84.2</c:v>
                </c:pt>
                <c:pt idx="117">
                  <c:v>84.7</c:v>
                </c:pt>
                <c:pt idx="118">
                  <c:v>84.7</c:v>
                </c:pt>
                <c:pt idx="119">
                  <c:v>84.7</c:v>
                </c:pt>
                <c:pt idx="120">
                  <c:v>85.8</c:v>
                </c:pt>
                <c:pt idx="121">
                  <c:v>85.8</c:v>
                </c:pt>
                <c:pt idx="122">
                  <c:v>85.8</c:v>
                </c:pt>
                <c:pt idx="123">
                  <c:v>85.4</c:v>
                </c:pt>
                <c:pt idx="124">
                  <c:v>85.4</c:v>
                </c:pt>
                <c:pt idx="125">
                  <c:v>85.4</c:v>
                </c:pt>
                <c:pt idx="126">
                  <c:v>86.2</c:v>
                </c:pt>
                <c:pt idx="127">
                  <c:v>86.2</c:v>
                </c:pt>
                <c:pt idx="128">
                  <c:v>86.2</c:v>
                </c:pt>
                <c:pt idx="129">
                  <c:v>85.7</c:v>
                </c:pt>
                <c:pt idx="130">
                  <c:v>85.7</c:v>
                </c:pt>
                <c:pt idx="131">
                  <c:v>85.7</c:v>
                </c:pt>
                <c:pt idx="132">
                  <c:v>85.7</c:v>
                </c:pt>
                <c:pt idx="133">
                  <c:v>85.7</c:v>
                </c:pt>
                <c:pt idx="134">
                  <c:v>85.7</c:v>
                </c:pt>
                <c:pt idx="135">
                  <c:v>85.7</c:v>
                </c:pt>
                <c:pt idx="136">
                  <c:v>85.7</c:v>
                </c:pt>
                <c:pt idx="137">
                  <c:v>85.7</c:v>
                </c:pt>
                <c:pt idx="138">
                  <c:v>84.8</c:v>
                </c:pt>
                <c:pt idx="139">
                  <c:v>84.8</c:v>
                </c:pt>
                <c:pt idx="140">
                  <c:v>84.8</c:v>
                </c:pt>
                <c:pt idx="141">
                  <c:v>84</c:v>
                </c:pt>
                <c:pt idx="142">
                  <c:v>84</c:v>
                </c:pt>
                <c:pt idx="143">
                  <c:v>84</c:v>
                </c:pt>
                <c:pt idx="144">
                  <c:v>84.3</c:v>
                </c:pt>
                <c:pt idx="145">
                  <c:v>84.3</c:v>
                </c:pt>
                <c:pt idx="146">
                  <c:v>84.3</c:v>
                </c:pt>
                <c:pt idx="147">
                  <c:v>69.400000000000006</c:v>
                </c:pt>
                <c:pt idx="148">
                  <c:v>69.400000000000006</c:v>
                </c:pt>
                <c:pt idx="149">
                  <c:v>69.400000000000006</c:v>
                </c:pt>
                <c:pt idx="150">
                  <c:v>76.2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32-47A0-B566-99E8A7D1D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504512"/>
        <c:axId val="463506048"/>
      </c:lineChart>
      <c:lineChart>
        <c:grouping val="standard"/>
        <c:varyColors val="0"/>
        <c:ser>
          <c:idx val="3"/>
          <c:order val="3"/>
          <c:tx>
            <c:strRef>
              <c:f>Domestic_sentiment!$F$3</c:f>
              <c:strCache>
                <c:ptCount val="1"/>
                <c:pt idx="0">
                  <c:v>PMI (p.o.)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Domestic_sentiment!$A$5:$A$65</c:f>
              <c:numCache>
                <c:formatCode>m/d/yyyy</c:formatCode>
                <c:ptCount val="6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</c:numCache>
            </c:numRef>
          </c:cat>
          <c:val>
            <c:numRef>
              <c:f>Domestic_sentiment!$E$5:$E$155</c:f>
              <c:numCache>
                <c:formatCode>General</c:formatCode>
                <c:ptCount val="151"/>
                <c:pt idx="114">
                  <c:v>55.3</c:v>
                </c:pt>
                <c:pt idx="115">
                  <c:v>54.9</c:v>
                </c:pt>
                <c:pt idx="116">
                  <c:v>56.6</c:v>
                </c:pt>
                <c:pt idx="117">
                  <c:v>58.5</c:v>
                </c:pt>
                <c:pt idx="118">
                  <c:v>58.7</c:v>
                </c:pt>
                <c:pt idx="119">
                  <c:v>59.8</c:v>
                </c:pt>
                <c:pt idx="120">
                  <c:v>59.8</c:v>
                </c:pt>
                <c:pt idx="121">
                  <c:v>58.8</c:v>
                </c:pt>
                <c:pt idx="122">
                  <c:v>57.3</c:v>
                </c:pt>
                <c:pt idx="123">
                  <c:v>57.2</c:v>
                </c:pt>
                <c:pt idx="124">
                  <c:v>56.5</c:v>
                </c:pt>
                <c:pt idx="125">
                  <c:v>56.8</c:v>
                </c:pt>
                <c:pt idx="126">
                  <c:v>55.4</c:v>
                </c:pt>
                <c:pt idx="127">
                  <c:v>54.9</c:v>
                </c:pt>
                <c:pt idx="128">
                  <c:v>53.4</c:v>
                </c:pt>
                <c:pt idx="129">
                  <c:v>52.5</c:v>
                </c:pt>
                <c:pt idx="130">
                  <c:v>51.8</c:v>
                </c:pt>
                <c:pt idx="131">
                  <c:v>49.7</c:v>
                </c:pt>
                <c:pt idx="132">
                  <c:v>49</c:v>
                </c:pt>
                <c:pt idx="133">
                  <c:v>48.6</c:v>
                </c:pt>
                <c:pt idx="134">
                  <c:v>47.3</c:v>
                </c:pt>
                <c:pt idx="135">
                  <c:v>46.6</c:v>
                </c:pt>
                <c:pt idx="136">
                  <c:v>46.6</c:v>
                </c:pt>
                <c:pt idx="137">
                  <c:v>45.9</c:v>
                </c:pt>
                <c:pt idx="138">
                  <c:v>43.1</c:v>
                </c:pt>
                <c:pt idx="139">
                  <c:v>44.9</c:v>
                </c:pt>
                <c:pt idx="140">
                  <c:v>44.9</c:v>
                </c:pt>
                <c:pt idx="141">
                  <c:v>45</c:v>
                </c:pt>
                <c:pt idx="142">
                  <c:v>43.5</c:v>
                </c:pt>
                <c:pt idx="143">
                  <c:v>43.6</c:v>
                </c:pt>
                <c:pt idx="144">
                  <c:v>45.2</c:v>
                </c:pt>
                <c:pt idx="145">
                  <c:v>46.5</c:v>
                </c:pt>
                <c:pt idx="146">
                  <c:v>41.3</c:v>
                </c:pt>
                <c:pt idx="147">
                  <c:v>35.1</c:v>
                </c:pt>
                <c:pt idx="148">
                  <c:v>39.6</c:v>
                </c:pt>
                <c:pt idx="149">
                  <c:v>44.9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32-47A0-B566-99E8A7D1D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6540416"/>
        <c:axId val="466538880"/>
      </c:lineChart>
      <c:dateAx>
        <c:axId val="463504512"/>
        <c:scaling>
          <c:orientation val="minMax"/>
          <c:max val="44044"/>
          <c:min val="42917"/>
        </c:scaling>
        <c:delete val="0"/>
        <c:axPos val="b"/>
        <c:numFmt formatCode="mm\-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FuturaTEE" pitchFamily="2" charset="0"/>
                <a:ea typeface="+mn-ea"/>
                <a:cs typeface="+mn-cs"/>
              </a:defRPr>
            </a:pPr>
            <a:endParaRPr lang="cs-CZ"/>
          </a:p>
        </c:txPr>
        <c:crossAx val="463506048"/>
        <c:crossesAt val="-500"/>
        <c:auto val="1"/>
        <c:lblOffset val="100"/>
        <c:baseTimeUnit val="months"/>
        <c:majorUnit val="6"/>
        <c:majorTimeUnit val="months"/>
      </c:dateAx>
      <c:valAx>
        <c:axId val="463506048"/>
        <c:scaling>
          <c:orientation val="minMax"/>
          <c:max val="12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FuturaTEE" pitchFamily="2" charset="0"/>
                <a:ea typeface="+mn-ea"/>
                <a:cs typeface="+mn-cs"/>
              </a:defRPr>
            </a:pPr>
            <a:endParaRPr lang="cs-CZ"/>
          </a:p>
        </c:txPr>
        <c:crossAx val="463504512"/>
        <c:crosses val="autoZero"/>
        <c:crossBetween val="midCat"/>
        <c:majorUnit val="10"/>
      </c:valAx>
      <c:valAx>
        <c:axId val="466538880"/>
        <c:scaling>
          <c:orientation val="minMax"/>
          <c:max val="65"/>
          <c:min val="35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FuturaTEE" pitchFamily="2" charset="0"/>
                <a:ea typeface="+mn-ea"/>
                <a:cs typeface="+mn-cs"/>
              </a:defRPr>
            </a:pPr>
            <a:endParaRPr lang="cs-CZ"/>
          </a:p>
        </c:txPr>
        <c:crossAx val="466540416"/>
        <c:crosses val="max"/>
        <c:crossBetween val="between"/>
        <c:majorUnit val="5"/>
      </c:valAx>
      <c:dateAx>
        <c:axId val="4665404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6653888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579679690157217E-2"/>
          <c:y val="0.7729934428676678"/>
          <c:w val="0.88013397841129448"/>
          <c:h val="0.17258103742040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FuturaTEE" pitchFamily="2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uturaTEE" pitchFamily="2" charset="0"/>
        </a:defRPr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8888888888889E-2"/>
          <c:y val="0.15398598346292205"/>
          <c:w val="0.8531520897587227"/>
          <c:h val="0.4571704811552042"/>
        </c:manualLayout>
      </c:layout>
      <c:lineChart>
        <c:grouping val="standard"/>
        <c:varyColors val="0"/>
        <c:ser>
          <c:idx val="0"/>
          <c:order val="0"/>
          <c:tx>
            <c:v>Aktuální stav (průměr)</c:v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1750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14-4611-B821-91DA6B647024}"/>
              </c:ext>
            </c:extLst>
          </c:dPt>
          <c:cat>
            <c:strRef>
              <c:f>Sheet1!$A$4:$A$20</c:f>
              <c:strCache>
                <c:ptCount val="17"/>
                <c:pt idx="0">
                  <c:v>Q2/2016</c:v>
                </c:pt>
                <c:pt idx="1">
                  <c:v>Q3/2016</c:v>
                </c:pt>
                <c:pt idx="2">
                  <c:v>Q4/2016</c:v>
                </c:pt>
                <c:pt idx="3">
                  <c:v>Q1/2017</c:v>
                </c:pt>
                <c:pt idx="4">
                  <c:v>Q2/2017</c:v>
                </c:pt>
                <c:pt idx="5">
                  <c:v>Q3/2017</c:v>
                </c:pt>
                <c:pt idx="6">
                  <c:v>Q4/2017</c:v>
                </c:pt>
                <c:pt idx="7">
                  <c:v>Q1/2018</c:v>
                </c:pt>
                <c:pt idx="8">
                  <c:v>Q2/2018</c:v>
                </c:pt>
                <c:pt idx="9">
                  <c:v>Q3/2018</c:v>
                </c:pt>
                <c:pt idx="10">
                  <c:v>Q4/2018</c:v>
                </c:pt>
                <c:pt idx="11">
                  <c:v>Q1/2019</c:v>
                </c:pt>
                <c:pt idx="12">
                  <c:v>Q2/2019</c:v>
                </c:pt>
                <c:pt idx="13">
                  <c:v>Q3/2019</c:v>
                </c:pt>
                <c:pt idx="14">
                  <c:v>Q4/2019</c:v>
                </c:pt>
                <c:pt idx="15">
                  <c:v>Q1/2020</c:v>
                </c:pt>
                <c:pt idx="16">
                  <c:v>Q2/2020</c:v>
                </c:pt>
              </c:strCache>
            </c:strRef>
          </c:cat>
          <c:val>
            <c:numRef>
              <c:f>Sheet1!$I$4:$I$20</c:f>
              <c:numCache>
                <c:formatCode>0.00</c:formatCode>
                <c:ptCount val="17"/>
                <c:pt idx="0">
                  <c:v>56.13</c:v>
                </c:pt>
                <c:pt idx="1">
                  <c:v>53.23</c:v>
                </c:pt>
                <c:pt idx="2">
                  <c:v>52.756756756756758</c:v>
                </c:pt>
                <c:pt idx="3">
                  <c:v>52.13</c:v>
                </c:pt>
                <c:pt idx="4">
                  <c:v>54.9</c:v>
                </c:pt>
                <c:pt idx="5">
                  <c:v>54.68</c:v>
                </c:pt>
                <c:pt idx="6">
                  <c:v>56.94</c:v>
                </c:pt>
                <c:pt idx="7">
                  <c:v>53.863636363636367</c:v>
                </c:pt>
                <c:pt idx="8">
                  <c:v>52.45</c:v>
                </c:pt>
                <c:pt idx="9">
                  <c:v>50.877551020408163</c:v>
                </c:pt>
                <c:pt idx="10">
                  <c:v>54.75</c:v>
                </c:pt>
                <c:pt idx="11">
                  <c:v>51.142857142857146</c:v>
                </c:pt>
                <c:pt idx="12">
                  <c:v>49.871794871794869</c:v>
                </c:pt>
                <c:pt idx="13">
                  <c:v>47.351351351351354</c:v>
                </c:pt>
                <c:pt idx="14">
                  <c:v>51.857142857142854</c:v>
                </c:pt>
                <c:pt idx="15">
                  <c:v>39.073170731707314</c:v>
                </c:pt>
                <c:pt idx="16">
                  <c:v>42.05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B214-4611-B821-91DA6B647024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Výhled +3M (průměr)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Sheet1!$A$4:$A$20</c:f>
              <c:strCache>
                <c:ptCount val="17"/>
                <c:pt idx="0">
                  <c:v>Q2/2016</c:v>
                </c:pt>
                <c:pt idx="1">
                  <c:v>Q3/2016</c:v>
                </c:pt>
                <c:pt idx="2">
                  <c:v>Q4/2016</c:v>
                </c:pt>
                <c:pt idx="3">
                  <c:v>Q1/2017</c:v>
                </c:pt>
                <c:pt idx="4">
                  <c:v>Q2/2017</c:v>
                </c:pt>
                <c:pt idx="5">
                  <c:v>Q3/2017</c:v>
                </c:pt>
                <c:pt idx="6">
                  <c:v>Q4/2017</c:v>
                </c:pt>
                <c:pt idx="7">
                  <c:v>Q1/2018</c:v>
                </c:pt>
                <c:pt idx="8">
                  <c:v>Q2/2018</c:v>
                </c:pt>
                <c:pt idx="9">
                  <c:v>Q3/2018</c:v>
                </c:pt>
                <c:pt idx="10">
                  <c:v>Q4/2018</c:v>
                </c:pt>
                <c:pt idx="11">
                  <c:v>Q1/2019</c:v>
                </c:pt>
                <c:pt idx="12">
                  <c:v>Q2/2019</c:v>
                </c:pt>
                <c:pt idx="13">
                  <c:v>Q3/2019</c:v>
                </c:pt>
                <c:pt idx="14">
                  <c:v>Q4/2019</c:v>
                </c:pt>
                <c:pt idx="15">
                  <c:v>Q1/2020</c:v>
                </c:pt>
                <c:pt idx="16">
                  <c:v>Q2/2020</c:v>
                </c:pt>
              </c:strCache>
            </c:strRef>
          </c:cat>
          <c:val>
            <c:numRef>
              <c:f>Sheet1!$J$4:$J$20</c:f>
              <c:numCache>
                <c:formatCode>0.00</c:formatCode>
                <c:ptCount val="17"/>
                <c:pt idx="0">
                  <c:v>58.47</c:v>
                </c:pt>
                <c:pt idx="1">
                  <c:v>53.77</c:v>
                </c:pt>
                <c:pt idx="2">
                  <c:v>53.513513513513516</c:v>
                </c:pt>
                <c:pt idx="3">
                  <c:v>55.42</c:v>
                </c:pt>
                <c:pt idx="4">
                  <c:v>54.83</c:v>
                </c:pt>
                <c:pt idx="5">
                  <c:v>57.22</c:v>
                </c:pt>
                <c:pt idx="6">
                  <c:v>54.02</c:v>
                </c:pt>
                <c:pt idx="7">
                  <c:v>55.727272727272727</c:v>
                </c:pt>
                <c:pt idx="8">
                  <c:v>54.03</c:v>
                </c:pt>
                <c:pt idx="9">
                  <c:v>54</c:v>
                </c:pt>
                <c:pt idx="10">
                  <c:v>49.777777777777779</c:v>
                </c:pt>
                <c:pt idx="11">
                  <c:v>52.952380952380949</c:v>
                </c:pt>
                <c:pt idx="12">
                  <c:v>49.743589743589745</c:v>
                </c:pt>
                <c:pt idx="13">
                  <c:v>49.081081081081081</c:v>
                </c:pt>
                <c:pt idx="14">
                  <c:v>50.342857142857142</c:v>
                </c:pt>
                <c:pt idx="15">
                  <c:v>40.658536585365852</c:v>
                </c:pt>
                <c:pt idx="16">
                  <c:v>49.47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B214-4611-B821-91DA6B647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377792"/>
        <c:axId val="164233216"/>
      </c:lineChart>
      <c:catAx>
        <c:axId val="17337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FuturaTEE" pitchFamily="2" charset="0"/>
                <a:ea typeface="+mn-ea"/>
                <a:cs typeface="+mn-cs"/>
              </a:defRPr>
            </a:pPr>
            <a:endParaRPr lang="cs-CZ"/>
          </a:p>
        </c:txPr>
        <c:crossAx val="16423321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64233216"/>
        <c:scaling>
          <c:orientation val="minMax"/>
          <c:max val="65"/>
          <c:min val="3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FuturaTEE" pitchFamily="2" charset="0"/>
                <a:ea typeface="+mn-ea"/>
                <a:cs typeface="+mn-cs"/>
              </a:defRPr>
            </a:pPr>
            <a:endParaRPr lang="cs-CZ"/>
          </a:p>
        </c:txPr>
        <c:crossAx val="173377792"/>
        <c:crosses val="autoZero"/>
        <c:crossBetween val="midCat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802527191545902E-2"/>
          <c:y val="0.78926370399022217"/>
          <c:w val="0.89999985515866887"/>
          <c:h val="8.3458445236210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FuturaTEE" pitchFamily="2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FuturaTEE" pitchFamily="2" charset="0"/>
        </a:defRPr>
      </a:pPr>
      <a:endParaRPr lang="cs-CZ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7600879428027"/>
          <c:y val="0.16635027481467596"/>
          <c:w val="0.85777677408493236"/>
          <c:h val="0.53131694747011882"/>
        </c:manualLayout>
      </c:layout>
      <c:lineChart>
        <c:grouping val="standard"/>
        <c:varyColors val="0"/>
        <c:ser>
          <c:idx val="2"/>
          <c:order val="0"/>
          <c:tx>
            <c:strRef>
              <c:f>Elekt_odhady!$D$1</c:f>
              <c:strCache>
                <c:ptCount val="1"/>
                <c:pt idx="0">
                  <c:v>Propady oproti řadě bez vlivu Covid19</c:v>
                </c:pt>
              </c:strCache>
            </c:strRef>
          </c:tx>
          <c:spPr>
            <a:ln w="22225" cap="rnd" cmpd="sng" algn="ctr">
              <a:solidFill>
                <a:schemeClr val="accent4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4.7037089668892994E-2"/>
                  <c:y val="-3.4522631533205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32F-4CAD-91AF-9E3C0F11A1E4}"/>
                </c:ext>
              </c:extLst>
            </c:dLbl>
            <c:dLbl>
              <c:idx val="5"/>
              <c:layout>
                <c:manualLayout>
                  <c:x val="-4.1289489857522857E-2"/>
                  <c:y val="-1.9674104051153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32F-4CAD-91AF-9E3C0F11A1E4}"/>
                </c:ext>
              </c:extLst>
            </c:dLbl>
            <c:dLbl>
              <c:idx val="8"/>
              <c:layout>
                <c:manualLayout>
                  <c:x val="-3.8415689951837827E-2"/>
                  <c:y val="-1.4724594890469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32F-4CAD-91AF-9E3C0F11A1E4}"/>
                </c:ext>
              </c:extLst>
            </c:dLbl>
            <c:dLbl>
              <c:idx val="9"/>
              <c:layout>
                <c:manualLayout>
                  <c:x val="-2.1172890517727552E-2"/>
                  <c:y val="-1.47245948904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32F-4CAD-91AF-9E3C0F11A1E4}"/>
                </c:ext>
              </c:extLst>
            </c:dLbl>
            <c:dLbl>
              <c:idx val="12"/>
              <c:layout>
                <c:manualLayout>
                  <c:x val="-4.1289489857522885E-2"/>
                  <c:y val="-2.9573122372521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32F-4CAD-91AF-9E3C0F11A1E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32F-4CAD-91AF-9E3C0F11A1E4}"/>
                </c:ext>
              </c:extLst>
            </c:dLbl>
            <c:dLbl>
              <c:idx val="16"/>
              <c:layout>
                <c:manualLayout>
                  <c:x val="-5.0234022351374766E-2"/>
                  <c:y val="2.9820987555686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32F-4CAD-91AF-9E3C0F11A1E4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32F-4CAD-91AF-9E3C0F11A1E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32F-4CAD-91AF-9E3C0F11A1E4}"/>
                </c:ext>
              </c:extLst>
            </c:dLbl>
            <c:dLbl>
              <c:idx val="25"/>
              <c:layout>
                <c:manualLayout>
                  <c:x val="-4.3351733715541289E-2"/>
                  <c:y val="-2.5019147693043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2F-4CAD-91AF-9E3C0F11A1E4}"/>
                </c:ext>
              </c:extLst>
            </c:dLbl>
            <c:dLbl>
              <c:idx val="26"/>
              <c:layout>
                <c:manualLayout>
                  <c:x val="-4.6978859416988504E-2"/>
                  <c:y val="5.9563705055899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2F-4CAD-91AF-9E3C0F11A1E4}"/>
                </c:ext>
              </c:extLst>
            </c:dLbl>
            <c:dLbl>
              <c:idx val="28"/>
              <c:layout>
                <c:manualLayout>
                  <c:x val="-5.8143534312266798E-3"/>
                  <c:y val="2.77051698207771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32F-4CAD-91AF-9E3C0F11A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Elekt_odhady!$A$3:$A$31</c:f>
              <c:numCache>
                <c:formatCode>m/d/yyyy</c:formatCode>
                <c:ptCount val="29"/>
                <c:pt idx="0">
                  <c:v>43840</c:v>
                </c:pt>
                <c:pt idx="1">
                  <c:v>43847</c:v>
                </c:pt>
                <c:pt idx="2">
                  <c:v>43854</c:v>
                </c:pt>
                <c:pt idx="3">
                  <c:v>43861</c:v>
                </c:pt>
                <c:pt idx="4">
                  <c:v>43868</c:v>
                </c:pt>
                <c:pt idx="5">
                  <c:v>43875</c:v>
                </c:pt>
                <c:pt idx="6">
                  <c:v>43882</c:v>
                </c:pt>
                <c:pt idx="7">
                  <c:v>43889</c:v>
                </c:pt>
                <c:pt idx="8">
                  <c:v>43896</c:v>
                </c:pt>
                <c:pt idx="9">
                  <c:v>43903</c:v>
                </c:pt>
                <c:pt idx="10">
                  <c:v>43910</c:v>
                </c:pt>
                <c:pt idx="11">
                  <c:v>43917</c:v>
                </c:pt>
                <c:pt idx="12">
                  <c:v>43924</c:v>
                </c:pt>
                <c:pt idx="13">
                  <c:v>43931</c:v>
                </c:pt>
                <c:pt idx="14">
                  <c:v>43938</c:v>
                </c:pt>
                <c:pt idx="15">
                  <c:v>43945</c:v>
                </c:pt>
                <c:pt idx="16">
                  <c:v>43952</c:v>
                </c:pt>
                <c:pt idx="17">
                  <c:v>43959</c:v>
                </c:pt>
                <c:pt idx="18">
                  <c:v>43966</c:v>
                </c:pt>
                <c:pt idx="19">
                  <c:v>43973</c:v>
                </c:pt>
                <c:pt idx="20">
                  <c:v>43980</c:v>
                </c:pt>
                <c:pt idx="21">
                  <c:v>43987</c:v>
                </c:pt>
                <c:pt idx="22">
                  <c:v>43994</c:v>
                </c:pt>
                <c:pt idx="23">
                  <c:v>44001</c:v>
                </c:pt>
                <c:pt idx="24">
                  <c:v>44008</c:v>
                </c:pt>
                <c:pt idx="25">
                  <c:v>44015</c:v>
                </c:pt>
                <c:pt idx="26">
                  <c:v>44022</c:v>
                </c:pt>
                <c:pt idx="27">
                  <c:v>44029</c:v>
                </c:pt>
                <c:pt idx="28">
                  <c:v>44036</c:v>
                </c:pt>
              </c:numCache>
            </c:numRef>
          </c:cat>
          <c:val>
            <c:numRef>
              <c:f>Elekt_odhady!$D$3:$D$31</c:f>
              <c:numCache>
                <c:formatCode>0.0</c:formatCode>
                <c:ptCount val="29"/>
                <c:pt idx="0">
                  <c:v>-0.97278369341691473</c:v>
                </c:pt>
                <c:pt idx="1">
                  <c:v>1.6579003672850661</c:v>
                </c:pt>
                <c:pt idx="2">
                  <c:v>1.0569139440424351</c:v>
                </c:pt>
                <c:pt idx="3">
                  <c:v>1.4933815926474239</c:v>
                </c:pt>
                <c:pt idx="4">
                  <c:v>0.83828286503251093</c:v>
                </c:pt>
                <c:pt idx="5">
                  <c:v>1.2272729409234557</c:v>
                </c:pt>
                <c:pt idx="6">
                  <c:v>-9.9083002236710627E-3</c:v>
                </c:pt>
                <c:pt idx="7">
                  <c:v>0.60686487586028193</c:v>
                </c:pt>
                <c:pt idx="8">
                  <c:v>2.3744452529855522</c:v>
                </c:pt>
                <c:pt idx="9">
                  <c:v>1.3505976521600616</c:v>
                </c:pt>
                <c:pt idx="10">
                  <c:v>-3.6770948375278181</c:v>
                </c:pt>
                <c:pt idx="11">
                  <c:v>-1.3941615533589697</c:v>
                </c:pt>
                <c:pt idx="12">
                  <c:v>0.38438722021132321</c:v>
                </c:pt>
                <c:pt idx="13">
                  <c:v>-12.466405189172278</c:v>
                </c:pt>
                <c:pt idx="14">
                  <c:v>-12.596311083241133</c:v>
                </c:pt>
                <c:pt idx="15">
                  <c:v>-10.556205905109678</c:v>
                </c:pt>
                <c:pt idx="16">
                  <c:v>-12.915884940923533</c:v>
                </c:pt>
                <c:pt idx="17">
                  <c:v>-9.9185109924365236</c:v>
                </c:pt>
                <c:pt idx="18">
                  <c:v>-5.6424626257079069</c:v>
                </c:pt>
                <c:pt idx="19">
                  <c:v>-7.6227072817116408</c:v>
                </c:pt>
                <c:pt idx="20">
                  <c:v>-4.6339479682345939</c:v>
                </c:pt>
                <c:pt idx="21">
                  <c:v>-4.9090061485182162</c:v>
                </c:pt>
                <c:pt idx="22">
                  <c:v>-4.4823389359541466</c:v>
                </c:pt>
                <c:pt idx="23">
                  <c:v>-4.7718250991025712</c:v>
                </c:pt>
                <c:pt idx="24">
                  <c:v>-4.7571436909473164</c:v>
                </c:pt>
                <c:pt idx="25">
                  <c:v>1.8152555555054164</c:v>
                </c:pt>
                <c:pt idx="26">
                  <c:v>-3.3933038997574982</c:v>
                </c:pt>
                <c:pt idx="27">
                  <c:v>-2.6100726892961177</c:v>
                </c:pt>
                <c:pt idx="28">
                  <c:v>-1.4890656125864012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2F-4CAD-91AF-9E3C0F11A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30570624"/>
        <c:axId val="233795968"/>
      </c:lineChart>
      <c:dateAx>
        <c:axId val="230570624"/>
        <c:scaling>
          <c:orientation val="minMax"/>
          <c:max val="44039"/>
          <c:min val="43840"/>
        </c:scaling>
        <c:delete val="0"/>
        <c:axPos val="b"/>
        <c:numFmt formatCode="m/d/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3795968"/>
        <c:crossesAt val="0"/>
        <c:auto val="1"/>
        <c:lblOffset val="100"/>
        <c:baseTimeUnit val="days"/>
        <c:majorUnit val="14"/>
        <c:majorTimeUnit val="days"/>
      </c:dateAx>
      <c:valAx>
        <c:axId val="233795968"/>
        <c:scaling>
          <c:orientation val="minMax"/>
          <c:max val="5"/>
          <c:min val="-15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30570624"/>
        <c:crosses val="autoZero"/>
        <c:crossBetween val="between"/>
        <c:majorUnit val="5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19056325573018"/>
          <c:y val="0.91651659001422869"/>
          <c:w val="0.59765500426614482"/>
          <c:h val="6.4879346829051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800"/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17451386457288E-2"/>
          <c:y val="0.13781812449845238"/>
          <c:w val="0.91872511086273234"/>
          <c:h val="0.63296809757855477"/>
        </c:manualLayout>
      </c:layout>
      <c:lineChart>
        <c:grouping val="standard"/>
        <c:varyColors val="0"/>
        <c:ser>
          <c:idx val="1"/>
          <c:order val="0"/>
          <c:tx>
            <c:strRef>
              <c:f>Karty_transakce!$B$3</c:f>
              <c:strCache>
                <c:ptCount val="1"/>
                <c:pt idx="0">
                  <c:v>Total Card Transactions y/y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F81B-4754-8372-355C574B269F}"/>
              </c:ext>
            </c:extLst>
          </c:dPt>
          <c:dPt>
            <c:idx val="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F81B-4754-8372-355C574B269F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F81B-4754-8372-355C574B269F}"/>
              </c:ext>
            </c:extLst>
          </c:dPt>
          <c:dLbls>
            <c:dLbl>
              <c:idx val="1"/>
              <c:layout>
                <c:manualLayout>
                  <c:x val="-6.655662631285135E-2"/>
                  <c:y val="-5.0678999961786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81B-4754-8372-355C574B269F}"/>
                </c:ext>
              </c:extLst>
            </c:dLbl>
            <c:dLbl>
              <c:idx val="9"/>
              <c:layout>
                <c:manualLayout>
                  <c:x val="-5.1083724480981613E-2"/>
                  <c:y val="-5.0678999961786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1B-4754-8372-355C574B269F}"/>
                </c:ext>
              </c:extLst>
            </c:dLbl>
            <c:dLbl>
              <c:idx val="11"/>
              <c:layout>
                <c:manualLayout>
                  <c:x val="-8.8729416471793443E-2"/>
                  <c:y val="2.5150225457602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81B-4754-8372-355C574B269F}"/>
                </c:ext>
              </c:extLst>
            </c:dLbl>
            <c:dLbl>
              <c:idx val="12"/>
              <c:layout>
                <c:manualLayout>
                  <c:x val="-5.7783612808053955E-2"/>
                  <c:y val="4.0316070541480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81B-4754-8372-355C574B269F}"/>
                </c:ext>
              </c:extLst>
            </c:dLbl>
            <c:dLbl>
              <c:idx val="13"/>
              <c:layout>
                <c:manualLayout>
                  <c:x val="-3.3026969877062315E-2"/>
                  <c:y val="-1.2618301552727782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1B-4754-8372-355C574B269F}"/>
                </c:ext>
              </c:extLst>
            </c:dLbl>
            <c:dLbl>
              <c:idx val="14"/>
              <c:layout>
                <c:manualLayout>
                  <c:x val="-8.8729416471793388E-2"/>
                  <c:y val="-6.83724858929777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526841585994381E-2"/>
                      <c:h val="6.09161444202427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81B-4754-8372-355C574B269F}"/>
                </c:ext>
              </c:extLst>
            </c:dLbl>
            <c:dLbl>
              <c:idx val="15"/>
              <c:layout>
                <c:manualLayout>
                  <c:x val="-6.0529991966274434E-2"/>
                  <c:y val="-4.0568436572534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1B-4754-8372-355C574B269F}"/>
                </c:ext>
              </c:extLst>
            </c:dLbl>
            <c:dLbl>
              <c:idx val="18"/>
              <c:layout>
                <c:manualLayout>
                  <c:x val="-6.9651084845352609E-2"/>
                  <c:y val="-5.0678800934948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937904199101883E-2"/>
                      <c:h val="5.58608627256168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81B-4754-8372-355C574B269F}"/>
                </c:ext>
              </c:extLst>
            </c:dLbl>
            <c:dLbl>
              <c:idx val="19"/>
              <c:layout>
                <c:manualLayout>
                  <c:x val="-6.6556626312851461E-2"/>
                  <c:y val="-5.0678999961786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81B-4754-8372-355C574B269F}"/>
                </c:ext>
              </c:extLst>
            </c:dLbl>
            <c:dLbl>
              <c:idx val="25"/>
              <c:layout>
                <c:manualLayout>
                  <c:x val="-1.0831153116181512E-2"/>
                  <c:y val="-1.5292028099405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41101266121965E-2"/>
                      <c:h val="5.58608627256168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81B-4754-8372-355C574B269F}"/>
                </c:ext>
              </c:extLst>
            </c:dLbl>
            <c:dLbl>
              <c:idx val="27"/>
              <c:layout>
                <c:manualLayout>
                  <c:x val="-2.9398513480552394E-2"/>
                  <c:y val="2.00949437629765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567909591469096E-2"/>
                      <c:h val="0.10641367967187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F81B-4754-8372-355C574B269F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81B-4754-8372-355C574B2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Karty_transakce!$A$4:$A$32</c:f>
              <c:numCache>
                <c:formatCode>dd\/mm</c:formatCode>
                <c:ptCount val="29"/>
                <c:pt idx="0">
                  <c:v>43842</c:v>
                </c:pt>
                <c:pt idx="1">
                  <c:v>43849</c:v>
                </c:pt>
                <c:pt idx="2">
                  <c:v>43856</c:v>
                </c:pt>
                <c:pt idx="3">
                  <c:v>43863</c:v>
                </c:pt>
                <c:pt idx="4">
                  <c:v>43870</c:v>
                </c:pt>
                <c:pt idx="5">
                  <c:v>43877</c:v>
                </c:pt>
                <c:pt idx="6">
                  <c:v>43884</c:v>
                </c:pt>
                <c:pt idx="7">
                  <c:v>43891</c:v>
                </c:pt>
                <c:pt idx="8">
                  <c:v>43898</c:v>
                </c:pt>
                <c:pt idx="9">
                  <c:v>43905</c:v>
                </c:pt>
                <c:pt idx="10">
                  <c:v>43912</c:v>
                </c:pt>
                <c:pt idx="11">
                  <c:v>43919</c:v>
                </c:pt>
                <c:pt idx="12">
                  <c:v>43926</c:v>
                </c:pt>
                <c:pt idx="13">
                  <c:v>43933</c:v>
                </c:pt>
                <c:pt idx="14">
                  <c:v>43940</c:v>
                </c:pt>
                <c:pt idx="15">
                  <c:v>43947</c:v>
                </c:pt>
                <c:pt idx="16">
                  <c:v>43954</c:v>
                </c:pt>
                <c:pt idx="17">
                  <c:v>43961</c:v>
                </c:pt>
                <c:pt idx="18">
                  <c:v>43968</c:v>
                </c:pt>
                <c:pt idx="19">
                  <c:v>43975</c:v>
                </c:pt>
                <c:pt idx="20">
                  <c:v>43982</c:v>
                </c:pt>
                <c:pt idx="21">
                  <c:v>43985</c:v>
                </c:pt>
                <c:pt idx="22">
                  <c:v>43992</c:v>
                </c:pt>
                <c:pt idx="23">
                  <c:v>43999</c:v>
                </c:pt>
                <c:pt idx="24">
                  <c:v>44006</c:v>
                </c:pt>
                <c:pt idx="25">
                  <c:v>44013</c:v>
                </c:pt>
                <c:pt idx="26">
                  <c:v>44020</c:v>
                </c:pt>
                <c:pt idx="27">
                  <c:v>44027</c:v>
                </c:pt>
                <c:pt idx="28">
                  <c:v>44034</c:v>
                </c:pt>
              </c:numCache>
            </c:numRef>
          </c:cat>
          <c:val>
            <c:numRef>
              <c:f>Karty_transakce!$B$4:$B$32</c:f>
              <c:numCache>
                <c:formatCode>0%</c:formatCode>
                <c:ptCount val="29"/>
                <c:pt idx="0">
                  <c:v>4.3912968445312117E-2</c:v>
                </c:pt>
                <c:pt idx="1">
                  <c:v>0.11239566647487087</c:v>
                </c:pt>
                <c:pt idx="2">
                  <c:v>0.11915257453019046</c:v>
                </c:pt>
                <c:pt idx="3">
                  <c:v>8.8393874449042009E-2</c:v>
                </c:pt>
                <c:pt idx="4">
                  <c:v>5.2892032518762955E-2</c:v>
                </c:pt>
                <c:pt idx="5">
                  <c:v>7.1389157354058375E-2</c:v>
                </c:pt>
                <c:pt idx="6">
                  <c:v>8.6988355095275027E-2</c:v>
                </c:pt>
                <c:pt idx="7">
                  <c:v>0.10770738923279755</c:v>
                </c:pt>
                <c:pt idx="8">
                  <c:v>1.3202980183706581E-2</c:v>
                </c:pt>
                <c:pt idx="9">
                  <c:v>0.1457608792599776</c:v>
                </c:pt>
                <c:pt idx="10">
                  <c:v>-0.18431424014110565</c:v>
                </c:pt>
                <c:pt idx="11">
                  <c:v>-0.23824556741128078</c:v>
                </c:pt>
                <c:pt idx="12">
                  <c:v>-0.2262083301516864</c:v>
                </c:pt>
                <c:pt idx="13">
                  <c:v>-0.22437644564139347</c:v>
                </c:pt>
                <c:pt idx="14">
                  <c:v>-0.15463586018265199</c:v>
                </c:pt>
                <c:pt idx="15">
                  <c:v>7.0000000000000007E-2</c:v>
                </c:pt>
                <c:pt idx="16">
                  <c:v>-3.4876008557907102E-2</c:v>
                </c:pt>
                <c:pt idx="17">
                  <c:v>-8.2041523251449394E-2</c:v>
                </c:pt>
                <c:pt idx="18">
                  <c:v>0.09</c:v>
                </c:pt>
                <c:pt idx="19">
                  <c:v>0.1</c:v>
                </c:pt>
                <c:pt idx="20">
                  <c:v>0.05</c:v>
                </c:pt>
                <c:pt idx="21">
                  <c:v>0.05</c:v>
                </c:pt>
                <c:pt idx="22">
                  <c:v>0</c:v>
                </c:pt>
                <c:pt idx="23">
                  <c:v>-0.04</c:v>
                </c:pt>
                <c:pt idx="24">
                  <c:v>0.04</c:v>
                </c:pt>
                <c:pt idx="25">
                  <c:v>0.02</c:v>
                </c:pt>
                <c:pt idx="26">
                  <c:v>0.11</c:v>
                </c:pt>
                <c:pt idx="27">
                  <c:v>-0.08</c:v>
                </c:pt>
                <c:pt idx="28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81B-4754-8372-355C574B26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28471424"/>
        <c:axId val="428472960"/>
      </c:lineChart>
      <c:dateAx>
        <c:axId val="428471424"/>
        <c:scaling>
          <c:orientation val="minMax"/>
          <c:max val="44036"/>
          <c:min val="43840"/>
        </c:scaling>
        <c:delete val="0"/>
        <c:axPos val="b"/>
        <c:numFmt formatCode="dd/mm/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0"/>
          <a:lstStyle/>
          <a:p>
            <a:pPr>
              <a:defRPr sz="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FuturaTEE" pitchFamily="2" charset="0"/>
                <a:ea typeface="+mn-ea"/>
                <a:cs typeface="+mn-cs"/>
              </a:defRPr>
            </a:pPr>
            <a:endParaRPr lang="cs-CZ"/>
          </a:p>
        </c:txPr>
        <c:crossAx val="428472960"/>
        <c:crossesAt val="-500"/>
        <c:auto val="1"/>
        <c:lblOffset val="100"/>
        <c:baseTimeUnit val="days"/>
        <c:majorUnit val="14"/>
        <c:majorTimeUnit val="days"/>
      </c:dateAx>
      <c:valAx>
        <c:axId val="42847296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428471424"/>
        <c:crossesAt val="43842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5411198600176"/>
          <c:y val="0.15220437445319332"/>
          <c:w val="0.81415179352580913"/>
          <c:h val="0.560051093613298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poč_nezam!$O$1</c:f>
              <c:strCache>
                <c:ptCount val="1"/>
                <c:pt idx="0">
                  <c:v>údaj na konci měsíce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Mira_nezam!$J$2:$J$91</c:f>
              <c:strCache>
                <c:ptCount val="9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9">
                  <c:v>04/05</c:v>
                </c:pt>
                <c:pt idx="10">
                  <c:v>05/05</c:v>
                </c:pt>
                <c:pt idx="11">
                  <c:v>06/05</c:v>
                </c:pt>
                <c:pt idx="16">
                  <c:v>11/05</c:v>
                </c:pt>
                <c:pt idx="17">
                  <c:v>12/05</c:v>
                </c:pt>
                <c:pt idx="18">
                  <c:v>13/05</c:v>
                </c:pt>
                <c:pt idx="19">
                  <c:v>14/05</c:v>
                </c:pt>
                <c:pt idx="20">
                  <c:v>15/05</c:v>
                </c:pt>
                <c:pt idx="23">
                  <c:v>18/05</c:v>
                </c:pt>
                <c:pt idx="25">
                  <c:v>20/05</c:v>
                </c:pt>
                <c:pt idx="26">
                  <c:v>21/05</c:v>
                </c:pt>
                <c:pt idx="27">
                  <c:v>22/05</c:v>
                </c:pt>
                <c:pt idx="30">
                  <c:v>25/05</c:v>
                </c:pt>
                <c:pt idx="31">
                  <c:v>26/05</c:v>
                </c:pt>
                <c:pt idx="32">
                  <c:v>27/05</c:v>
                </c:pt>
                <c:pt idx="33">
                  <c:v>28/05</c:v>
                </c:pt>
                <c:pt idx="34">
                  <c:v>29/05</c:v>
                </c:pt>
                <c:pt idx="36">
                  <c:v>31/05</c:v>
                </c:pt>
                <c:pt idx="40">
                  <c:v>04/06</c:v>
                </c:pt>
                <c:pt idx="41">
                  <c:v>05/06</c:v>
                </c:pt>
                <c:pt idx="42">
                  <c:v>06/06</c:v>
                </c:pt>
                <c:pt idx="43">
                  <c:v>07/06</c:v>
                </c:pt>
                <c:pt idx="44">
                  <c:v>08/06</c:v>
                </c:pt>
                <c:pt idx="45">
                  <c:v>09/06</c:v>
                </c:pt>
                <c:pt idx="46">
                  <c:v>10/6</c:v>
                </c:pt>
                <c:pt idx="47">
                  <c:v>11/6</c:v>
                </c:pt>
                <c:pt idx="48">
                  <c:v>12/6</c:v>
                </c:pt>
                <c:pt idx="51">
                  <c:v>15/6</c:v>
                </c:pt>
                <c:pt idx="52">
                  <c:v>16/6</c:v>
                </c:pt>
                <c:pt idx="53">
                  <c:v>17/6</c:v>
                </c:pt>
                <c:pt idx="54">
                  <c:v>18/6</c:v>
                </c:pt>
                <c:pt idx="55">
                  <c:v>19/6</c:v>
                </c:pt>
                <c:pt idx="56">
                  <c:v>20/6</c:v>
                </c:pt>
                <c:pt idx="57">
                  <c:v>21/6</c:v>
                </c:pt>
                <c:pt idx="58">
                  <c:v>22/6</c:v>
                </c:pt>
                <c:pt idx="59">
                  <c:v>23/6</c:v>
                </c:pt>
                <c:pt idx="60">
                  <c:v>24/6</c:v>
                </c:pt>
                <c:pt idx="61">
                  <c:v>25/6</c:v>
                </c:pt>
                <c:pt idx="62">
                  <c:v>26/6</c:v>
                </c:pt>
                <c:pt idx="63">
                  <c:v>27/6</c:v>
                </c:pt>
                <c:pt idx="64">
                  <c:v>28/6</c:v>
                </c:pt>
                <c:pt idx="65">
                  <c:v>29/6</c:v>
                </c:pt>
                <c:pt idx="66">
                  <c:v>30/6</c:v>
                </c:pt>
                <c:pt idx="69">
                  <c:v>03/7</c:v>
                </c:pt>
                <c:pt idx="73">
                  <c:v>07/7</c:v>
                </c:pt>
                <c:pt idx="79">
                  <c:v>13/7</c:v>
                </c:pt>
                <c:pt idx="81">
                  <c:v>15/7</c:v>
                </c:pt>
                <c:pt idx="82">
                  <c:v>16/7</c:v>
                </c:pt>
                <c:pt idx="83">
                  <c:v>17/7</c:v>
                </c:pt>
                <c:pt idx="86">
                  <c:v>20/7</c:v>
                </c:pt>
                <c:pt idx="87">
                  <c:v>21/7</c:v>
                </c:pt>
                <c:pt idx="88">
                  <c:v>22/7</c:v>
                </c:pt>
                <c:pt idx="89">
                  <c:v>23/7</c:v>
                </c:pt>
              </c:strCache>
            </c:strRef>
          </c:cat>
          <c:val>
            <c:numRef>
              <c:f>poč_nezam!$C$2:$C$33</c:f>
              <c:numCache>
                <c:formatCode>General</c:formatCode>
                <c:ptCount val="32"/>
                <c:pt idx="0">
                  <c:v>230022</c:v>
                </c:pt>
                <c:pt idx="1">
                  <c:v>227369</c:v>
                </c:pt>
                <c:pt idx="2">
                  <c:v>225678</c:v>
                </c:pt>
                <c:pt idx="3">
                  <c:v>254040</c:v>
                </c:pt>
                <c:pt idx="4">
                  <c:v>261798</c:v>
                </c:pt>
                <c:pt idx="5">
                  <c:v>269637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8F-46C5-A547-ECB0E914C252}"/>
            </c:ext>
          </c:extLst>
        </c:ser>
        <c:ser>
          <c:idx val="0"/>
          <c:order val="1"/>
          <c:tx>
            <c:strRef>
              <c:f>poč_nezam!$O$2</c:f>
              <c:strCache>
                <c:ptCount val="1"/>
                <c:pt idx="0">
                  <c:v>denní údaj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Mira_nezam!$J$2:$J$91</c:f>
              <c:strCache>
                <c:ptCount val="9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9">
                  <c:v>04/05</c:v>
                </c:pt>
                <c:pt idx="10">
                  <c:v>05/05</c:v>
                </c:pt>
                <c:pt idx="11">
                  <c:v>06/05</c:v>
                </c:pt>
                <c:pt idx="16">
                  <c:v>11/05</c:v>
                </c:pt>
                <c:pt idx="17">
                  <c:v>12/05</c:v>
                </c:pt>
                <c:pt idx="18">
                  <c:v>13/05</c:v>
                </c:pt>
                <c:pt idx="19">
                  <c:v>14/05</c:v>
                </c:pt>
                <c:pt idx="20">
                  <c:v>15/05</c:v>
                </c:pt>
                <c:pt idx="23">
                  <c:v>18/05</c:v>
                </c:pt>
                <c:pt idx="25">
                  <c:v>20/05</c:v>
                </c:pt>
                <c:pt idx="26">
                  <c:v>21/05</c:v>
                </c:pt>
                <c:pt idx="27">
                  <c:v>22/05</c:v>
                </c:pt>
                <c:pt idx="30">
                  <c:v>25/05</c:v>
                </c:pt>
                <c:pt idx="31">
                  <c:v>26/05</c:v>
                </c:pt>
                <c:pt idx="32">
                  <c:v>27/05</c:v>
                </c:pt>
                <c:pt idx="33">
                  <c:v>28/05</c:v>
                </c:pt>
                <c:pt idx="34">
                  <c:v>29/05</c:v>
                </c:pt>
                <c:pt idx="36">
                  <c:v>31/05</c:v>
                </c:pt>
                <c:pt idx="40">
                  <c:v>04/06</c:v>
                </c:pt>
                <c:pt idx="41">
                  <c:v>05/06</c:v>
                </c:pt>
                <c:pt idx="42">
                  <c:v>06/06</c:v>
                </c:pt>
                <c:pt idx="43">
                  <c:v>07/06</c:v>
                </c:pt>
                <c:pt idx="44">
                  <c:v>08/06</c:v>
                </c:pt>
                <c:pt idx="45">
                  <c:v>09/06</c:v>
                </c:pt>
                <c:pt idx="46">
                  <c:v>10/6</c:v>
                </c:pt>
                <c:pt idx="47">
                  <c:v>11/6</c:v>
                </c:pt>
                <c:pt idx="48">
                  <c:v>12/6</c:v>
                </c:pt>
                <c:pt idx="51">
                  <c:v>15/6</c:v>
                </c:pt>
                <c:pt idx="52">
                  <c:v>16/6</c:v>
                </c:pt>
                <c:pt idx="53">
                  <c:v>17/6</c:v>
                </c:pt>
                <c:pt idx="54">
                  <c:v>18/6</c:v>
                </c:pt>
                <c:pt idx="55">
                  <c:v>19/6</c:v>
                </c:pt>
                <c:pt idx="56">
                  <c:v>20/6</c:v>
                </c:pt>
                <c:pt idx="57">
                  <c:v>21/6</c:v>
                </c:pt>
                <c:pt idx="58">
                  <c:v>22/6</c:v>
                </c:pt>
                <c:pt idx="59">
                  <c:v>23/6</c:v>
                </c:pt>
                <c:pt idx="60">
                  <c:v>24/6</c:v>
                </c:pt>
                <c:pt idx="61">
                  <c:v>25/6</c:v>
                </c:pt>
                <c:pt idx="62">
                  <c:v>26/6</c:v>
                </c:pt>
                <c:pt idx="63">
                  <c:v>27/6</c:v>
                </c:pt>
                <c:pt idx="64">
                  <c:v>28/6</c:v>
                </c:pt>
                <c:pt idx="65">
                  <c:v>29/6</c:v>
                </c:pt>
                <c:pt idx="66">
                  <c:v>30/6</c:v>
                </c:pt>
                <c:pt idx="69">
                  <c:v>03/7</c:v>
                </c:pt>
                <c:pt idx="73">
                  <c:v>07/7</c:v>
                </c:pt>
                <c:pt idx="79">
                  <c:v>13/7</c:v>
                </c:pt>
                <c:pt idx="81">
                  <c:v>15/7</c:v>
                </c:pt>
                <c:pt idx="82">
                  <c:v>16/7</c:v>
                </c:pt>
                <c:pt idx="83">
                  <c:v>17/7</c:v>
                </c:pt>
                <c:pt idx="86">
                  <c:v>20/7</c:v>
                </c:pt>
                <c:pt idx="87">
                  <c:v>21/7</c:v>
                </c:pt>
                <c:pt idx="88">
                  <c:v>22/7</c:v>
                </c:pt>
                <c:pt idx="89">
                  <c:v>23/7</c:v>
                </c:pt>
              </c:strCache>
            </c:strRef>
          </c:cat>
          <c:val>
            <c:numRef>
              <c:f>poč_nezam!$D$2:$D$91</c:f>
              <c:numCache>
                <c:formatCode>General</c:formatCode>
                <c:ptCount val="90"/>
                <c:pt idx="9">
                  <c:v>257190</c:v>
                </c:pt>
                <c:pt idx="10">
                  <c:v>258007</c:v>
                </c:pt>
                <c:pt idx="11">
                  <c:v>259929</c:v>
                </c:pt>
                <c:pt idx="16">
                  <c:v>260688</c:v>
                </c:pt>
                <c:pt idx="17">
                  <c:v>260566</c:v>
                </c:pt>
                <c:pt idx="18">
                  <c:v>261313</c:v>
                </c:pt>
                <c:pt idx="19">
                  <c:v>261777</c:v>
                </c:pt>
                <c:pt idx="20">
                  <c:v>261623</c:v>
                </c:pt>
                <c:pt idx="23">
                  <c:v>261759</c:v>
                </c:pt>
                <c:pt idx="25">
                  <c:v>261873</c:v>
                </c:pt>
                <c:pt idx="26">
                  <c:v>261697</c:v>
                </c:pt>
                <c:pt idx="27">
                  <c:v>261594</c:v>
                </c:pt>
                <c:pt idx="30">
                  <c:v>261753</c:v>
                </c:pt>
                <c:pt idx="31">
                  <c:v>261982</c:v>
                </c:pt>
                <c:pt idx="33">
                  <c:v>261915</c:v>
                </c:pt>
                <c:pt idx="34">
                  <c:v>261798</c:v>
                </c:pt>
                <c:pt idx="40">
                  <c:v>270243</c:v>
                </c:pt>
                <c:pt idx="41">
                  <c:v>269713</c:v>
                </c:pt>
                <c:pt idx="44">
                  <c:v>269612</c:v>
                </c:pt>
                <c:pt idx="45">
                  <c:v>269181</c:v>
                </c:pt>
                <c:pt idx="46">
                  <c:v>269204</c:v>
                </c:pt>
                <c:pt idx="47">
                  <c:v>268771</c:v>
                </c:pt>
                <c:pt idx="48">
                  <c:v>268395</c:v>
                </c:pt>
                <c:pt idx="51">
                  <c:v>268350</c:v>
                </c:pt>
                <c:pt idx="52">
                  <c:v>267903</c:v>
                </c:pt>
                <c:pt idx="53">
                  <c:v>267942</c:v>
                </c:pt>
                <c:pt idx="54">
                  <c:v>267586</c:v>
                </c:pt>
                <c:pt idx="55">
                  <c:v>267223</c:v>
                </c:pt>
                <c:pt idx="58">
                  <c:v>267358</c:v>
                </c:pt>
                <c:pt idx="59">
                  <c:v>266904</c:v>
                </c:pt>
                <c:pt idx="60">
                  <c:v>267180</c:v>
                </c:pt>
                <c:pt idx="61">
                  <c:v>266914</c:v>
                </c:pt>
                <c:pt idx="62">
                  <c:v>266682</c:v>
                </c:pt>
                <c:pt idx="66">
                  <c:v>269637</c:v>
                </c:pt>
                <c:pt idx="69">
                  <c:v>280662</c:v>
                </c:pt>
                <c:pt idx="73">
                  <c:v>280628</c:v>
                </c:pt>
                <c:pt idx="79">
                  <c:v>280200</c:v>
                </c:pt>
                <c:pt idx="81">
                  <c:v>279942</c:v>
                </c:pt>
                <c:pt idx="82">
                  <c:v>279779</c:v>
                </c:pt>
                <c:pt idx="83">
                  <c:v>0</c:v>
                </c:pt>
                <c:pt idx="86">
                  <c:v>279561</c:v>
                </c:pt>
                <c:pt idx="87">
                  <c:v>279193</c:v>
                </c:pt>
                <c:pt idx="88">
                  <c:v>279354</c:v>
                </c:pt>
                <c:pt idx="89">
                  <c:v>279145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8F-46C5-A547-ECB0E914C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8471424"/>
        <c:axId val="428472960"/>
      </c:barChart>
      <c:catAx>
        <c:axId val="42847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8472960"/>
        <c:crossesAt val="-500"/>
        <c:auto val="1"/>
        <c:lblAlgn val="ctr"/>
        <c:lblOffset val="100"/>
        <c:noMultiLvlLbl val="0"/>
      </c:catAx>
      <c:valAx>
        <c:axId val="42847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847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cs-CZ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39954439657309"/>
          <c:y val="0.18331549359118507"/>
          <c:w val="0.85123854801168708"/>
          <c:h val="0.50165519482320675"/>
        </c:manualLayout>
      </c:layout>
      <c:lineChart>
        <c:grouping val="standard"/>
        <c:varyColors val="0"/>
        <c:ser>
          <c:idx val="1"/>
          <c:order val="0"/>
          <c:tx>
            <c:strRef>
              <c:f>poč_nezam!$O$1</c:f>
              <c:strCache>
                <c:ptCount val="1"/>
                <c:pt idx="0">
                  <c:v>údaj na konci měsíce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Mira_nezam!$J$2:$J$91</c:f>
              <c:strCache>
                <c:ptCount val="9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9">
                  <c:v>04/05</c:v>
                </c:pt>
                <c:pt idx="10">
                  <c:v>05/05</c:v>
                </c:pt>
                <c:pt idx="11">
                  <c:v>06/05</c:v>
                </c:pt>
                <c:pt idx="16">
                  <c:v>11/05</c:v>
                </c:pt>
                <c:pt idx="17">
                  <c:v>12/05</c:v>
                </c:pt>
                <c:pt idx="18">
                  <c:v>13/05</c:v>
                </c:pt>
                <c:pt idx="19">
                  <c:v>14/05</c:v>
                </c:pt>
                <c:pt idx="20">
                  <c:v>15/05</c:v>
                </c:pt>
                <c:pt idx="23">
                  <c:v>18/05</c:v>
                </c:pt>
                <c:pt idx="25">
                  <c:v>20/05</c:v>
                </c:pt>
                <c:pt idx="26">
                  <c:v>21/05</c:v>
                </c:pt>
                <c:pt idx="27">
                  <c:v>22/05</c:v>
                </c:pt>
                <c:pt idx="30">
                  <c:v>25/05</c:v>
                </c:pt>
                <c:pt idx="31">
                  <c:v>26/05</c:v>
                </c:pt>
                <c:pt idx="32">
                  <c:v>27/05</c:v>
                </c:pt>
                <c:pt idx="33">
                  <c:v>28/05</c:v>
                </c:pt>
                <c:pt idx="34">
                  <c:v>29/05</c:v>
                </c:pt>
                <c:pt idx="36">
                  <c:v>31/05</c:v>
                </c:pt>
                <c:pt idx="40">
                  <c:v>04/06</c:v>
                </c:pt>
                <c:pt idx="41">
                  <c:v>05/06</c:v>
                </c:pt>
                <c:pt idx="42">
                  <c:v>06/06</c:v>
                </c:pt>
                <c:pt idx="43">
                  <c:v>07/06</c:v>
                </c:pt>
                <c:pt idx="44">
                  <c:v>08/06</c:v>
                </c:pt>
                <c:pt idx="45">
                  <c:v>09/06</c:v>
                </c:pt>
                <c:pt idx="46">
                  <c:v>10/6</c:v>
                </c:pt>
                <c:pt idx="47">
                  <c:v>11/6</c:v>
                </c:pt>
                <c:pt idx="48">
                  <c:v>12/6</c:v>
                </c:pt>
                <c:pt idx="51">
                  <c:v>15/6</c:v>
                </c:pt>
                <c:pt idx="52">
                  <c:v>16/6</c:v>
                </c:pt>
                <c:pt idx="53">
                  <c:v>17/6</c:v>
                </c:pt>
                <c:pt idx="54">
                  <c:v>18/6</c:v>
                </c:pt>
                <c:pt idx="55">
                  <c:v>19/6</c:v>
                </c:pt>
                <c:pt idx="56">
                  <c:v>20/6</c:v>
                </c:pt>
                <c:pt idx="57">
                  <c:v>21/6</c:v>
                </c:pt>
                <c:pt idx="58">
                  <c:v>22/6</c:v>
                </c:pt>
                <c:pt idx="59">
                  <c:v>23/6</c:v>
                </c:pt>
                <c:pt idx="60">
                  <c:v>24/6</c:v>
                </c:pt>
                <c:pt idx="61">
                  <c:v>25/6</c:v>
                </c:pt>
                <c:pt idx="62">
                  <c:v>26/6</c:v>
                </c:pt>
                <c:pt idx="63">
                  <c:v>27/6</c:v>
                </c:pt>
                <c:pt idx="64">
                  <c:v>28/6</c:v>
                </c:pt>
                <c:pt idx="65">
                  <c:v>29/6</c:v>
                </c:pt>
                <c:pt idx="66">
                  <c:v>30/6</c:v>
                </c:pt>
                <c:pt idx="69">
                  <c:v>03/7</c:v>
                </c:pt>
                <c:pt idx="73">
                  <c:v>07/7</c:v>
                </c:pt>
                <c:pt idx="79">
                  <c:v>13/7</c:v>
                </c:pt>
                <c:pt idx="81">
                  <c:v>15/7</c:v>
                </c:pt>
                <c:pt idx="82">
                  <c:v>16/7</c:v>
                </c:pt>
                <c:pt idx="83">
                  <c:v>17/7</c:v>
                </c:pt>
                <c:pt idx="86">
                  <c:v>20/7</c:v>
                </c:pt>
                <c:pt idx="87">
                  <c:v>21/7</c:v>
                </c:pt>
                <c:pt idx="88">
                  <c:v>22/7</c:v>
                </c:pt>
                <c:pt idx="89">
                  <c:v>23/7</c:v>
                </c:pt>
              </c:strCache>
            </c:strRef>
          </c:cat>
          <c:val>
            <c:numRef>
              <c:f>Mira_nezam!$F$2:$F$33</c:f>
              <c:numCache>
                <c:formatCode>General</c:formatCode>
                <c:ptCount val="32"/>
                <c:pt idx="0">
                  <c:v>3.1</c:v>
                </c:pt>
                <c:pt idx="1">
                  <c:v>3</c:v>
                </c:pt>
                <c:pt idx="2">
                  <c:v>3</c:v>
                </c:pt>
                <c:pt idx="3">
                  <c:v>3.4</c:v>
                </c:pt>
                <c:pt idx="4">
                  <c:v>3.56</c:v>
                </c:pt>
                <c:pt idx="5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D2-4EC5-A4A7-CEC5782D1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471424"/>
        <c:axId val="428472960"/>
      </c:lineChart>
      <c:scatterChart>
        <c:scatterStyle val="lineMarker"/>
        <c:varyColors val="0"/>
        <c:ser>
          <c:idx val="0"/>
          <c:order val="1"/>
          <c:tx>
            <c:strRef>
              <c:f>poč_nezam!$O$2</c:f>
              <c:strCache>
                <c:ptCount val="1"/>
                <c:pt idx="0">
                  <c:v>denní údaj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strRef>
              <c:f>Mira_nezam!$J$2:$J$91</c:f>
              <c:strCache>
                <c:ptCount val="90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9">
                  <c:v>04/05</c:v>
                </c:pt>
                <c:pt idx="10">
                  <c:v>05/05</c:v>
                </c:pt>
                <c:pt idx="11">
                  <c:v>06/05</c:v>
                </c:pt>
                <c:pt idx="16">
                  <c:v>11/05</c:v>
                </c:pt>
                <c:pt idx="17">
                  <c:v>12/05</c:v>
                </c:pt>
                <c:pt idx="18">
                  <c:v>13/05</c:v>
                </c:pt>
                <c:pt idx="19">
                  <c:v>14/05</c:v>
                </c:pt>
                <c:pt idx="20">
                  <c:v>15/05</c:v>
                </c:pt>
                <c:pt idx="23">
                  <c:v>18/05</c:v>
                </c:pt>
                <c:pt idx="25">
                  <c:v>20/05</c:v>
                </c:pt>
                <c:pt idx="26">
                  <c:v>21/05</c:v>
                </c:pt>
                <c:pt idx="27">
                  <c:v>22/05</c:v>
                </c:pt>
                <c:pt idx="30">
                  <c:v>25/05</c:v>
                </c:pt>
                <c:pt idx="31">
                  <c:v>26/05</c:v>
                </c:pt>
                <c:pt idx="32">
                  <c:v>27/05</c:v>
                </c:pt>
                <c:pt idx="33">
                  <c:v>28/05</c:v>
                </c:pt>
                <c:pt idx="34">
                  <c:v>29/05</c:v>
                </c:pt>
                <c:pt idx="36">
                  <c:v>31/05</c:v>
                </c:pt>
                <c:pt idx="40">
                  <c:v>04/06</c:v>
                </c:pt>
                <c:pt idx="41">
                  <c:v>05/06</c:v>
                </c:pt>
                <c:pt idx="42">
                  <c:v>06/06</c:v>
                </c:pt>
                <c:pt idx="43">
                  <c:v>07/06</c:v>
                </c:pt>
                <c:pt idx="44">
                  <c:v>08/06</c:v>
                </c:pt>
                <c:pt idx="45">
                  <c:v>09/06</c:v>
                </c:pt>
                <c:pt idx="46">
                  <c:v>10/6</c:v>
                </c:pt>
                <c:pt idx="47">
                  <c:v>11/6</c:v>
                </c:pt>
                <c:pt idx="48">
                  <c:v>12/6</c:v>
                </c:pt>
                <c:pt idx="51">
                  <c:v>15/6</c:v>
                </c:pt>
                <c:pt idx="52">
                  <c:v>16/6</c:v>
                </c:pt>
                <c:pt idx="53">
                  <c:v>17/6</c:v>
                </c:pt>
                <c:pt idx="54">
                  <c:v>18/6</c:v>
                </c:pt>
                <c:pt idx="55">
                  <c:v>19/6</c:v>
                </c:pt>
                <c:pt idx="56">
                  <c:v>20/6</c:v>
                </c:pt>
                <c:pt idx="57">
                  <c:v>21/6</c:v>
                </c:pt>
                <c:pt idx="58">
                  <c:v>22/6</c:v>
                </c:pt>
                <c:pt idx="59">
                  <c:v>23/6</c:v>
                </c:pt>
                <c:pt idx="60">
                  <c:v>24/6</c:v>
                </c:pt>
                <c:pt idx="61">
                  <c:v>25/6</c:v>
                </c:pt>
                <c:pt idx="62">
                  <c:v>26/6</c:v>
                </c:pt>
                <c:pt idx="63">
                  <c:v>27/6</c:v>
                </c:pt>
                <c:pt idx="64">
                  <c:v>28/6</c:v>
                </c:pt>
                <c:pt idx="65">
                  <c:v>29/6</c:v>
                </c:pt>
                <c:pt idx="66">
                  <c:v>30/6</c:v>
                </c:pt>
                <c:pt idx="69">
                  <c:v>03/7</c:v>
                </c:pt>
                <c:pt idx="73">
                  <c:v>07/7</c:v>
                </c:pt>
                <c:pt idx="79">
                  <c:v>13/7</c:v>
                </c:pt>
                <c:pt idx="81">
                  <c:v>15/7</c:v>
                </c:pt>
                <c:pt idx="82">
                  <c:v>16/7</c:v>
                </c:pt>
                <c:pt idx="83">
                  <c:v>17/7</c:v>
                </c:pt>
                <c:pt idx="86">
                  <c:v>20/7</c:v>
                </c:pt>
                <c:pt idx="87">
                  <c:v>21/7</c:v>
                </c:pt>
                <c:pt idx="88">
                  <c:v>22/7</c:v>
                </c:pt>
                <c:pt idx="89">
                  <c:v>23/7</c:v>
                </c:pt>
              </c:strCache>
            </c:strRef>
          </c:xVal>
          <c:yVal>
            <c:numRef>
              <c:f>Mira_nezam!$G$2:$G$91</c:f>
              <c:numCache>
                <c:formatCode>General</c:formatCode>
                <c:ptCount val="90"/>
                <c:pt idx="9">
                  <c:v>3.8</c:v>
                </c:pt>
                <c:pt idx="10">
                  <c:v>3.49</c:v>
                </c:pt>
                <c:pt idx="11">
                  <c:v>3.52</c:v>
                </c:pt>
                <c:pt idx="16">
                  <c:v>3.53</c:v>
                </c:pt>
                <c:pt idx="17">
                  <c:v>3.53</c:v>
                </c:pt>
                <c:pt idx="18">
                  <c:v>3.54</c:v>
                </c:pt>
                <c:pt idx="19">
                  <c:v>3.54</c:v>
                </c:pt>
                <c:pt idx="20">
                  <c:v>3.54</c:v>
                </c:pt>
                <c:pt idx="23">
                  <c:v>3.54</c:v>
                </c:pt>
                <c:pt idx="25">
                  <c:v>3.55</c:v>
                </c:pt>
                <c:pt idx="26">
                  <c:v>3.54</c:v>
                </c:pt>
                <c:pt idx="27">
                  <c:v>3.54</c:v>
                </c:pt>
                <c:pt idx="30">
                  <c:v>3.54</c:v>
                </c:pt>
                <c:pt idx="31">
                  <c:v>3.55</c:v>
                </c:pt>
                <c:pt idx="33">
                  <c:v>3.55</c:v>
                </c:pt>
                <c:pt idx="34">
                  <c:v>3.56</c:v>
                </c:pt>
                <c:pt idx="40">
                  <c:v>3.69</c:v>
                </c:pt>
                <c:pt idx="41">
                  <c:v>3.68</c:v>
                </c:pt>
                <c:pt idx="44">
                  <c:v>3.68</c:v>
                </c:pt>
                <c:pt idx="45">
                  <c:v>3.67</c:v>
                </c:pt>
                <c:pt idx="46">
                  <c:v>3.67</c:v>
                </c:pt>
                <c:pt idx="47">
                  <c:v>3.67</c:v>
                </c:pt>
                <c:pt idx="48">
                  <c:v>3.66</c:v>
                </c:pt>
                <c:pt idx="51">
                  <c:v>3.66</c:v>
                </c:pt>
                <c:pt idx="52">
                  <c:v>3.66</c:v>
                </c:pt>
                <c:pt idx="53">
                  <c:v>3.66</c:v>
                </c:pt>
                <c:pt idx="54">
                  <c:v>3.65</c:v>
                </c:pt>
                <c:pt idx="58">
                  <c:v>3.65</c:v>
                </c:pt>
                <c:pt idx="59">
                  <c:v>3.64</c:v>
                </c:pt>
                <c:pt idx="60">
                  <c:v>3.65</c:v>
                </c:pt>
                <c:pt idx="61">
                  <c:v>3.64</c:v>
                </c:pt>
                <c:pt idx="62">
                  <c:v>3.64</c:v>
                </c:pt>
                <c:pt idx="66">
                  <c:v>3.7</c:v>
                </c:pt>
                <c:pt idx="69">
                  <c:v>3.83</c:v>
                </c:pt>
                <c:pt idx="73">
                  <c:v>3.83</c:v>
                </c:pt>
                <c:pt idx="79">
                  <c:v>3.82</c:v>
                </c:pt>
                <c:pt idx="81">
                  <c:v>3.82</c:v>
                </c:pt>
                <c:pt idx="82">
                  <c:v>3.82</c:v>
                </c:pt>
                <c:pt idx="83">
                  <c:v>3.82</c:v>
                </c:pt>
                <c:pt idx="86">
                  <c:v>3.81</c:v>
                </c:pt>
                <c:pt idx="87">
                  <c:v>3.81</c:v>
                </c:pt>
                <c:pt idx="88">
                  <c:v>3.81</c:v>
                </c:pt>
                <c:pt idx="89">
                  <c:v>3.81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0D2-4EC5-A4A7-CEC5782D1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471424"/>
        <c:axId val="428472960"/>
      </c:scatterChart>
      <c:catAx>
        <c:axId val="428471424"/>
        <c:scaling>
          <c:orientation val="minMax"/>
        </c:scaling>
        <c:delete val="0"/>
        <c:axPos val="b"/>
        <c:numFmt formatCode="mm\-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8472960"/>
        <c:crossesAt val="-500"/>
        <c:auto val="1"/>
        <c:lblAlgn val="ctr"/>
        <c:lblOffset val="100"/>
        <c:noMultiLvlLbl val="0"/>
      </c:catAx>
      <c:valAx>
        <c:axId val="428472960"/>
        <c:scaling>
          <c:orientation val="minMax"/>
          <c:min val="2.6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847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72832583302324"/>
          <c:y val="0.85934251873338163"/>
          <c:w val="0.66353876634447417"/>
          <c:h val="8.0266844192948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cs-CZ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'Post-COVID-19'!$A$4</c:f>
              <c:strCache>
                <c:ptCount val="1"/>
                <c:pt idx="0">
                  <c:v>pokles o 0-10 %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86-4F81-9396-176C8D6BF75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6-4F81-9396-176C8D6BF7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TEE" pitchFamily="2" charset="0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'Post-COVID-19'!$J$3:$J$4</c:f>
              <c:strCache>
                <c:ptCount val="2"/>
                <c:pt idx="0">
                  <c:v>růst zahraničních zakázek</c:v>
                </c:pt>
                <c:pt idx="1">
                  <c:v>pokles zahraničních zakázek</c:v>
                </c:pt>
              </c:strCache>
            </c:strRef>
          </c:cat>
          <c:val>
            <c:numRef>
              <c:f>'Post-COVID-19'!$K$3:$K$4</c:f>
              <c:numCache>
                <c:formatCode>0%</c:formatCode>
                <c:ptCount val="2"/>
                <c:pt idx="0">
                  <c:v>0.23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86-4F81-9396-176C8D6BF751}"/>
            </c:ext>
          </c:extLst>
        </c:ser>
        <c:ser>
          <c:idx val="1"/>
          <c:order val="1"/>
          <c:tx>
            <c:strRef>
              <c:f>'Post-COVID-19'!$A$5</c:f>
              <c:strCache>
                <c:ptCount val="1"/>
                <c:pt idx="0">
                  <c:v>pokles o 10-20 %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86-4F81-9396-176C8D6BF75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TEE" pitchFamily="2" charset="0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'Post-COVID-19'!$J$3:$J$4</c:f>
              <c:strCache>
                <c:ptCount val="2"/>
                <c:pt idx="0">
                  <c:v>růst zahraničních zakázek</c:v>
                </c:pt>
                <c:pt idx="1">
                  <c:v>pokles zahraničních zakázek</c:v>
                </c:pt>
              </c:strCache>
            </c:strRef>
          </c:cat>
          <c:val>
            <c:numRef>
              <c:f>'Post-COVID-19'!$L$3:$L$4</c:f>
              <c:numCache>
                <c:formatCode>0.00%</c:formatCode>
                <c:ptCount val="2"/>
                <c:pt idx="0">
                  <c:v>0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86-4F81-9396-176C8D6BF751}"/>
            </c:ext>
          </c:extLst>
        </c:ser>
        <c:ser>
          <c:idx val="2"/>
          <c:order val="2"/>
          <c:tx>
            <c:strRef>
              <c:f>'Post-COVID-19'!$A$6</c:f>
              <c:strCache>
                <c:ptCount val="1"/>
                <c:pt idx="0">
                  <c:v>pokles o více než 20 %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86-4F81-9396-176C8D6BF751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uturaTEE" pitchFamily="2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286-4F81-9396-176C8D6BF7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TEE" pitchFamily="2" charset="0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'Post-COVID-19'!$J$3:$J$4</c:f>
              <c:strCache>
                <c:ptCount val="2"/>
                <c:pt idx="0">
                  <c:v>růst zahraničních zakázek</c:v>
                </c:pt>
                <c:pt idx="1">
                  <c:v>pokles zahraničních zakázek</c:v>
                </c:pt>
              </c:strCache>
            </c:strRef>
          </c:cat>
          <c:val>
            <c:numRef>
              <c:f>'Post-COVID-19'!$M$3:$M$4</c:f>
              <c:numCache>
                <c:formatCode>0.00%</c:formatCode>
                <c:ptCount val="2"/>
                <c:pt idx="0">
                  <c:v>0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86-4F81-9396-176C8D6BF75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81"/>
        <c:overlap val="100"/>
        <c:axId val="676898688"/>
        <c:axId val="676905576"/>
      </c:barChart>
      <c:catAx>
        <c:axId val="6768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TEE" pitchFamily="2" charset="0"/>
                <a:ea typeface="+mn-ea"/>
                <a:cs typeface="+mn-cs"/>
              </a:defRPr>
            </a:pPr>
            <a:endParaRPr lang="cs-CZ"/>
          </a:p>
        </c:txPr>
        <c:crossAx val="676905576"/>
        <c:crosses val="autoZero"/>
        <c:auto val="1"/>
        <c:lblAlgn val="ctr"/>
        <c:lblOffset val="100"/>
        <c:noMultiLvlLbl val="0"/>
      </c:catAx>
      <c:valAx>
        <c:axId val="676905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7689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703048753189776"/>
          <c:y val="0.27527959856312262"/>
          <c:w val="0.43609258181492588"/>
          <c:h val="0.31226468663975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TEE" pitchFamily="2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uturaTEE" pitchFamily="2" charset="0"/>
        </a:defRPr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FAC3E-3F46-4DFF-A42F-A5F9B6DD6B5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621794F-F9AC-475E-A034-8C76B23BAD31}">
      <dgm:prSet phldrT="[Text]" custT="1"/>
      <dgm:spPr/>
      <dgm:t>
        <a:bodyPr/>
        <a:lstStyle/>
        <a:p>
          <a:r>
            <a:rPr lang="cs-CZ" sz="2000" dirty="0" smtClean="0"/>
            <a:t>Změna myšlení</a:t>
          </a:r>
          <a:endParaRPr lang="en-US" sz="2000" dirty="0"/>
        </a:p>
      </dgm:t>
    </dgm:pt>
    <dgm:pt modelId="{AD8E4115-FE2F-477A-BE60-BFFE6B069140}" type="parTrans" cxnId="{D26BE5CF-6B2F-49A2-9C0A-BD7EDAAEF12F}">
      <dgm:prSet/>
      <dgm:spPr/>
      <dgm:t>
        <a:bodyPr/>
        <a:lstStyle/>
        <a:p>
          <a:endParaRPr lang="en-US" sz="3200"/>
        </a:p>
      </dgm:t>
    </dgm:pt>
    <dgm:pt modelId="{F9E4D4E2-1759-4533-A482-492B88A05A9D}" type="sibTrans" cxnId="{D26BE5CF-6B2F-49A2-9C0A-BD7EDAAEF12F}">
      <dgm:prSet/>
      <dgm:spPr/>
      <dgm:t>
        <a:bodyPr/>
        <a:lstStyle/>
        <a:p>
          <a:endParaRPr lang="en-US" sz="3200"/>
        </a:p>
      </dgm:t>
    </dgm:pt>
    <dgm:pt modelId="{44305D8F-CCC5-428C-9385-3991FD8C3DA7}">
      <dgm:prSet phldrT="[Text]" custT="1"/>
      <dgm:spPr/>
      <dgm:t>
        <a:bodyPr/>
        <a:lstStyle/>
        <a:p>
          <a:r>
            <a:rPr lang="cs-CZ" sz="1200" dirty="0" smtClean="0"/>
            <a:t> udržitelnost, spolupráce  a důvěra</a:t>
          </a:r>
          <a:endParaRPr lang="en-US" sz="1200" dirty="0"/>
        </a:p>
      </dgm:t>
    </dgm:pt>
    <dgm:pt modelId="{84CDD075-ED71-45FA-B0E0-7DF8280F715D}" type="parTrans" cxnId="{9A80A3C4-9B31-483C-A4F8-A7FA3669B97F}">
      <dgm:prSet/>
      <dgm:spPr/>
      <dgm:t>
        <a:bodyPr/>
        <a:lstStyle/>
        <a:p>
          <a:endParaRPr lang="en-US" sz="3200"/>
        </a:p>
      </dgm:t>
    </dgm:pt>
    <dgm:pt modelId="{552B4068-41DE-4A84-9ECF-4FE2C831031F}" type="sibTrans" cxnId="{9A80A3C4-9B31-483C-A4F8-A7FA3669B97F}">
      <dgm:prSet/>
      <dgm:spPr/>
      <dgm:t>
        <a:bodyPr/>
        <a:lstStyle/>
        <a:p>
          <a:endParaRPr lang="en-US" sz="3200"/>
        </a:p>
      </dgm:t>
    </dgm:pt>
    <dgm:pt modelId="{1BB3B16E-B15A-47A2-9E51-93D99E63AE82}">
      <dgm:prSet phldrT="[Text]" custT="1"/>
      <dgm:spPr/>
      <dgm:t>
        <a:bodyPr/>
        <a:lstStyle/>
        <a:p>
          <a:r>
            <a:rPr lang="cs-CZ" sz="1200" dirty="0" smtClean="0"/>
            <a:t> NE plýtvání</a:t>
          </a:r>
          <a:endParaRPr lang="en-US" sz="1200" dirty="0"/>
        </a:p>
      </dgm:t>
    </dgm:pt>
    <dgm:pt modelId="{155CD7E2-BCB9-4964-9F59-5FFD7D9CA3F8}" type="parTrans" cxnId="{EE0D7E5B-B8F8-4D4F-B9B5-FDBB250DD519}">
      <dgm:prSet/>
      <dgm:spPr/>
      <dgm:t>
        <a:bodyPr/>
        <a:lstStyle/>
        <a:p>
          <a:endParaRPr lang="en-US" sz="3200"/>
        </a:p>
      </dgm:t>
    </dgm:pt>
    <dgm:pt modelId="{FE84ABC9-4E29-4F66-A5FE-0E6EC179F310}" type="sibTrans" cxnId="{EE0D7E5B-B8F8-4D4F-B9B5-FDBB250DD519}">
      <dgm:prSet/>
      <dgm:spPr/>
      <dgm:t>
        <a:bodyPr/>
        <a:lstStyle/>
        <a:p>
          <a:endParaRPr lang="en-US" sz="3200"/>
        </a:p>
      </dgm:t>
    </dgm:pt>
    <dgm:pt modelId="{E15689AE-BBEB-4471-B510-3325D64CE464}">
      <dgm:prSet phldrT="[Text]" custT="1"/>
      <dgm:spPr/>
      <dgm:t>
        <a:bodyPr/>
        <a:lstStyle/>
        <a:p>
          <a:r>
            <a:rPr lang="cs-CZ" sz="2000" b="0" dirty="0" smtClean="0"/>
            <a:t>I</a:t>
          </a:r>
          <a:r>
            <a:rPr lang="cs-CZ" sz="2000" dirty="0" smtClean="0"/>
            <a:t>nvestice</a:t>
          </a:r>
          <a:endParaRPr lang="en-US" sz="2000" dirty="0"/>
        </a:p>
      </dgm:t>
    </dgm:pt>
    <dgm:pt modelId="{4E796D9C-B149-4341-A5A1-F7CD5BF341F2}" type="parTrans" cxnId="{1AC6EF19-B72A-4406-8A7A-40E2E53B0588}">
      <dgm:prSet/>
      <dgm:spPr/>
      <dgm:t>
        <a:bodyPr/>
        <a:lstStyle/>
        <a:p>
          <a:endParaRPr lang="en-US" sz="3200"/>
        </a:p>
      </dgm:t>
    </dgm:pt>
    <dgm:pt modelId="{5BDE6F1D-5615-4360-AC4A-815142E8C90F}" type="sibTrans" cxnId="{1AC6EF19-B72A-4406-8A7A-40E2E53B0588}">
      <dgm:prSet/>
      <dgm:spPr/>
      <dgm:t>
        <a:bodyPr/>
        <a:lstStyle/>
        <a:p>
          <a:endParaRPr lang="en-US" sz="3200"/>
        </a:p>
      </dgm:t>
    </dgm:pt>
    <dgm:pt modelId="{C113776B-795C-4DF7-9EE0-1F3D38E8B287}">
      <dgm:prSet phldrT="[Text]" custT="1"/>
      <dgm:spPr/>
      <dgm:t>
        <a:bodyPr/>
        <a:lstStyle/>
        <a:p>
          <a:r>
            <a:rPr lang="cs-CZ" sz="1200" dirty="0" smtClean="0"/>
            <a:t>Inovace, technologie</a:t>
          </a:r>
          <a:endParaRPr lang="en-US" sz="1200" dirty="0"/>
        </a:p>
      </dgm:t>
    </dgm:pt>
    <dgm:pt modelId="{6F028D34-927F-43D0-97A8-A6AA32CB682C}" type="parTrans" cxnId="{FAB4EBD1-84F2-498D-AAA0-067F8CCF3C9B}">
      <dgm:prSet/>
      <dgm:spPr/>
      <dgm:t>
        <a:bodyPr/>
        <a:lstStyle/>
        <a:p>
          <a:endParaRPr lang="en-US" sz="3200"/>
        </a:p>
      </dgm:t>
    </dgm:pt>
    <dgm:pt modelId="{27E26DF7-2D46-43CA-87BE-F72B4FE99E3C}" type="sibTrans" cxnId="{FAB4EBD1-84F2-498D-AAA0-067F8CCF3C9B}">
      <dgm:prSet/>
      <dgm:spPr/>
      <dgm:t>
        <a:bodyPr/>
        <a:lstStyle/>
        <a:p>
          <a:endParaRPr lang="en-US" sz="3200"/>
        </a:p>
      </dgm:t>
    </dgm:pt>
    <dgm:pt modelId="{DD29D958-1F6F-464B-ABCD-359D83845AA1}">
      <dgm:prSet phldrT="[Text]" custT="1"/>
      <dgm:spPr/>
      <dgm:t>
        <a:bodyPr/>
        <a:lstStyle/>
        <a:p>
          <a:r>
            <a:rPr lang="cs-CZ" sz="1200" dirty="0" smtClean="0"/>
            <a:t>do fyzického i lidského kapitálu</a:t>
          </a:r>
          <a:endParaRPr lang="en-US" sz="1200" dirty="0"/>
        </a:p>
      </dgm:t>
    </dgm:pt>
    <dgm:pt modelId="{1F2713AD-986B-45D6-B6CD-B93B4BCA59BB}" type="parTrans" cxnId="{58BE0D50-04A2-406B-A315-EBA35907CBBE}">
      <dgm:prSet/>
      <dgm:spPr/>
      <dgm:t>
        <a:bodyPr/>
        <a:lstStyle/>
        <a:p>
          <a:endParaRPr lang="en-US" sz="3200"/>
        </a:p>
      </dgm:t>
    </dgm:pt>
    <dgm:pt modelId="{D042E220-9213-4666-87B2-4D956F54DBDF}" type="sibTrans" cxnId="{58BE0D50-04A2-406B-A315-EBA35907CBBE}">
      <dgm:prSet/>
      <dgm:spPr/>
      <dgm:t>
        <a:bodyPr/>
        <a:lstStyle/>
        <a:p>
          <a:endParaRPr lang="en-US" sz="3200"/>
        </a:p>
      </dgm:t>
    </dgm:pt>
    <dgm:pt modelId="{167E9A1A-FABD-4FA2-AF67-CB840DDEA465}">
      <dgm:prSet phldrT="[Text]" custT="1"/>
      <dgm:spPr/>
      <dgm:t>
        <a:bodyPr/>
        <a:lstStyle/>
        <a:p>
          <a:r>
            <a:rPr lang="cs-CZ" sz="2000" dirty="0" smtClean="0"/>
            <a:t>Regionalizace</a:t>
          </a:r>
          <a:endParaRPr lang="en-US" sz="2000" dirty="0"/>
        </a:p>
      </dgm:t>
    </dgm:pt>
    <dgm:pt modelId="{9F7589FA-AB37-4CF6-A30D-95D4B363CA35}" type="parTrans" cxnId="{5CD7B124-BD23-45F6-8CF2-4072E8865AF9}">
      <dgm:prSet/>
      <dgm:spPr/>
      <dgm:t>
        <a:bodyPr/>
        <a:lstStyle/>
        <a:p>
          <a:endParaRPr lang="en-US" sz="3200"/>
        </a:p>
      </dgm:t>
    </dgm:pt>
    <dgm:pt modelId="{2A9AB782-72B7-4ED4-80DC-B5C2FD9C4D3B}" type="sibTrans" cxnId="{5CD7B124-BD23-45F6-8CF2-4072E8865AF9}">
      <dgm:prSet/>
      <dgm:spPr/>
      <dgm:t>
        <a:bodyPr/>
        <a:lstStyle/>
        <a:p>
          <a:endParaRPr lang="en-US" sz="3200"/>
        </a:p>
      </dgm:t>
    </dgm:pt>
    <dgm:pt modelId="{E3810122-C3D9-495C-BE74-3711BF8BAB30}">
      <dgm:prSet phldrT="[Text]" custT="1"/>
      <dgm:spPr/>
      <dgm:t>
        <a:bodyPr/>
        <a:lstStyle/>
        <a:p>
          <a:r>
            <a:rPr lang="cs-CZ" sz="1200" dirty="0" smtClean="0"/>
            <a:t>NE nacionalizaci</a:t>
          </a:r>
          <a:endParaRPr lang="en-US" sz="1200" dirty="0"/>
        </a:p>
      </dgm:t>
    </dgm:pt>
    <dgm:pt modelId="{4F9D58F3-83A4-4BC1-957B-45EAEFE85E7C}" type="parTrans" cxnId="{34126E98-48C2-4EC4-9C12-97AE448A6E95}">
      <dgm:prSet/>
      <dgm:spPr/>
      <dgm:t>
        <a:bodyPr/>
        <a:lstStyle/>
        <a:p>
          <a:endParaRPr lang="en-US" sz="3200"/>
        </a:p>
      </dgm:t>
    </dgm:pt>
    <dgm:pt modelId="{6C30E743-F8F1-4A2F-A279-6CCBBB89644D}" type="sibTrans" cxnId="{34126E98-48C2-4EC4-9C12-97AE448A6E95}">
      <dgm:prSet/>
      <dgm:spPr/>
      <dgm:t>
        <a:bodyPr/>
        <a:lstStyle/>
        <a:p>
          <a:endParaRPr lang="en-US" sz="3200"/>
        </a:p>
      </dgm:t>
    </dgm:pt>
    <dgm:pt modelId="{93F2B7A6-6677-4279-89DB-882932DD3E7B}">
      <dgm:prSet phldrT="[Text]" custT="1"/>
      <dgm:spPr/>
      <dgm:t>
        <a:bodyPr/>
        <a:lstStyle/>
        <a:p>
          <a:r>
            <a:rPr lang="cs-CZ" sz="2000" dirty="0" smtClean="0"/>
            <a:t>Technologie</a:t>
          </a:r>
          <a:endParaRPr lang="en-US" sz="2000" dirty="0"/>
        </a:p>
      </dgm:t>
    </dgm:pt>
    <dgm:pt modelId="{A32BA377-B2F8-448B-91DC-1C63C10366B5}" type="parTrans" cxnId="{88BBF877-D9DF-456B-A368-20C5ECAC83EB}">
      <dgm:prSet/>
      <dgm:spPr/>
      <dgm:t>
        <a:bodyPr/>
        <a:lstStyle/>
        <a:p>
          <a:endParaRPr lang="en-US" sz="3200"/>
        </a:p>
      </dgm:t>
    </dgm:pt>
    <dgm:pt modelId="{4386480F-5274-4B6A-B861-AE056790D3B8}" type="sibTrans" cxnId="{88BBF877-D9DF-456B-A368-20C5ECAC83EB}">
      <dgm:prSet/>
      <dgm:spPr/>
      <dgm:t>
        <a:bodyPr/>
        <a:lstStyle/>
        <a:p>
          <a:endParaRPr lang="en-US" sz="3200"/>
        </a:p>
      </dgm:t>
    </dgm:pt>
    <dgm:pt modelId="{F574899E-FB35-4BDE-BF84-C837F0F25633}">
      <dgm:prSet phldrT="[Text]" custT="1"/>
      <dgm:spPr/>
      <dgm:t>
        <a:bodyPr/>
        <a:lstStyle/>
        <a:p>
          <a:r>
            <a:rPr lang="cs-CZ" sz="1200" dirty="0" smtClean="0"/>
            <a:t>Obíhá dokument ne daňový poplatník (</a:t>
          </a:r>
          <a:r>
            <a:rPr lang="cs-CZ" sz="1200" dirty="0" err="1" smtClean="0"/>
            <a:t>digi</a:t>
          </a:r>
          <a:r>
            <a:rPr lang="cs-CZ" sz="1200" dirty="0" smtClean="0"/>
            <a:t> státní správa, Vzdělávání 5.0, Zdravotnictví 5.0,…)</a:t>
          </a:r>
          <a:endParaRPr lang="en-US" sz="1200" dirty="0"/>
        </a:p>
      </dgm:t>
    </dgm:pt>
    <dgm:pt modelId="{C1423F2D-DA0C-4FAC-A6C3-2BE37265CE74}" type="parTrans" cxnId="{A7D6D6A3-0D5B-4690-8088-A6CAA6AFEDCB}">
      <dgm:prSet/>
      <dgm:spPr/>
      <dgm:t>
        <a:bodyPr/>
        <a:lstStyle/>
        <a:p>
          <a:endParaRPr lang="en-US" sz="3200"/>
        </a:p>
      </dgm:t>
    </dgm:pt>
    <dgm:pt modelId="{F4D9727D-ABB6-459C-A4F2-90547E1CEFA9}" type="sibTrans" cxnId="{A7D6D6A3-0D5B-4690-8088-A6CAA6AFEDCB}">
      <dgm:prSet/>
      <dgm:spPr/>
      <dgm:t>
        <a:bodyPr/>
        <a:lstStyle/>
        <a:p>
          <a:endParaRPr lang="en-US" sz="3200"/>
        </a:p>
      </dgm:t>
    </dgm:pt>
    <dgm:pt modelId="{D632EEC0-C99F-4385-BCAD-2C09C327241E}">
      <dgm:prSet phldrT="[Text]" custT="1"/>
      <dgm:spPr/>
      <dgm:t>
        <a:bodyPr/>
        <a:lstStyle/>
        <a:p>
          <a:r>
            <a:rPr lang="cs-CZ" sz="1200" dirty="0" smtClean="0"/>
            <a:t>Society 5.0: technologie slouží, neovládá; spolupráce napříč společností,…</a:t>
          </a:r>
          <a:endParaRPr lang="en-US" sz="1200" dirty="0"/>
        </a:p>
      </dgm:t>
    </dgm:pt>
    <dgm:pt modelId="{C0145327-EDBB-4F88-B12F-6F752ADFCD2C}" type="parTrans" cxnId="{5FEF84E8-1F53-4474-8C7B-557AC0ACE911}">
      <dgm:prSet/>
      <dgm:spPr/>
      <dgm:t>
        <a:bodyPr/>
        <a:lstStyle/>
        <a:p>
          <a:endParaRPr lang="en-US" sz="3200"/>
        </a:p>
      </dgm:t>
    </dgm:pt>
    <dgm:pt modelId="{D38450E1-9E28-4AEE-9EF5-D3F0F33DB00A}" type="sibTrans" cxnId="{5FEF84E8-1F53-4474-8C7B-557AC0ACE911}">
      <dgm:prSet/>
      <dgm:spPr/>
      <dgm:t>
        <a:bodyPr/>
        <a:lstStyle/>
        <a:p>
          <a:endParaRPr lang="en-US" sz="3200"/>
        </a:p>
      </dgm:t>
    </dgm:pt>
    <dgm:pt modelId="{E56F8036-3A76-462F-B5DB-206B9353A3C5}">
      <dgm:prSet phldrT="[Text]" custT="1"/>
      <dgm:spPr/>
      <dgm:t>
        <a:bodyPr/>
        <a:lstStyle/>
        <a:p>
          <a:r>
            <a:rPr lang="cs-CZ" sz="2000" noProof="0" dirty="0" err="1" smtClean="0"/>
            <a:t>bEzpečnost</a:t>
          </a:r>
          <a:r>
            <a:rPr lang="cs-CZ" sz="2000" noProof="0" dirty="0" smtClean="0"/>
            <a:t> </a:t>
          </a:r>
        </a:p>
      </dgm:t>
    </dgm:pt>
    <dgm:pt modelId="{3F285C45-13C8-42D9-B39F-AC809D63DE8B}" type="parTrans" cxnId="{26B0B217-E53A-43FD-9520-6207EC565FE1}">
      <dgm:prSet/>
      <dgm:spPr/>
      <dgm:t>
        <a:bodyPr/>
        <a:lstStyle/>
        <a:p>
          <a:endParaRPr lang="en-US" sz="3200"/>
        </a:p>
      </dgm:t>
    </dgm:pt>
    <dgm:pt modelId="{90DBD145-16D6-4FF1-85D0-3D031EEFAFF3}" type="sibTrans" cxnId="{26B0B217-E53A-43FD-9520-6207EC565FE1}">
      <dgm:prSet/>
      <dgm:spPr/>
      <dgm:t>
        <a:bodyPr/>
        <a:lstStyle/>
        <a:p>
          <a:endParaRPr lang="en-US" sz="3200"/>
        </a:p>
      </dgm:t>
    </dgm:pt>
    <dgm:pt modelId="{5815AB9F-F82E-4D7D-85A5-B23E4D526E9D}">
      <dgm:prSet phldrT="[Text]" custT="1"/>
      <dgm:spPr/>
      <dgm:t>
        <a:bodyPr/>
        <a:lstStyle/>
        <a:p>
          <a:r>
            <a:rPr lang="cs-CZ" sz="2000" dirty="0" smtClean="0"/>
            <a:t>Konec levné ekonomiky</a:t>
          </a:r>
          <a:endParaRPr lang="en-US" sz="2000" dirty="0"/>
        </a:p>
      </dgm:t>
    </dgm:pt>
    <dgm:pt modelId="{926614D8-7169-48AD-948F-35DAD2221A85}" type="parTrans" cxnId="{5B9CEE2A-9922-4BF0-9A61-1CE1C81D16F0}">
      <dgm:prSet/>
      <dgm:spPr/>
      <dgm:t>
        <a:bodyPr/>
        <a:lstStyle/>
        <a:p>
          <a:endParaRPr lang="en-US" sz="3200"/>
        </a:p>
      </dgm:t>
    </dgm:pt>
    <dgm:pt modelId="{25CA06BA-904D-4CAC-912D-86B82AEB5F26}" type="sibTrans" cxnId="{5B9CEE2A-9922-4BF0-9A61-1CE1C81D16F0}">
      <dgm:prSet/>
      <dgm:spPr/>
      <dgm:t>
        <a:bodyPr/>
        <a:lstStyle/>
        <a:p>
          <a:endParaRPr lang="en-US" sz="3200"/>
        </a:p>
      </dgm:t>
    </dgm:pt>
    <dgm:pt modelId="{17F3C0B9-FE87-4138-90E5-8B1B50B879F0}">
      <dgm:prSet phldrT="[Text]" custT="1"/>
      <dgm:spPr/>
      <dgm:t>
        <a:bodyPr/>
        <a:lstStyle/>
        <a:p>
          <a:r>
            <a:rPr lang="cs-CZ" sz="1200" dirty="0" smtClean="0"/>
            <a:t> kultivovat podnikatelské prostředí </a:t>
          </a:r>
          <a:endParaRPr lang="en-US" sz="1200" dirty="0"/>
        </a:p>
      </dgm:t>
    </dgm:pt>
    <dgm:pt modelId="{513F9A60-AA15-4106-851A-3B575CAF35A5}" type="parTrans" cxnId="{287E42BC-1B3D-4E9F-A993-DD2DB16981EE}">
      <dgm:prSet/>
      <dgm:spPr/>
      <dgm:t>
        <a:bodyPr/>
        <a:lstStyle/>
        <a:p>
          <a:endParaRPr lang="en-US" sz="3200"/>
        </a:p>
      </dgm:t>
    </dgm:pt>
    <dgm:pt modelId="{1328558F-6F9C-4473-BE87-2A407598B947}" type="sibTrans" cxnId="{287E42BC-1B3D-4E9F-A993-DD2DB16981EE}">
      <dgm:prSet/>
      <dgm:spPr/>
      <dgm:t>
        <a:bodyPr/>
        <a:lstStyle/>
        <a:p>
          <a:endParaRPr lang="en-US" sz="3200"/>
        </a:p>
      </dgm:t>
    </dgm:pt>
    <dgm:pt modelId="{71B09E33-E9CC-42A0-AEE0-EA3471E42750}">
      <dgm:prSet phldrT="[Text]" custT="1"/>
      <dgm:spPr/>
      <dgm:t>
        <a:bodyPr/>
        <a:lstStyle/>
        <a:p>
          <a:r>
            <a:rPr lang="cs-CZ" sz="1200" dirty="0" smtClean="0"/>
            <a:t>Spolupráce, koordinace</a:t>
          </a:r>
          <a:endParaRPr lang="en-US" sz="1200" dirty="0"/>
        </a:p>
      </dgm:t>
    </dgm:pt>
    <dgm:pt modelId="{E585ED88-8633-4296-A587-1FD2B7EB440B}" type="parTrans" cxnId="{C4F3ED65-BF6F-4C85-BBFC-27BD7A55D744}">
      <dgm:prSet/>
      <dgm:spPr/>
      <dgm:t>
        <a:bodyPr/>
        <a:lstStyle/>
        <a:p>
          <a:endParaRPr lang="en-US" sz="3200"/>
        </a:p>
      </dgm:t>
    </dgm:pt>
    <dgm:pt modelId="{8CA5D0BE-2939-4316-9D4D-DA9DA9F269C6}" type="sibTrans" cxnId="{C4F3ED65-BF6F-4C85-BBFC-27BD7A55D744}">
      <dgm:prSet/>
      <dgm:spPr/>
      <dgm:t>
        <a:bodyPr/>
        <a:lstStyle/>
        <a:p>
          <a:endParaRPr lang="en-US" sz="3200"/>
        </a:p>
      </dgm:t>
    </dgm:pt>
    <dgm:pt modelId="{D3A18DF9-1215-40CD-9ECF-84CCD7A460A7}">
      <dgm:prSet phldrT="[Text]" custT="1"/>
      <dgm:spPr/>
      <dgm:t>
        <a:bodyPr/>
        <a:lstStyle/>
        <a:p>
          <a:r>
            <a:rPr lang="cs-CZ" sz="1200" noProof="0" dirty="0" smtClean="0"/>
            <a:t> NE bezhlavá soběstačnost </a:t>
          </a:r>
          <a:endParaRPr lang="cs-CZ" sz="1200" noProof="0" dirty="0"/>
        </a:p>
      </dgm:t>
    </dgm:pt>
    <dgm:pt modelId="{43334328-142F-4ADD-BF21-2B74E7C5755C}" type="parTrans" cxnId="{451521F4-3462-4D6C-ACB7-F252A5EF1433}">
      <dgm:prSet/>
      <dgm:spPr/>
      <dgm:t>
        <a:bodyPr/>
        <a:lstStyle/>
        <a:p>
          <a:endParaRPr lang="en-US" sz="3200"/>
        </a:p>
      </dgm:t>
    </dgm:pt>
    <dgm:pt modelId="{3247AB2B-9FD7-451E-BEC5-5EDC3D1A50BE}" type="sibTrans" cxnId="{451521F4-3462-4D6C-ACB7-F252A5EF1433}">
      <dgm:prSet/>
      <dgm:spPr/>
      <dgm:t>
        <a:bodyPr/>
        <a:lstStyle/>
        <a:p>
          <a:endParaRPr lang="en-US" sz="3200"/>
        </a:p>
      </dgm:t>
    </dgm:pt>
    <dgm:pt modelId="{94246818-5E01-48AD-BC95-FB8CB1AEA0DD}">
      <dgm:prSet phldrT="[Text]" custT="1"/>
      <dgm:spPr/>
      <dgm:t>
        <a:bodyPr/>
        <a:lstStyle/>
        <a:p>
          <a:r>
            <a:rPr lang="cs-CZ" sz="1200" noProof="0" dirty="0" smtClean="0"/>
            <a:t> odolnost</a:t>
          </a:r>
          <a:endParaRPr lang="cs-CZ" sz="1200" noProof="0" dirty="0"/>
        </a:p>
      </dgm:t>
    </dgm:pt>
    <dgm:pt modelId="{34FBA1C3-69CD-4FDA-B781-220518AA3244}" type="parTrans" cxnId="{62ABBCE1-0435-4A90-A1F9-9331AFF2955D}">
      <dgm:prSet/>
      <dgm:spPr/>
      <dgm:t>
        <a:bodyPr/>
        <a:lstStyle/>
        <a:p>
          <a:endParaRPr lang="en-US" sz="3200"/>
        </a:p>
      </dgm:t>
    </dgm:pt>
    <dgm:pt modelId="{6344C4E4-056F-4D39-956D-4046050FD3C2}" type="sibTrans" cxnId="{62ABBCE1-0435-4A90-A1F9-9331AFF2955D}">
      <dgm:prSet/>
      <dgm:spPr/>
      <dgm:t>
        <a:bodyPr/>
        <a:lstStyle/>
        <a:p>
          <a:endParaRPr lang="en-US" sz="3200"/>
        </a:p>
      </dgm:t>
    </dgm:pt>
    <dgm:pt modelId="{DE8F776D-A625-4DB8-95F4-300654EED85E}">
      <dgm:prSet phldrT="[Text]" custT="1"/>
      <dgm:spPr/>
      <dgm:t>
        <a:bodyPr/>
        <a:lstStyle/>
        <a:p>
          <a:r>
            <a:rPr lang="cs-CZ" sz="1200" dirty="0" smtClean="0"/>
            <a:t> překonat starý model maximalizace zaměstnanosti </a:t>
          </a:r>
          <a:endParaRPr lang="en-US" sz="1200" dirty="0"/>
        </a:p>
      </dgm:t>
    </dgm:pt>
    <dgm:pt modelId="{9D7E1D10-C085-470A-A337-4526BF52689B}" type="sibTrans" cxnId="{C83C75BC-71F1-4DBB-AF16-9E69B97FC6B4}">
      <dgm:prSet/>
      <dgm:spPr/>
      <dgm:t>
        <a:bodyPr/>
        <a:lstStyle/>
        <a:p>
          <a:endParaRPr lang="en-US" sz="3200"/>
        </a:p>
      </dgm:t>
    </dgm:pt>
    <dgm:pt modelId="{8DA805DC-8614-4C72-BAA9-FE3DACDE82E1}" type="parTrans" cxnId="{C83C75BC-71F1-4DBB-AF16-9E69B97FC6B4}">
      <dgm:prSet/>
      <dgm:spPr/>
      <dgm:t>
        <a:bodyPr/>
        <a:lstStyle/>
        <a:p>
          <a:endParaRPr lang="en-US" sz="3200"/>
        </a:p>
      </dgm:t>
    </dgm:pt>
    <dgm:pt modelId="{72FC2DE2-DCE8-4609-A5B0-36E81E419352}" type="pres">
      <dgm:prSet presAssocID="{75CFAC3E-3F46-4DFF-A42F-A5F9B6DD6B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0840DB0-EBDC-4423-B3A1-3D134DA4248C}" type="pres">
      <dgm:prSet presAssocID="{75CFAC3E-3F46-4DFF-A42F-A5F9B6DD6B5C}" presName="Name1" presStyleCnt="0"/>
      <dgm:spPr/>
    </dgm:pt>
    <dgm:pt modelId="{F2E9E4C1-7B5C-453C-868B-FF5BE2F1C0D9}" type="pres">
      <dgm:prSet presAssocID="{75CFAC3E-3F46-4DFF-A42F-A5F9B6DD6B5C}" presName="cycle" presStyleCnt="0"/>
      <dgm:spPr/>
    </dgm:pt>
    <dgm:pt modelId="{288E2331-D084-4D76-ADB5-E31862FBBE23}" type="pres">
      <dgm:prSet presAssocID="{75CFAC3E-3F46-4DFF-A42F-A5F9B6DD6B5C}" presName="srcNode" presStyleLbl="node1" presStyleIdx="0" presStyleCnt="6"/>
      <dgm:spPr/>
    </dgm:pt>
    <dgm:pt modelId="{AA8BFF5B-C9AE-48A7-9442-0C32533F83DD}" type="pres">
      <dgm:prSet presAssocID="{75CFAC3E-3F46-4DFF-A42F-A5F9B6DD6B5C}" presName="conn" presStyleLbl="parChTrans1D2" presStyleIdx="0" presStyleCnt="1"/>
      <dgm:spPr/>
      <dgm:t>
        <a:bodyPr/>
        <a:lstStyle/>
        <a:p>
          <a:endParaRPr lang="en-US"/>
        </a:p>
      </dgm:t>
    </dgm:pt>
    <dgm:pt modelId="{0988FE42-A3DE-4F9D-92B2-C434FC6B5AE2}" type="pres">
      <dgm:prSet presAssocID="{75CFAC3E-3F46-4DFF-A42F-A5F9B6DD6B5C}" presName="extraNode" presStyleLbl="node1" presStyleIdx="0" presStyleCnt="6"/>
      <dgm:spPr/>
    </dgm:pt>
    <dgm:pt modelId="{7557001D-92ED-4062-94CA-5E12A1FE3C92}" type="pres">
      <dgm:prSet presAssocID="{75CFAC3E-3F46-4DFF-A42F-A5F9B6DD6B5C}" presName="dstNode" presStyleLbl="node1" presStyleIdx="0" presStyleCnt="6"/>
      <dgm:spPr/>
    </dgm:pt>
    <dgm:pt modelId="{D5ADCBFA-9EBD-4D4B-BAE4-BC79E1B412A6}" type="pres">
      <dgm:prSet presAssocID="{1621794F-F9AC-475E-A034-8C76B23BAD31}" presName="text_1" presStyleLbl="node1" presStyleIdx="0" presStyleCnt="6" custScaleY="147076" custLinFactNeighborX="-146" custLinFactNeighborY="-14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15418-5D7E-461F-85DB-2201912EA7D4}" type="pres">
      <dgm:prSet presAssocID="{1621794F-F9AC-475E-A034-8C76B23BAD31}" presName="accent_1" presStyleCnt="0"/>
      <dgm:spPr/>
    </dgm:pt>
    <dgm:pt modelId="{B514A870-BBBF-4558-81DD-F01CC91C97FA}" type="pres">
      <dgm:prSet presAssocID="{1621794F-F9AC-475E-A034-8C76B23BAD31}" presName="accentRepeatNode" presStyleLbl="solidFgAcc1" presStyleIdx="0" presStyleCnt="6" custLinFactNeighborX="-10895" custLinFactNeighborY="-20098"/>
      <dgm:spPr/>
    </dgm:pt>
    <dgm:pt modelId="{C5C51637-CED3-422F-B277-694F4F0CC274}" type="pres">
      <dgm:prSet presAssocID="{E15689AE-BBEB-4471-B510-3325D64CE464}" presName="text_2" presStyleLbl="node1" presStyleIdx="1" presStyleCnt="6" custScaleY="144640" custLinFactNeighborX="252" custLinFactNeighborY="-16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E12B9-71B2-42DD-B136-19E4E166B4B0}" type="pres">
      <dgm:prSet presAssocID="{E15689AE-BBEB-4471-B510-3325D64CE464}" presName="accent_2" presStyleCnt="0"/>
      <dgm:spPr/>
    </dgm:pt>
    <dgm:pt modelId="{062A2284-EA4B-42C6-B7A4-BDB66ECE5919}" type="pres">
      <dgm:prSet presAssocID="{E15689AE-BBEB-4471-B510-3325D64CE464}" presName="accentRepeatNode" presStyleLbl="solidFgAcc1" presStyleIdx="1" presStyleCnt="6" custLinFactNeighborX="-17195" custLinFactNeighborY="-11154"/>
      <dgm:spPr/>
    </dgm:pt>
    <dgm:pt modelId="{75872053-39CE-4E65-AFD4-1E334BF8FF73}" type="pres">
      <dgm:prSet presAssocID="{93F2B7A6-6677-4279-89DB-882932DD3E7B}" presName="text_3" presStyleLbl="node1" presStyleIdx="2" presStyleCnt="6" custScaleY="166998" custLinFactNeighborX="221" custLinFactNeighborY="-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71FD6-446D-43A8-8E5B-74A1DE402D61}" type="pres">
      <dgm:prSet presAssocID="{93F2B7A6-6677-4279-89DB-882932DD3E7B}" presName="accent_3" presStyleCnt="0"/>
      <dgm:spPr/>
    </dgm:pt>
    <dgm:pt modelId="{6E4B3C24-E118-4631-9A4D-B93B99306222}" type="pres">
      <dgm:prSet presAssocID="{93F2B7A6-6677-4279-89DB-882932DD3E7B}" presName="accentRepeatNode" presStyleLbl="solidFgAcc1" presStyleIdx="2" presStyleCnt="6"/>
      <dgm:spPr/>
    </dgm:pt>
    <dgm:pt modelId="{996B2661-1669-4829-87D0-36A38422CFDB}" type="pres">
      <dgm:prSet presAssocID="{167E9A1A-FABD-4FA2-AF67-CB840DDEA465}" presName="text_4" presStyleLbl="node1" presStyleIdx="3" presStyleCnt="6" custScaleY="139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3E17E-12BA-4A00-9E66-6EE5E02BCFE3}" type="pres">
      <dgm:prSet presAssocID="{167E9A1A-FABD-4FA2-AF67-CB840DDEA465}" presName="accent_4" presStyleCnt="0"/>
      <dgm:spPr/>
    </dgm:pt>
    <dgm:pt modelId="{A80226C7-855C-4668-84EF-1F685F34295A}" type="pres">
      <dgm:prSet presAssocID="{167E9A1A-FABD-4FA2-AF67-CB840DDEA465}" presName="accentRepeatNode" presStyleLbl="solidFgAcc1" presStyleIdx="3" presStyleCnt="6"/>
      <dgm:spPr/>
    </dgm:pt>
    <dgm:pt modelId="{34760C42-61B6-418B-B056-8BE0AC550054}" type="pres">
      <dgm:prSet presAssocID="{E56F8036-3A76-462F-B5DB-206B9353A3C5}" presName="text_5" presStyleLbl="node1" presStyleIdx="4" presStyleCnt="6" custScaleY="137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D22B-7463-406B-93E0-C8738B65270A}" type="pres">
      <dgm:prSet presAssocID="{E56F8036-3A76-462F-B5DB-206B9353A3C5}" presName="accent_5" presStyleCnt="0"/>
      <dgm:spPr/>
    </dgm:pt>
    <dgm:pt modelId="{A6E2D6F2-D2F9-4EDD-89FB-A0603FCA25CC}" type="pres">
      <dgm:prSet presAssocID="{E56F8036-3A76-462F-B5DB-206B9353A3C5}" presName="accentRepeatNode" presStyleLbl="solidFgAcc1" presStyleIdx="4" presStyleCnt="6"/>
      <dgm:spPr/>
    </dgm:pt>
    <dgm:pt modelId="{9B9FC8E0-14B2-4284-AB65-C0242E248F7B}" type="pres">
      <dgm:prSet presAssocID="{5815AB9F-F82E-4D7D-85A5-B23E4D526E9D}" presName="text_6" presStyleLbl="node1" presStyleIdx="5" presStyleCnt="6" custScaleY="135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BB7C4-F50A-46B3-8C10-1FD2B25E5D7D}" type="pres">
      <dgm:prSet presAssocID="{5815AB9F-F82E-4D7D-85A5-B23E4D526E9D}" presName="accent_6" presStyleCnt="0"/>
      <dgm:spPr/>
    </dgm:pt>
    <dgm:pt modelId="{F5DD6B95-63F8-4DBC-8192-09E8E1BED9B3}" type="pres">
      <dgm:prSet presAssocID="{5815AB9F-F82E-4D7D-85A5-B23E4D526E9D}" presName="accentRepeatNode" presStyleLbl="solidFgAcc1" presStyleIdx="5" presStyleCnt="6"/>
      <dgm:spPr/>
    </dgm:pt>
  </dgm:ptLst>
  <dgm:cxnLst>
    <dgm:cxn modelId="{34126E98-48C2-4EC4-9C12-97AE448A6E95}" srcId="{167E9A1A-FABD-4FA2-AF67-CB840DDEA465}" destId="{E3810122-C3D9-495C-BE74-3711BF8BAB30}" srcOrd="0" destOrd="0" parTransId="{4F9D58F3-83A4-4BC1-957B-45EAEFE85E7C}" sibTransId="{6C30E743-F8F1-4A2F-A279-6CCBBB89644D}"/>
    <dgm:cxn modelId="{B31B55E2-0D2A-47B6-87FB-77074A3825BA}" type="presOf" srcId="{E3810122-C3D9-495C-BE74-3711BF8BAB30}" destId="{996B2661-1669-4829-87D0-36A38422CFDB}" srcOrd="0" destOrd="1" presId="urn:microsoft.com/office/officeart/2008/layout/VerticalCurvedList"/>
    <dgm:cxn modelId="{FAB4EBD1-84F2-498D-AAA0-067F8CCF3C9B}" srcId="{E15689AE-BBEB-4471-B510-3325D64CE464}" destId="{C113776B-795C-4DF7-9EE0-1F3D38E8B287}" srcOrd="0" destOrd="0" parTransId="{6F028D34-927F-43D0-97A8-A6AA32CB682C}" sibTransId="{27E26DF7-2D46-43CA-87BE-F72B4FE99E3C}"/>
    <dgm:cxn modelId="{366468C7-BAF4-4488-A7F7-57077FEA81A8}" type="presOf" srcId="{DD29D958-1F6F-464B-ABCD-359D83845AA1}" destId="{C5C51637-CED3-422F-B277-694F4F0CC274}" srcOrd="0" destOrd="2" presId="urn:microsoft.com/office/officeart/2008/layout/VerticalCurvedList"/>
    <dgm:cxn modelId="{DD33223F-8553-458B-AFDE-4A0E7CDF97BB}" type="presOf" srcId="{E56F8036-3A76-462F-B5DB-206B9353A3C5}" destId="{34760C42-61B6-418B-B056-8BE0AC550054}" srcOrd="0" destOrd="0" presId="urn:microsoft.com/office/officeart/2008/layout/VerticalCurvedList"/>
    <dgm:cxn modelId="{50F7624E-C688-4AAF-8A83-5D3C185193E2}" type="presOf" srcId="{17F3C0B9-FE87-4138-90E5-8B1B50B879F0}" destId="{9B9FC8E0-14B2-4284-AB65-C0242E248F7B}" srcOrd="0" destOrd="2" presId="urn:microsoft.com/office/officeart/2008/layout/VerticalCurvedList"/>
    <dgm:cxn modelId="{E3351E21-2F5C-4DDC-A7A4-53A8F216D673}" type="presOf" srcId="{C113776B-795C-4DF7-9EE0-1F3D38E8B287}" destId="{C5C51637-CED3-422F-B277-694F4F0CC274}" srcOrd="0" destOrd="1" presId="urn:microsoft.com/office/officeart/2008/layout/VerticalCurvedList"/>
    <dgm:cxn modelId="{62ABBCE1-0435-4A90-A1F9-9331AFF2955D}" srcId="{E56F8036-3A76-462F-B5DB-206B9353A3C5}" destId="{94246818-5E01-48AD-BC95-FB8CB1AEA0DD}" srcOrd="1" destOrd="0" parTransId="{34FBA1C3-69CD-4FDA-B781-220518AA3244}" sibTransId="{6344C4E4-056F-4D39-956D-4046050FD3C2}"/>
    <dgm:cxn modelId="{ED35204D-7BA4-4448-A7F0-6D583F9DDB6E}" type="presOf" srcId="{E15689AE-BBEB-4471-B510-3325D64CE464}" destId="{C5C51637-CED3-422F-B277-694F4F0CC274}" srcOrd="0" destOrd="0" presId="urn:microsoft.com/office/officeart/2008/layout/VerticalCurvedList"/>
    <dgm:cxn modelId="{A71B7309-7B4E-4C18-AA1D-FFAC381631EF}" type="presOf" srcId="{1BB3B16E-B15A-47A2-9E51-93D99E63AE82}" destId="{D5ADCBFA-9EBD-4D4B-BAE4-BC79E1B412A6}" srcOrd="0" destOrd="2" presId="urn:microsoft.com/office/officeart/2008/layout/VerticalCurvedList"/>
    <dgm:cxn modelId="{C4F3ED65-BF6F-4C85-BBFC-27BD7A55D744}" srcId="{167E9A1A-FABD-4FA2-AF67-CB840DDEA465}" destId="{71B09E33-E9CC-42A0-AEE0-EA3471E42750}" srcOrd="1" destOrd="0" parTransId="{E585ED88-8633-4296-A587-1FD2B7EB440B}" sibTransId="{8CA5D0BE-2939-4316-9D4D-DA9DA9F269C6}"/>
    <dgm:cxn modelId="{A7D6D6A3-0D5B-4690-8088-A6CAA6AFEDCB}" srcId="{93F2B7A6-6677-4279-89DB-882932DD3E7B}" destId="{F574899E-FB35-4BDE-BF84-C837F0F25633}" srcOrd="0" destOrd="0" parTransId="{C1423F2D-DA0C-4FAC-A6C3-2BE37265CE74}" sibTransId="{F4D9727D-ABB6-459C-A4F2-90547E1CEFA9}"/>
    <dgm:cxn modelId="{C83C75BC-71F1-4DBB-AF16-9E69B97FC6B4}" srcId="{5815AB9F-F82E-4D7D-85A5-B23E4D526E9D}" destId="{DE8F776D-A625-4DB8-95F4-300654EED85E}" srcOrd="0" destOrd="0" parTransId="{8DA805DC-8614-4C72-BAA9-FE3DACDE82E1}" sibTransId="{9D7E1D10-C085-470A-A337-4526BF52689B}"/>
    <dgm:cxn modelId="{35266944-D4DB-4114-8469-D1E73AF534B2}" type="presOf" srcId="{75CFAC3E-3F46-4DFF-A42F-A5F9B6DD6B5C}" destId="{72FC2DE2-DCE8-4609-A5B0-36E81E419352}" srcOrd="0" destOrd="0" presId="urn:microsoft.com/office/officeart/2008/layout/VerticalCurvedList"/>
    <dgm:cxn modelId="{EDB2AED3-694A-4C03-B911-88BC61CE866B}" type="presOf" srcId="{167E9A1A-FABD-4FA2-AF67-CB840DDEA465}" destId="{996B2661-1669-4829-87D0-36A38422CFDB}" srcOrd="0" destOrd="0" presId="urn:microsoft.com/office/officeart/2008/layout/VerticalCurvedList"/>
    <dgm:cxn modelId="{B51BB9F9-C0D8-416A-9FC2-1A34E7FB0019}" type="presOf" srcId="{71B09E33-E9CC-42A0-AEE0-EA3471E42750}" destId="{996B2661-1669-4829-87D0-36A38422CFDB}" srcOrd="0" destOrd="2" presId="urn:microsoft.com/office/officeart/2008/layout/VerticalCurvedList"/>
    <dgm:cxn modelId="{EE0D7E5B-B8F8-4D4F-B9B5-FDBB250DD519}" srcId="{1621794F-F9AC-475E-A034-8C76B23BAD31}" destId="{1BB3B16E-B15A-47A2-9E51-93D99E63AE82}" srcOrd="1" destOrd="0" parTransId="{155CD7E2-BCB9-4964-9F59-5FFD7D9CA3F8}" sibTransId="{FE84ABC9-4E29-4F66-A5FE-0E6EC179F310}"/>
    <dgm:cxn modelId="{30683892-D5F4-4232-8CDD-91A1884DE718}" type="presOf" srcId="{DE8F776D-A625-4DB8-95F4-300654EED85E}" destId="{9B9FC8E0-14B2-4284-AB65-C0242E248F7B}" srcOrd="0" destOrd="1" presId="urn:microsoft.com/office/officeart/2008/layout/VerticalCurvedList"/>
    <dgm:cxn modelId="{2427F8A6-2561-43BC-85EF-44584B341AD6}" type="presOf" srcId="{93F2B7A6-6677-4279-89DB-882932DD3E7B}" destId="{75872053-39CE-4E65-AFD4-1E334BF8FF73}" srcOrd="0" destOrd="0" presId="urn:microsoft.com/office/officeart/2008/layout/VerticalCurvedList"/>
    <dgm:cxn modelId="{26B0B217-E53A-43FD-9520-6207EC565FE1}" srcId="{75CFAC3E-3F46-4DFF-A42F-A5F9B6DD6B5C}" destId="{E56F8036-3A76-462F-B5DB-206B9353A3C5}" srcOrd="4" destOrd="0" parTransId="{3F285C45-13C8-42D9-B39F-AC809D63DE8B}" sibTransId="{90DBD145-16D6-4FF1-85D0-3D031EEFAFF3}"/>
    <dgm:cxn modelId="{287E42BC-1B3D-4E9F-A993-DD2DB16981EE}" srcId="{5815AB9F-F82E-4D7D-85A5-B23E4D526E9D}" destId="{17F3C0B9-FE87-4138-90E5-8B1B50B879F0}" srcOrd="1" destOrd="0" parTransId="{513F9A60-AA15-4106-851A-3B575CAF35A5}" sibTransId="{1328558F-6F9C-4473-BE87-2A407598B947}"/>
    <dgm:cxn modelId="{5B9CEE2A-9922-4BF0-9A61-1CE1C81D16F0}" srcId="{75CFAC3E-3F46-4DFF-A42F-A5F9B6DD6B5C}" destId="{5815AB9F-F82E-4D7D-85A5-B23E4D526E9D}" srcOrd="5" destOrd="0" parTransId="{926614D8-7169-48AD-948F-35DAD2221A85}" sibTransId="{25CA06BA-904D-4CAC-912D-86B82AEB5F26}"/>
    <dgm:cxn modelId="{D26BE5CF-6B2F-49A2-9C0A-BD7EDAAEF12F}" srcId="{75CFAC3E-3F46-4DFF-A42F-A5F9B6DD6B5C}" destId="{1621794F-F9AC-475E-A034-8C76B23BAD31}" srcOrd="0" destOrd="0" parTransId="{AD8E4115-FE2F-477A-BE60-BFFE6B069140}" sibTransId="{F9E4D4E2-1759-4533-A482-492B88A05A9D}"/>
    <dgm:cxn modelId="{451521F4-3462-4D6C-ACB7-F252A5EF1433}" srcId="{E56F8036-3A76-462F-B5DB-206B9353A3C5}" destId="{D3A18DF9-1215-40CD-9ECF-84CCD7A460A7}" srcOrd="0" destOrd="0" parTransId="{43334328-142F-4ADD-BF21-2B74E7C5755C}" sibTransId="{3247AB2B-9FD7-451E-BEC5-5EDC3D1A50BE}"/>
    <dgm:cxn modelId="{9A80A3C4-9B31-483C-A4F8-A7FA3669B97F}" srcId="{1621794F-F9AC-475E-A034-8C76B23BAD31}" destId="{44305D8F-CCC5-428C-9385-3991FD8C3DA7}" srcOrd="0" destOrd="0" parTransId="{84CDD075-ED71-45FA-B0E0-7DF8280F715D}" sibTransId="{552B4068-41DE-4A84-9ECF-4FE2C831031F}"/>
    <dgm:cxn modelId="{1AC6EF19-B72A-4406-8A7A-40E2E53B0588}" srcId="{75CFAC3E-3F46-4DFF-A42F-A5F9B6DD6B5C}" destId="{E15689AE-BBEB-4471-B510-3325D64CE464}" srcOrd="1" destOrd="0" parTransId="{4E796D9C-B149-4341-A5A1-F7CD5BF341F2}" sibTransId="{5BDE6F1D-5615-4360-AC4A-815142E8C90F}"/>
    <dgm:cxn modelId="{04D94F1E-6D61-4FC7-84E2-B5F5542719EF}" type="presOf" srcId="{F574899E-FB35-4BDE-BF84-C837F0F25633}" destId="{75872053-39CE-4E65-AFD4-1E334BF8FF73}" srcOrd="0" destOrd="1" presId="urn:microsoft.com/office/officeart/2008/layout/VerticalCurvedList"/>
    <dgm:cxn modelId="{D1D62525-834A-481D-9CAA-0A1551C4509D}" type="presOf" srcId="{1621794F-F9AC-475E-A034-8C76B23BAD31}" destId="{D5ADCBFA-9EBD-4D4B-BAE4-BC79E1B412A6}" srcOrd="0" destOrd="0" presId="urn:microsoft.com/office/officeart/2008/layout/VerticalCurvedList"/>
    <dgm:cxn modelId="{1748A8DF-1FCD-4473-A5D0-432D29FD7B83}" type="presOf" srcId="{5815AB9F-F82E-4D7D-85A5-B23E4D526E9D}" destId="{9B9FC8E0-14B2-4284-AB65-C0242E248F7B}" srcOrd="0" destOrd="0" presId="urn:microsoft.com/office/officeart/2008/layout/VerticalCurvedList"/>
    <dgm:cxn modelId="{0C2476D1-19E8-47F7-A80C-E2595195FFFD}" type="presOf" srcId="{44305D8F-CCC5-428C-9385-3991FD8C3DA7}" destId="{D5ADCBFA-9EBD-4D4B-BAE4-BC79E1B412A6}" srcOrd="0" destOrd="1" presId="urn:microsoft.com/office/officeart/2008/layout/VerticalCurvedList"/>
    <dgm:cxn modelId="{45DCEFED-0702-4653-A905-F0504DAC0E4E}" type="presOf" srcId="{552B4068-41DE-4A84-9ECF-4FE2C831031F}" destId="{AA8BFF5B-C9AE-48A7-9442-0C32533F83DD}" srcOrd="0" destOrd="0" presId="urn:microsoft.com/office/officeart/2008/layout/VerticalCurvedList"/>
    <dgm:cxn modelId="{9C46E2B3-76CA-4744-9691-FC7CBA8C7679}" type="presOf" srcId="{D3A18DF9-1215-40CD-9ECF-84CCD7A460A7}" destId="{34760C42-61B6-418B-B056-8BE0AC550054}" srcOrd="0" destOrd="1" presId="urn:microsoft.com/office/officeart/2008/layout/VerticalCurvedList"/>
    <dgm:cxn modelId="{0382A350-861D-4D53-B626-ADAF23C1C116}" type="presOf" srcId="{94246818-5E01-48AD-BC95-FB8CB1AEA0DD}" destId="{34760C42-61B6-418B-B056-8BE0AC550054}" srcOrd="0" destOrd="2" presId="urn:microsoft.com/office/officeart/2008/layout/VerticalCurvedList"/>
    <dgm:cxn modelId="{88BBF877-D9DF-456B-A368-20C5ECAC83EB}" srcId="{75CFAC3E-3F46-4DFF-A42F-A5F9B6DD6B5C}" destId="{93F2B7A6-6677-4279-89DB-882932DD3E7B}" srcOrd="2" destOrd="0" parTransId="{A32BA377-B2F8-448B-91DC-1C63C10366B5}" sibTransId="{4386480F-5274-4B6A-B861-AE056790D3B8}"/>
    <dgm:cxn modelId="{58BE0D50-04A2-406B-A315-EBA35907CBBE}" srcId="{E15689AE-BBEB-4471-B510-3325D64CE464}" destId="{DD29D958-1F6F-464B-ABCD-359D83845AA1}" srcOrd="1" destOrd="0" parTransId="{1F2713AD-986B-45D6-B6CD-B93B4BCA59BB}" sibTransId="{D042E220-9213-4666-87B2-4D956F54DBDF}"/>
    <dgm:cxn modelId="{5FEF84E8-1F53-4474-8C7B-557AC0ACE911}" srcId="{93F2B7A6-6677-4279-89DB-882932DD3E7B}" destId="{D632EEC0-C99F-4385-BCAD-2C09C327241E}" srcOrd="1" destOrd="0" parTransId="{C0145327-EDBB-4F88-B12F-6F752ADFCD2C}" sibTransId="{D38450E1-9E28-4AEE-9EF5-D3F0F33DB00A}"/>
    <dgm:cxn modelId="{5CD7B124-BD23-45F6-8CF2-4072E8865AF9}" srcId="{75CFAC3E-3F46-4DFF-A42F-A5F9B6DD6B5C}" destId="{167E9A1A-FABD-4FA2-AF67-CB840DDEA465}" srcOrd="3" destOrd="0" parTransId="{9F7589FA-AB37-4CF6-A30D-95D4B363CA35}" sibTransId="{2A9AB782-72B7-4ED4-80DC-B5C2FD9C4D3B}"/>
    <dgm:cxn modelId="{C53EA379-08E5-497A-9A9E-F7A7E314C06D}" type="presOf" srcId="{D632EEC0-C99F-4385-BCAD-2C09C327241E}" destId="{75872053-39CE-4E65-AFD4-1E334BF8FF73}" srcOrd="0" destOrd="2" presId="urn:microsoft.com/office/officeart/2008/layout/VerticalCurvedList"/>
    <dgm:cxn modelId="{23DAA507-F014-4BE7-A029-ECF8F89846F4}" type="presParOf" srcId="{72FC2DE2-DCE8-4609-A5B0-36E81E419352}" destId="{C0840DB0-EBDC-4423-B3A1-3D134DA4248C}" srcOrd="0" destOrd="0" presId="urn:microsoft.com/office/officeart/2008/layout/VerticalCurvedList"/>
    <dgm:cxn modelId="{25FE469C-5188-4DA6-8683-BB1D4181F908}" type="presParOf" srcId="{C0840DB0-EBDC-4423-B3A1-3D134DA4248C}" destId="{F2E9E4C1-7B5C-453C-868B-FF5BE2F1C0D9}" srcOrd="0" destOrd="0" presId="urn:microsoft.com/office/officeart/2008/layout/VerticalCurvedList"/>
    <dgm:cxn modelId="{26B989C6-D634-4C8B-858B-3D01D8484450}" type="presParOf" srcId="{F2E9E4C1-7B5C-453C-868B-FF5BE2F1C0D9}" destId="{288E2331-D084-4D76-ADB5-E31862FBBE23}" srcOrd="0" destOrd="0" presId="urn:microsoft.com/office/officeart/2008/layout/VerticalCurvedList"/>
    <dgm:cxn modelId="{09592655-D657-428F-8E1B-88EE12CA0032}" type="presParOf" srcId="{F2E9E4C1-7B5C-453C-868B-FF5BE2F1C0D9}" destId="{AA8BFF5B-C9AE-48A7-9442-0C32533F83DD}" srcOrd="1" destOrd="0" presId="urn:microsoft.com/office/officeart/2008/layout/VerticalCurvedList"/>
    <dgm:cxn modelId="{62757D7A-FE59-4912-BE19-949BCE56A59D}" type="presParOf" srcId="{F2E9E4C1-7B5C-453C-868B-FF5BE2F1C0D9}" destId="{0988FE42-A3DE-4F9D-92B2-C434FC6B5AE2}" srcOrd="2" destOrd="0" presId="urn:microsoft.com/office/officeart/2008/layout/VerticalCurvedList"/>
    <dgm:cxn modelId="{96648704-40A4-4DAA-828A-19285A181E98}" type="presParOf" srcId="{F2E9E4C1-7B5C-453C-868B-FF5BE2F1C0D9}" destId="{7557001D-92ED-4062-94CA-5E12A1FE3C92}" srcOrd="3" destOrd="0" presId="urn:microsoft.com/office/officeart/2008/layout/VerticalCurvedList"/>
    <dgm:cxn modelId="{0E59F7BC-433F-4DDB-8E99-E0874E77DF4A}" type="presParOf" srcId="{C0840DB0-EBDC-4423-B3A1-3D134DA4248C}" destId="{D5ADCBFA-9EBD-4D4B-BAE4-BC79E1B412A6}" srcOrd="1" destOrd="0" presId="urn:microsoft.com/office/officeart/2008/layout/VerticalCurvedList"/>
    <dgm:cxn modelId="{D921C1AD-E35B-4E87-9B6B-6257FE1AC55D}" type="presParOf" srcId="{C0840DB0-EBDC-4423-B3A1-3D134DA4248C}" destId="{CC415418-5D7E-461F-85DB-2201912EA7D4}" srcOrd="2" destOrd="0" presId="urn:microsoft.com/office/officeart/2008/layout/VerticalCurvedList"/>
    <dgm:cxn modelId="{97806914-C194-4D92-853E-78FBA3A3D857}" type="presParOf" srcId="{CC415418-5D7E-461F-85DB-2201912EA7D4}" destId="{B514A870-BBBF-4558-81DD-F01CC91C97FA}" srcOrd="0" destOrd="0" presId="urn:microsoft.com/office/officeart/2008/layout/VerticalCurvedList"/>
    <dgm:cxn modelId="{B7B9689D-29F2-494B-A2B1-7DE2BF4D147C}" type="presParOf" srcId="{C0840DB0-EBDC-4423-B3A1-3D134DA4248C}" destId="{C5C51637-CED3-422F-B277-694F4F0CC274}" srcOrd="3" destOrd="0" presId="urn:microsoft.com/office/officeart/2008/layout/VerticalCurvedList"/>
    <dgm:cxn modelId="{D88A765B-6E19-43DA-8CB5-4AA5C6E58FC8}" type="presParOf" srcId="{C0840DB0-EBDC-4423-B3A1-3D134DA4248C}" destId="{DF3E12B9-71B2-42DD-B136-19E4E166B4B0}" srcOrd="4" destOrd="0" presId="urn:microsoft.com/office/officeart/2008/layout/VerticalCurvedList"/>
    <dgm:cxn modelId="{AC76198F-1B2E-4100-9B74-AA074D485FB9}" type="presParOf" srcId="{DF3E12B9-71B2-42DD-B136-19E4E166B4B0}" destId="{062A2284-EA4B-42C6-B7A4-BDB66ECE5919}" srcOrd="0" destOrd="0" presId="urn:microsoft.com/office/officeart/2008/layout/VerticalCurvedList"/>
    <dgm:cxn modelId="{E71B9229-FFC6-4765-855A-B2BC48F55F50}" type="presParOf" srcId="{C0840DB0-EBDC-4423-B3A1-3D134DA4248C}" destId="{75872053-39CE-4E65-AFD4-1E334BF8FF73}" srcOrd="5" destOrd="0" presId="urn:microsoft.com/office/officeart/2008/layout/VerticalCurvedList"/>
    <dgm:cxn modelId="{50A5C674-D841-48EA-B950-9192511DC077}" type="presParOf" srcId="{C0840DB0-EBDC-4423-B3A1-3D134DA4248C}" destId="{29B71FD6-446D-43A8-8E5B-74A1DE402D61}" srcOrd="6" destOrd="0" presId="urn:microsoft.com/office/officeart/2008/layout/VerticalCurvedList"/>
    <dgm:cxn modelId="{B7837C31-C40D-4240-85B8-FE028C540C6F}" type="presParOf" srcId="{29B71FD6-446D-43A8-8E5B-74A1DE402D61}" destId="{6E4B3C24-E118-4631-9A4D-B93B99306222}" srcOrd="0" destOrd="0" presId="urn:microsoft.com/office/officeart/2008/layout/VerticalCurvedList"/>
    <dgm:cxn modelId="{28F2FD92-54C6-4C8F-907C-AEBBA5925CE2}" type="presParOf" srcId="{C0840DB0-EBDC-4423-B3A1-3D134DA4248C}" destId="{996B2661-1669-4829-87D0-36A38422CFDB}" srcOrd="7" destOrd="0" presId="urn:microsoft.com/office/officeart/2008/layout/VerticalCurvedList"/>
    <dgm:cxn modelId="{6F0CDB64-6363-4425-8556-BFF1CF6D8946}" type="presParOf" srcId="{C0840DB0-EBDC-4423-B3A1-3D134DA4248C}" destId="{E803E17E-12BA-4A00-9E66-6EE5E02BCFE3}" srcOrd="8" destOrd="0" presId="urn:microsoft.com/office/officeart/2008/layout/VerticalCurvedList"/>
    <dgm:cxn modelId="{F5DFE5CE-BE4E-422D-A71C-79B8694C09F7}" type="presParOf" srcId="{E803E17E-12BA-4A00-9E66-6EE5E02BCFE3}" destId="{A80226C7-855C-4668-84EF-1F685F34295A}" srcOrd="0" destOrd="0" presId="urn:microsoft.com/office/officeart/2008/layout/VerticalCurvedList"/>
    <dgm:cxn modelId="{4CA1799E-F2DA-4092-B1F1-55FBF600ABD4}" type="presParOf" srcId="{C0840DB0-EBDC-4423-B3A1-3D134DA4248C}" destId="{34760C42-61B6-418B-B056-8BE0AC550054}" srcOrd="9" destOrd="0" presId="urn:microsoft.com/office/officeart/2008/layout/VerticalCurvedList"/>
    <dgm:cxn modelId="{D1039D76-3964-4B28-B979-423E9D8F3EA4}" type="presParOf" srcId="{C0840DB0-EBDC-4423-B3A1-3D134DA4248C}" destId="{DA42D22B-7463-406B-93E0-C8738B65270A}" srcOrd="10" destOrd="0" presId="urn:microsoft.com/office/officeart/2008/layout/VerticalCurvedList"/>
    <dgm:cxn modelId="{03A2FE24-257E-492F-B472-FB5D8D2C0EB2}" type="presParOf" srcId="{DA42D22B-7463-406B-93E0-C8738B65270A}" destId="{A6E2D6F2-D2F9-4EDD-89FB-A0603FCA25CC}" srcOrd="0" destOrd="0" presId="urn:microsoft.com/office/officeart/2008/layout/VerticalCurvedList"/>
    <dgm:cxn modelId="{A70E1C8F-73FD-4C23-909D-F718923DBADF}" type="presParOf" srcId="{C0840DB0-EBDC-4423-B3A1-3D134DA4248C}" destId="{9B9FC8E0-14B2-4284-AB65-C0242E248F7B}" srcOrd="11" destOrd="0" presId="urn:microsoft.com/office/officeart/2008/layout/VerticalCurvedList"/>
    <dgm:cxn modelId="{489C4977-1B29-4556-8691-85CF71B5940B}" type="presParOf" srcId="{C0840DB0-EBDC-4423-B3A1-3D134DA4248C}" destId="{D29BB7C4-F50A-46B3-8C10-1FD2B25E5D7D}" srcOrd="12" destOrd="0" presId="urn:microsoft.com/office/officeart/2008/layout/VerticalCurvedList"/>
    <dgm:cxn modelId="{8DA65793-0882-4D3A-862C-ACF51EBADCC5}" type="presParOf" srcId="{D29BB7C4-F50A-46B3-8C10-1FD2B25E5D7D}" destId="{F5DD6B95-63F8-4DBC-8192-09E8E1BED9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BFF5B-C9AE-48A7-9442-0C32533F83DD}">
      <dsp:nvSpPr>
        <dsp:cNvPr id="0" name=""/>
        <dsp:cNvSpPr/>
      </dsp:nvSpPr>
      <dsp:spPr>
        <a:xfrm>
          <a:off x="-6238495" y="-954363"/>
          <a:ext cx="7425959" cy="7425959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DCBFA-9EBD-4D4B-BAE4-BC79E1B412A6}">
      <dsp:nvSpPr>
        <dsp:cNvPr id="0" name=""/>
        <dsp:cNvSpPr/>
      </dsp:nvSpPr>
      <dsp:spPr>
        <a:xfrm>
          <a:off x="430910" y="72008"/>
          <a:ext cx="7688637" cy="8542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53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Změna myšlení</a:t>
          </a:r>
          <a:endParaRPr lang="en-US" sz="2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udržitelnost, spolupráce  a důvěra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NE plýtvání</a:t>
          </a:r>
          <a:endParaRPr lang="en-US" sz="1200" kern="1200" dirty="0"/>
        </a:p>
      </dsp:txBody>
      <dsp:txXfrm>
        <a:off x="430910" y="72008"/>
        <a:ext cx="7688637" cy="854297"/>
      </dsp:txXfrm>
    </dsp:sp>
    <dsp:sp modelId="{B514A870-BBBF-4558-81DD-F01CC91C97FA}">
      <dsp:nvSpPr>
        <dsp:cNvPr id="0" name=""/>
        <dsp:cNvSpPr/>
      </dsp:nvSpPr>
      <dsp:spPr>
        <a:xfrm>
          <a:off x="0" y="72005"/>
          <a:ext cx="726067" cy="7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51637-CED3-422F-B277-694F4F0CC274}">
      <dsp:nvSpPr>
        <dsp:cNvPr id="0" name=""/>
        <dsp:cNvSpPr/>
      </dsp:nvSpPr>
      <dsp:spPr>
        <a:xfrm>
          <a:off x="938099" y="936104"/>
          <a:ext cx="7210844" cy="840147"/>
        </a:xfrm>
        <a:prstGeom prst="rect">
          <a:avLst/>
        </a:prstGeom>
        <a:solidFill>
          <a:schemeClr val="accent4">
            <a:hueOff val="181230"/>
            <a:satOff val="6840"/>
            <a:lumOff val="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53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dirty="0" smtClean="0"/>
            <a:t>I</a:t>
          </a:r>
          <a:r>
            <a:rPr lang="cs-CZ" sz="2000" kern="1200" dirty="0" smtClean="0"/>
            <a:t>nvestice</a:t>
          </a:r>
          <a:endParaRPr lang="en-US" sz="2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Inovace, technologie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 fyzického i lidského kapitálu</a:t>
          </a:r>
          <a:endParaRPr lang="en-US" sz="1200" kern="1200" dirty="0"/>
        </a:p>
      </dsp:txBody>
      <dsp:txXfrm>
        <a:off x="938099" y="936104"/>
        <a:ext cx="7210844" cy="840147"/>
      </dsp:txXfrm>
    </dsp:sp>
    <dsp:sp modelId="{062A2284-EA4B-42C6-B7A4-BDB66ECE5919}">
      <dsp:nvSpPr>
        <dsp:cNvPr id="0" name=""/>
        <dsp:cNvSpPr/>
      </dsp:nvSpPr>
      <dsp:spPr>
        <a:xfrm>
          <a:off x="432047" y="1008116"/>
          <a:ext cx="726067" cy="7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81230"/>
              <a:satOff val="6840"/>
              <a:lumOff val="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72053-39CE-4E65-AFD4-1E334BF8FF73}">
      <dsp:nvSpPr>
        <dsp:cNvPr id="0" name=""/>
        <dsp:cNvSpPr/>
      </dsp:nvSpPr>
      <dsp:spPr>
        <a:xfrm>
          <a:off x="1153863" y="1800200"/>
          <a:ext cx="6992362" cy="970014"/>
        </a:xfrm>
        <a:prstGeom prst="rect">
          <a:avLst/>
        </a:prstGeom>
        <a:solidFill>
          <a:schemeClr val="accent4">
            <a:hueOff val="362459"/>
            <a:satOff val="13680"/>
            <a:lumOff val="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53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Technologie</a:t>
          </a:r>
          <a:endParaRPr lang="en-US" sz="2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Obíhá dokument ne daňový poplatník (</a:t>
          </a:r>
          <a:r>
            <a:rPr lang="cs-CZ" sz="1200" kern="1200" dirty="0" err="1" smtClean="0"/>
            <a:t>digi</a:t>
          </a:r>
          <a:r>
            <a:rPr lang="cs-CZ" sz="1200" kern="1200" dirty="0" smtClean="0"/>
            <a:t> státní správa, Vzdělávání 5.0, Zdravotnictví 5.0,…)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Society 5.0: technologie slouží, neovládá; spolupráce napříč společností,…</a:t>
          </a:r>
          <a:endParaRPr lang="en-US" sz="1200" kern="1200" dirty="0"/>
        </a:p>
      </dsp:txBody>
      <dsp:txXfrm>
        <a:off x="1153863" y="1800200"/>
        <a:ext cx="6992362" cy="970014"/>
      </dsp:txXfrm>
    </dsp:sp>
    <dsp:sp modelId="{6E4B3C24-E118-4631-9A4D-B93B99306222}">
      <dsp:nvSpPr>
        <dsp:cNvPr id="0" name=""/>
        <dsp:cNvSpPr/>
      </dsp:nvSpPr>
      <dsp:spPr>
        <a:xfrm>
          <a:off x="775376" y="1960272"/>
          <a:ext cx="726067" cy="7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62459"/>
              <a:satOff val="13680"/>
              <a:lumOff val="4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B2661-1669-4829-87D0-36A38422CFDB}">
      <dsp:nvSpPr>
        <dsp:cNvPr id="0" name=""/>
        <dsp:cNvSpPr/>
      </dsp:nvSpPr>
      <dsp:spPr>
        <a:xfrm>
          <a:off x="1138410" y="2787449"/>
          <a:ext cx="6992362" cy="812951"/>
        </a:xfrm>
        <a:prstGeom prst="rect">
          <a:avLst/>
        </a:prstGeom>
        <a:solidFill>
          <a:schemeClr val="accent4">
            <a:hueOff val="543689"/>
            <a:satOff val="20521"/>
            <a:lumOff val="6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53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Regionalizace</a:t>
          </a:r>
          <a:endParaRPr lang="en-US" sz="2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NE nacionalizaci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Spolupráce, koordinace</a:t>
          </a:r>
          <a:endParaRPr lang="en-US" sz="1200" kern="1200" dirty="0"/>
        </a:p>
      </dsp:txBody>
      <dsp:txXfrm>
        <a:off x="1138410" y="2787449"/>
        <a:ext cx="6992362" cy="812951"/>
      </dsp:txXfrm>
    </dsp:sp>
    <dsp:sp modelId="{A80226C7-855C-4668-84EF-1F685F34295A}">
      <dsp:nvSpPr>
        <dsp:cNvPr id="0" name=""/>
        <dsp:cNvSpPr/>
      </dsp:nvSpPr>
      <dsp:spPr>
        <a:xfrm>
          <a:off x="775376" y="2830891"/>
          <a:ext cx="726067" cy="7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43689"/>
              <a:satOff val="20521"/>
              <a:lumOff val="6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60C42-61B6-418B-B056-8BE0AC550054}">
      <dsp:nvSpPr>
        <dsp:cNvPr id="0" name=""/>
        <dsp:cNvSpPr/>
      </dsp:nvSpPr>
      <dsp:spPr>
        <a:xfrm>
          <a:off x="919928" y="3665695"/>
          <a:ext cx="7210844" cy="798802"/>
        </a:xfrm>
        <a:prstGeom prst="rect">
          <a:avLst/>
        </a:prstGeom>
        <a:solidFill>
          <a:schemeClr val="accent4">
            <a:hueOff val="724918"/>
            <a:satOff val="27361"/>
            <a:lumOff val="8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53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noProof="0" dirty="0" err="1" smtClean="0"/>
            <a:t>bEzpečnost</a:t>
          </a:r>
          <a:r>
            <a:rPr lang="cs-CZ" sz="2000" kern="1200" noProof="0" dirty="0" smtClean="0"/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noProof="0" dirty="0" smtClean="0"/>
            <a:t> NE bezhlavá soběstačnost </a:t>
          </a:r>
          <a:endParaRPr lang="cs-CZ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noProof="0" dirty="0" smtClean="0"/>
            <a:t> odolnost</a:t>
          </a:r>
          <a:endParaRPr lang="cs-CZ" sz="1200" kern="1200" noProof="0" dirty="0"/>
        </a:p>
      </dsp:txBody>
      <dsp:txXfrm>
        <a:off x="919928" y="3665695"/>
        <a:ext cx="7210844" cy="798802"/>
      </dsp:txXfrm>
    </dsp:sp>
    <dsp:sp modelId="{A6E2D6F2-D2F9-4EDD-89FB-A0603FCA25CC}">
      <dsp:nvSpPr>
        <dsp:cNvPr id="0" name=""/>
        <dsp:cNvSpPr/>
      </dsp:nvSpPr>
      <dsp:spPr>
        <a:xfrm>
          <a:off x="556894" y="3702062"/>
          <a:ext cx="726067" cy="7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724918"/>
              <a:satOff val="27361"/>
              <a:lumOff val="8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FC8E0-14B2-4284-AB65-C0242E248F7B}">
      <dsp:nvSpPr>
        <dsp:cNvPr id="0" name=""/>
        <dsp:cNvSpPr/>
      </dsp:nvSpPr>
      <dsp:spPr>
        <a:xfrm>
          <a:off x="442136" y="4543941"/>
          <a:ext cx="7688637" cy="784652"/>
        </a:xfrm>
        <a:prstGeom prst="rect">
          <a:avLst/>
        </a:prstGeom>
        <a:solidFill>
          <a:schemeClr val="accent4">
            <a:hueOff val="906148"/>
            <a:satOff val="34201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1053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Konec levné ekonomiky</a:t>
          </a:r>
          <a:endParaRPr lang="en-US" sz="2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překonat starý model maximalizace zaměstnanosti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 kultivovat podnikatelské prostředí </a:t>
          </a:r>
          <a:endParaRPr lang="en-US" sz="1200" kern="1200" dirty="0"/>
        </a:p>
      </dsp:txBody>
      <dsp:txXfrm>
        <a:off x="442136" y="4543941"/>
        <a:ext cx="7688637" cy="784652"/>
      </dsp:txXfrm>
    </dsp:sp>
    <dsp:sp modelId="{F5DD6B95-63F8-4DBC-8192-09E8E1BED9B3}">
      <dsp:nvSpPr>
        <dsp:cNvPr id="0" name=""/>
        <dsp:cNvSpPr/>
      </dsp:nvSpPr>
      <dsp:spPr>
        <a:xfrm>
          <a:off x="79102" y="4573233"/>
          <a:ext cx="726067" cy="7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06148"/>
              <a:satOff val="34201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0.07993</cdr:x>
      <cdr:y>0.03946</cdr:y>
    </cdr:from>
    <cdr:to>
      <cdr:x>0.35714</cdr:x>
      <cdr:y>0.10476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675" y="138113"/>
          <a:ext cx="15525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</cdr:x>
      <cdr:y>0.007</cdr:y>
    </cdr:from>
    <cdr:to>
      <cdr:x>1</cdr:x>
      <cdr:y>0.10456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0" y="22587"/>
          <a:ext cx="5482952" cy="31464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b="1" i="0" baseline="0" dirty="0">
              <a:effectLst/>
              <a:latin typeface="FuturaTEE" pitchFamily="2" charset="0"/>
            </a:rPr>
            <a:t>Očekávaný HDP a dlouhodobý potenciál </a:t>
          </a:r>
          <a:r>
            <a:rPr lang="cs-CZ" sz="1400" b="1" i="0" baseline="0" dirty="0" smtClean="0">
              <a:effectLst/>
              <a:latin typeface="FuturaTEE" pitchFamily="2" charset="0"/>
            </a:rPr>
            <a:t>(</a:t>
          </a:r>
          <a:r>
            <a:rPr lang="cs-CZ" sz="1400" b="1" i="0" baseline="0" noProof="1" smtClean="0">
              <a:effectLst/>
              <a:latin typeface="FuturaTEE" pitchFamily="2" charset="0"/>
            </a:rPr>
            <a:t>s.c., </a:t>
          </a:r>
          <a:r>
            <a:rPr lang="cs-CZ" sz="1400" b="1" i="0" baseline="0" dirty="0" smtClean="0">
              <a:effectLst/>
              <a:latin typeface="FuturaTEE" pitchFamily="2" charset="0"/>
            </a:rPr>
            <a:t>CZK </a:t>
          </a:r>
          <a:r>
            <a:rPr lang="cs-CZ" sz="1400" b="1" i="0" baseline="0" dirty="0">
              <a:effectLst/>
              <a:latin typeface="FuturaTEE" pitchFamily="2" charset="0"/>
            </a:rPr>
            <a:t>mld.)</a:t>
          </a:r>
          <a:endParaRPr lang="cs-CZ" sz="1400" b="1" dirty="0">
            <a:effectLst/>
            <a:latin typeface="FuturaTEE" pitchFamily="2" charset="0"/>
          </a:endParaRPr>
        </a:p>
      </cdr:txBody>
    </cdr:sp>
  </cdr:relSizeAnchor>
  <cdr:relSizeAnchor xmlns:cdr="http://schemas.openxmlformats.org/drawingml/2006/chartDrawing">
    <cdr:from>
      <cdr:x>0</cdr:x>
      <cdr:y>0.9449</cdr:y>
    </cdr:from>
    <cdr:to>
      <cdr:x>1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3267075"/>
          <a:ext cx="8439150" cy="190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800" dirty="0">
              <a:latin typeface="FuturaTEE" pitchFamily="2" charset="0"/>
            </a:rPr>
            <a:t>Zdroj: Raiffeisenbank, Macrobond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0.10267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-3941210"/>
          <a:ext cx="4289597" cy="287491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200" b="1" i="0" baseline="0" dirty="0">
              <a:effectLst/>
              <a:latin typeface="FuturaTEE" pitchFamily="2" charset="0"/>
              <a:ea typeface="+mn-ea"/>
              <a:cs typeface="+mn-cs"/>
            </a:rPr>
            <a:t>CZ: Spotřebitelská důvěra a výrobní PMI</a:t>
          </a:r>
          <a:endParaRPr lang="cs-CZ" sz="1200" b="1" dirty="0">
            <a:effectLst/>
            <a:latin typeface="FuturaTEE" pitchFamily="2" charset="0"/>
          </a:endParaRPr>
        </a:p>
      </cdr:txBody>
    </cdr:sp>
  </cdr:relSizeAnchor>
  <cdr:relSizeAnchor xmlns:cdr="http://schemas.openxmlformats.org/drawingml/2006/chartDrawing">
    <cdr:from>
      <cdr:x>0</cdr:x>
      <cdr:y>0.91044</cdr:y>
    </cdr:from>
    <cdr:to>
      <cdr:x>0.42804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2633604"/>
          <a:ext cx="1836119" cy="259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900" dirty="0" smtClean="0">
              <a:latin typeface="FuturaTEE" pitchFamily="2" charset="0"/>
            </a:rPr>
            <a:t>Zdroj</a:t>
          </a:r>
          <a:r>
            <a:rPr lang="cs-CZ" sz="900" dirty="0" smtClean="0">
              <a:latin typeface="FuturaTEE" pitchFamily="2" charset="0"/>
            </a:rPr>
            <a:t>: </a:t>
          </a:r>
          <a:r>
            <a:rPr lang="cs-CZ" sz="900" dirty="0">
              <a:latin typeface="FuturaTEE" pitchFamily="2" charset="0"/>
            </a:rPr>
            <a:t>Macrobond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0.01582</cdr:y>
    </cdr:from>
    <cdr:to>
      <cdr:x>1</cdr:x>
      <cdr:y>0.12933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7608"/>
          <a:ext cx="4142464" cy="34159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200" b="1" i="0" baseline="0" dirty="0">
              <a:effectLst/>
              <a:latin typeface="FuturaTEE" pitchFamily="2" charset="0"/>
              <a:ea typeface="+mn-ea"/>
              <a:cs typeface="+mn-cs"/>
            </a:rPr>
            <a:t>CZ: </a:t>
          </a:r>
          <a:r>
            <a:rPr lang="cs-CZ" sz="1200" b="1" i="0" baseline="0" dirty="0" smtClean="0">
              <a:effectLst/>
              <a:latin typeface="FuturaTEE" pitchFamily="2" charset="0"/>
              <a:ea typeface="+mn-ea"/>
              <a:cs typeface="+mn-cs"/>
            </a:rPr>
            <a:t>Index Exportu</a:t>
          </a:r>
          <a:r>
            <a:rPr lang="cs-CZ" sz="1200" b="1" i="0" dirty="0" smtClean="0">
              <a:effectLst/>
              <a:latin typeface="FuturaTEE" pitchFamily="2" charset="0"/>
              <a:ea typeface="+mn-ea"/>
              <a:cs typeface="+mn-cs"/>
            </a:rPr>
            <a:t> – sentiment</a:t>
          </a:r>
          <a:endParaRPr lang="cs-CZ" sz="1200" b="1" dirty="0">
            <a:effectLst/>
            <a:latin typeface="FuturaTEE" pitchFamily="2" charset="0"/>
          </a:endParaRPr>
        </a:p>
      </cdr:txBody>
    </cdr:sp>
  </cdr:relSizeAnchor>
  <cdr:relSizeAnchor xmlns:cdr="http://schemas.openxmlformats.org/drawingml/2006/chartDrawing">
    <cdr:from>
      <cdr:x>0</cdr:x>
      <cdr:y>0.8519</cdr:y>
    </cdr:from>
    <cdr:to>
      <cdr:x>1</cdr:x>
      <cdr:y>1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0" y="2563635"/>
          <a:ext cx="4142464" cy="4456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000" dirty="0">
              <a:latin typeface="FuturaTEE" pitchFamily="2" charset="0"/>
            </a:rPr>
            <a:t>Zdroj: Šetření mezi exportéry v termínu 1. – 7. 4. 2020. </a:t>
          </a:r>
          <a:r>
            <a:rPr lang="cs-CZ" sz="1000" dirty="0" err="1">
              <a:latin typeface="FuturaTEE" pitchFamily="2" charset="0"/>
            </a:rPr>
            <a:t>Raiffeisenbank</a:t>
          </a:r>
          <a:r>
            <a:rPr lang="cs-CZ" sz="1000" dirty="0">
              <a:latin typeface="FuturaTEE" pitchFamily="2" charset="0"/>
            </a:rPr>
            <a:t> </a:t>
          </a:r>
          <a:r>
            <a:rPr lang="cs-CZ" sz="1100" i="1" dirty="0">
              <a:latin typeface="FuturaTEE" pitchFamily="2" charset="0"/>
            </a:rPr>
            <a:t>a.s. a Asociace </a:t>
          </a:r>
          <a:r>
            <a:rPr lang="cs-CZ" sz="1100" i="1" dirty="0" smtClean="0">
              <a:latin typeface="FuturaTEE" pitchFamily="2" charset="0"/>
            </a:rPr>
            <a:t>exportérů.</a:t>
          </a:r>
          <a:endParaRPr lang="en-GB" sz="1100" dirty="0">
            <a:latin typeface="FuturaTEE" pitchFamily="2" charset="0"/>
          </a:endParaRPr>
        </a:p>
      </cdr:txBody>
    </cdr:sp>
  </cdr:relSizeAnchor>
  <cdr:relSizeAnchor xmlns:cdr="http://schemas.openxmlformats.org/drawingml/2006/chartDrawing">
    <cdr:from>
      <cdr:x>0.85067</cdr:x>
      <cdr:y>0.28168</cdr:y>
    </cdr:from>
    <cdr:to>
      <cdr:x>0.98302</cdr:x>
      <cdr:y>0.62305</cdr:y>
    </cdr:to>
    <cdr:sp macro="" textlink="">
      <cdr:nvSpPr>
        <cdr:cNvPr id="4" name="Oval 3"/>
        <cdr:cNvSpPr/>
      </cdr:nvSpPr>
      <cdr:spPr>
        <a:xfrm xmlns:a="http://schemas.openxmlformats.org/drawingml/2006/main">
          <a:off x="3523851" y="847650"/>
          <a:ext cx="548293" cy="102731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0.07993</cdr:x>
      <cdr:y>0.03946</cdr:y>
    </cdr:from>
    <cdr:to>
      <cdr:x>0.35714</cdr:x>
      <cdr:y>0.10476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675" y="138113"/>
          <a:ext cx="15525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</cdr:x>
      <cdr:y>0.00612</cdr:y>
    </cdr:from>
    <cdr:to>
      <cdr:x>1</cdr:x>
      <cdr:y>0.12842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0" y="19506"/>
          <a:ext cx="4332605" cy="39001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b="1" dirty="0">
              <a:effectLst/>
              <a:latin typeface="FuturaTEE" pitchFamily="2" charset="0"/>
            </a:rPr>
            <a:t>Pokles ve spotřebě elektřiny (v </a:t>
          </a:r>
          <a:r>
            <a:rPr lang="en-US" b="1" dirty="0">
              <a:effectLst/>
              <a:latin typeface="FuturaTEE" pitchFamily="2" charset="0"/>
            </a:rPr>
            <a:t>%</a:t>
          </a:r>
          <a:r>
            <a:rPr lang="cs-CZ" b="1" dirty="0">
              <a:effectLst/>
              <a:latin typeface="FuturaTEE" pitchFamily="2" charset="0"/>
            </a:rPr>
            <a:t>)</a:t>
          </a:r>
        </a:p>
      </cdr:txBody>
    </cdr:sp>
  </cdr:relSizeAnchor>
  <cdr:relSizeAnchor xmlns:cdr="http://schemas.openxmlformats.org/drawingml/2006/chartDrawing">
    <cdr:from>
      <cdr:x>0</cdr:x>
      <cdr:y>0.92566</cdr:y>
    </cdr:from>
    <cdr:to>
      <cdr:x>1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941319"/>
          <a:ext cx="4696688" cy="23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800" dirty="0">
              <a:latin typeface="FuturaTEE" pitchFamily="2" charset="0"/>
            </a:rPr>
            <a:t>Zdroj: Raiffeisenbank,</a:t>
          </a:r>
          <a:r>
            <a:rPr lang="cs-CZ" sz="800" baseline="0" dirty="0">
              <a:latin typeface="FuturaTEE" pitchFamily="2" charset="0"/>
            </a:rPr>
            <a:t> ČEPS</a:t>
          </a:r>
          <a:endParaRPr lang="cs-CZ" sz="800" dirty="0">
            <a:latin typeface="FuturaTEE" pitchFamily="2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0.10803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0" y="0"/>
          <a:ext cx="4103949" cy="27699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lvl="0" rtl="0">
            <a:defRPr/>
          </a:pPr>
          <a:r>
            <a:rPr lang="cs-CZ" b="1" dirty="0">
              <a:latin typeface="FuturaTEE" pitchFamily="2" charset="0"/>
            </a:rPr>
            <a:t>Karetní transakce (r/r v %) - </a:t>
          </a:r>
          <a:r>
            <a:rPr lang="en-GB" b="1" dirty="0">
              <a:latin typeface="FuturaTEE" pitchFamily="2" charset="0"/>
            </a:rPr>
            <a:t> </a:t>
          </a:r>
          <a:r>
            <a:rPr lang="cs-CZ" b="1" dirty="0">
              <a:latin typeface="FuturaTEE" pitchFamily="2" charset="0"/>
            </a:rPr>
            <a:t>navigátor soukromé spotřeby</a:t>
          </a:r>
          <a:endParaRPr lang="cs-CZ" dirty="0">
            <a:latin typeface="FuturaTEE" pitchFamily="2" charset="0"/>
          </a:endParaRPr>
        </a:p>
      </cdr:txBody>
    </cdr:sp>
  </cdr:relSizeAnchor>
  <cdr:relSizeAnchor xmlns:cdr="http://schemas.openxmlformats.org/drawingml/2006/chartDrawing">
    <cdr:from>
      <cdr:x>0</cdr:x>
      <cdr:y>0.92163</cdr:y>
    </cdr:from>
    <cdr:to>
      <cdr:x>0.89958</cdr:x>
      <cdr:y>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1990725"/>
          <a:ext cx="1943100" cy="169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700" dirty="0" smtClean="0">
              <a:latin typeface="FuturaTEE" pitchFamily="2" charset="0"/>
            </a:rPr>
            <a:t>Zdroj:</a:t>
          </a:r>
          <a:r>
            <a:rPr lang="cs-CZ" sz="700" baseline="0" dirty="0" smtClean="0">
              <a:latin typeface="FuturaTEE" pitchFamily="2" charset="0"/>
            </a:rPr>
            <a:t> ČS.</a:t>
          </a:r>
          <a:r>
            <a:rPr lang="cs-CZ" sz="700" dirty="0" smtClean="0">
              <a:latin typeface="FuturaTEE" pitchFamily="2" charset="0"/>
            </a:rPr>
            <a:t> Jedná so objem karetních transakcí a výběru hotovosti</a:t>
          </a:r>
          <a:endParaRPr lang="cs-CZ" sz="700" baseline="0" dirty="0">
            <a:latin typeface="FuturaTEE" pitchFamily="2" charset="0"/>
          </a:endParaRPr>
        </a:p>
        <a:p xmlns:a="http://schemas.openxmlformats.org/drawingml/2006/main">
          <a:endParaRPr lang="cs-CZ" sz="700" dirty="0">
            <a:latin typeface="FuturaTEE" pitchFamily="2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0.10909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0" y="0"/>
          <a:ext cx="1800000" cy="2160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050" b="1" i="0" baseline="0">
              <a:effectLst/>
              <a:latin typeface="FuturaTEE" pitchFamily="2" charset="0"/>
              <a:ea typeface="+mn-ea"/>
              <a:cs typeface="+mn-cs"/>
            </a:rPr>
            <a:t>Počty registrovaných nezaměstnaných (MPSV)</a:t>
          </a:r>
        </a:p>
      </cdr:txBody>
    </cdr:sp>
  </cdr:relSizeAnchor>
  <cdr:relSizeAnchor xmlns:cdr="http://schemas.openxmlformats.org/drawingml/2006/chartDrawing">
    <cdr:from>
      <cdr:x>0</cdr:x>
      <cdr:y>0.92163</cdr:y>
    </cdr:from>
    <cdr:to>
      <cdr:x>0.89958</cdr:x>
      <cdr:y>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1990725"/>
          <a:ext cx="1943100" cy="169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700">
              <a:latin typeface="FuturaTEE" pitchFamily="2" charset="0"/>
            </a:rPr>
            <a:t>Zdroj:</a:t>
          </a:r>
          <a:r>
            <a:rPr lang="cs-CZ" sz="700" baseline="0">
              <a:latin typeface="FuturaTEE" pitchFamily="2" charset="0"/>
            </a:rPr>
            <a:t> Raiffeisenbank, MPSV</a:t>
          </a:r>
          <a:endParaRPr lang="cs-CZ" sz="700">
            <a:latin typeface="FuturaTEE" pitchFamily="2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0.10909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0" y="0"/>
          <a:ext cx="1800000" cy="2160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050" b="1" i="0" baseline="0">
              <a:effectLst/>
              <a:latin typeface="FuturaTEE" pitchFamily="2" charset="0"/>
              <a:ea typeface="+mn-ea"/>
              <a:cs typeface="+mn-cs"/>
            </a:rPr>
            <a:t>Podíl nezaměstnaných osob, % </a:t>
          </a:r>
        </a:p>
      </cdr:txBody>
    </cdr:sp>
  </cdr:relSizeAnchor>
  <cdr:relSizeAnchor xmlns:cdr="http://schemas.openxmlformats.org/drawingml/2006/chartDrawing">
    <cdr:from>
      <cdr:x>0</cdr:x>
      <cdr:y>0.92163</cdr:y>
    </cdr:from>
    <cdr:to>
      <cdr:x>0.89958</cdr:x>
      <cdr:y>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1990725"/>
          <a:ext cx="1943100" cy="169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700">
              <a:latin typeface="FuturaTEE" pitchFamily="2" charset="0"/>
            </a:rPr>
            <a:t>Zdroj:</a:t>
          </a:r>
          <a:r>
            <a:rPr lang="cs-CZ" sz="700" baseline="0">
              <a:latin typeface="FuturaTEE" pitchFamily="2" charset="0"/>
            </a:rPr>
            <a:t> Raiffeisenbank, MPSV</a:t>
          </a:r>
          <a:endParaRPr lang="cs-CZ" sz="700">
            <a:latin typeface="FuturaTEE" pitchFamily="2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0.00877</cdr:y>
    </cdr:from>
    <cdr:to>
      <cdr:x>1</cdr:x>
      <cdr:y>0.08889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0" y="28419"/>
          <a:ext cx="4515019" cy="2596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/>
          </a:pPr>
          <a:r>
            <a:rPr lang="cs-CZ" sz="1400" b="1" dirty="0">
              <a:latin typeface="FuturaTEE" pitchFamily="2" charset="0"/>
            </a:rPr>
            <a:t>Vývoj exportních zakázek do konce 2020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F97D1-DF6D-4302-B991-7C2C00D4736A}" type="datetimeFigureOut">
              <a:rPr lang="cs-CZ" smtClean="0">
                <a:latin typeface="Arial" panose="020B0604020202020204" pitchFamily="34" charset="0"/>
              </a:rPr>
              <a:pPr/>
              <a:t>27.07.2020</a:t>
            </a:fld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D555-0A73-4BAE-A2C9-92EC6EA1559B}" type="slidenum">
              <a:rPr lang="cs-CZ" smtClean="0">
                <a:latin typeface="Arial" panose="020B0604020202020204" pitchFamily="34" charset="0"/>
              </a:rPr>
              <a:pPr/>
              <a:t>‹#›</a:t>
            </a:fld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2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3292C8A-CF8C-4532-A877-A3F0628B068A}" type="datetimeFigureOut">
              <a:rPr lang="cs-CZ" smtClean="0"/>
              <a:pPr/>
              <a:t>27.07.2020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49B5C6E-9187-426E-90DE-B6840C2CEB6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24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5C6E-9187-426E-90DE-B6840C2CEB62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1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139952" y="2247007"/>
            <a:ext cx="4318248" cy="1470025"/>
          </a:xfrm>
        </p:spPr>
        <p:txBody>
          <a:bodyPr anchor="t">
            <a:normAutofit/>
          </a:bodyPr>
          <a:lstStyle>
            <a:lvl1pPr>
              <a:defRPr sz="2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139952" y="3933056"/>
            <a:ext cx="4320480" cy="936104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vložíte podnadpis.</a:t>
            </a:r>
          </a:p>
        </p:txBody>
      </p:sp>
      <p:pic>
        <p:nvPicPr>
          <p:cNvPr id="6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791" y="260648"/>
            <a:ext cx="1946209" cy="864095"/>
          </a:xfrm>
          <a:prstGeom prst="rect">
            <a:avLst/>
          </a:prstGeom>
          <a:noFill/>
        </p:spPr>
      </p:pic>
      <p:pic>
        <p:nvPicPr>
          <p:cNvPr id="10" name="Picture 8" descr="C:\Users\Pavla\Documents\Pája\PRACE\PPT_RB\png (2)\RB_PPT_slides-1_kriz.png"/>
          <p:cNvPicPr>
            <a:picLocks noChangeAspect="1" noChangeArrowheads="1"/>
          </p:cNvPicPr>
          <p:nvPr userDrawn="1"/>
        </p:nvPicPr>
        <p:blipFill>
          <a:blip r:embed="rId4" cstate="print"/>
          <a:srcRect l="20822"/>
          <a:stretch>
            <a:fillRect/>
          </a:stretch>
        </p:blipFill>
        <p:spPr bwMode="auto">
          <a:xfrm>
            <a:off x="0" y="2852936"/>
            <a:ext cx="3424627" cy="4005064"/>
          </a:xfrm>
          <a:prstGeom prst="rect">
            <a:avLst/>
          </a:prstGeom>
          <a:noFill/>
        </p:spPr>
      </p:pic>
      <p:pic>
        <p:nvPicPr>
          <p:cNvPr id="7" name="Picture 6" descr="1410_banka_roku_podpodpis_364x150_C_FINAL.t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9"/>
            <a:ext cx="2271856" cy="935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340768"/>
            <a:ext cx="4040188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060848"/>
            <a:ext cx="4040188" cy="460851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0768"/>
            <a:ext cx="4041775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060848"/>
            <a:ext cx="4041775" cy="35283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57200" y="1340768"/>
            <a:ext cx="4040188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060848"/>
            <a:ext cx="4040188" cy="460851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0768"/>
            <a:ext cx="4041775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5025" y="2060848"/>
            <a:ext cx="4041775" cy="352839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340768"/>
            <a:ext cx="4042792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2060848"/>
            <a:ext cx="4042792" cy="3528392"/>
          </a:xfrm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1340768"/>
            <a:ext cx="4042792" cy="63976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2060848"/>
            <a:ext cx="4042792" cy="352839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  <p:pic>
        <p:nvPicPr>
          <p:cNvPr id="8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2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4869160"/>
            <a:ext cx="6995120" cy="180020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  <a:r>
              <a:rPr lang="en-GB" dirty="0"/>
              <a:t> 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2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4869160"/>
            <a:ext cx="6995120" cy="1800200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/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40768"/>
            <a:ext cx="1306488" cy="28803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VLOŽTE FOTO.</a:t>
            </a:r>
          </a:p>
        </p:txBody>
      </p:sp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3008313" cy="936104"/>
          </a:xfrm>
        </p:spPr>
        <p:txBody>
          <a:bodyPr anchor="b">
            <a:normAutofit/>
          </a:bodyPr>
          <a:lstStyle>
            <a:lvl1pPr algn="l"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1340768"/>
            <a:ext cx="5111750" cy="424847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6"/>
            <a:r>
              <a:rPr lang="en-GB" dirty="0" err="1"/>
              <a:t>Sedmá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76872"/>
            <a:ext cx="3008313" cy="4392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340768"/>
            <a:ext cx="3008313" cy="936104"/>
          </a:xfrm>
        </p:spPr>
        <p:txBody>
          <a:bodyPr anchor="b">
            <a:normAutofit/>
          </a:bodyPr>
          <a:lstStyle>
            <a:lvl1pPr algn="l"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1340768"/>
            <a:ext cx="5111750" cy="424847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6"/>
            <a:r>
              <a:rPr lang="en-GB" dirty="0" err="1"/>
              <a:t>Sedmá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276872"/>
            <a:ext cx="3008313" cy="43924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92976" y="620688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pic>
        <p:nvPicPr>
          <p:cNvPr id="1032" name="Picture 8" descr="C:\Users\Pavla\Documents\Pája\PRACE\PPT_RB\png (2)\RB_PPT_slides-1_kriz.png"/>
          <p:cNvPicPr>
            <a:picLocks noChangeAspect="1" noChangeArrowheads="1"/>
          </p:cNvPicPr>
          <p:nvPr userDrawn="1"/>
        </p:nvPicPr>
        <p:blipFill>
          <a:blip r:embed="rId3" cstate="print"/>
          <a:srcRect t="2047" r="17126" b="16053"/>
          <a:stretch>
            <a:fillRect/>
          </a:stretch>
        </p:blipFill>
        <p:spPr bwMode="auto">
          <a:xfrm>
            <a:off x="1649666" y="0"/>
            <a:ext cx="7494334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9776" y="2967087"/>
            <a:ext cx="2806080" cy="1470025"/>
          </a:xfrm>
        </p:spPr>
        <p:txBody>
          <a:bodyPr anchor="t">
            <a:no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00736"/>
            <a:ext cx="2808312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13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7791" y="260648"/>
            <a:ext cx="1946209" cy="8640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192976" y="620688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3"/>
          <p:cNvSpPr>
            <a:spLocks noGrp="1"/>
          </p:cNvSpPr>
          <p:nvPr>
            <p:ph sz="half" idx="19" hasCustomPrompt="1"/>
          </p:nvPr>
        </p:nvSpPr>
        <p:spPr>
          <a:xfrm>
            <a:off x="4659600" y="2206625"/>
            <a:ext cx="4050000" cy="4046220"/>
          </a:xfrm>
          <a:ln w="9525">
            <a:solidFill>
              <a:srgbClr val="969696"/>
            </a:solidFill>
          </a:ln>
        </p:spPr>
        <p:txBody>
          <a:bodyPr lIns="123196" tIns="164261" rIns="123196" bIns="0">
            <a:noAutofit/>
          </a:bodyPr>
          <a:lstStyle>
            <a:lvl1pPr>
              <a:spcBef>
                <a:spcPts val="976"/>
              </a:spcBef>
              <a:defRPr sz="1368"/>
            </a:lvl1pPr>
            <a:lvl2pPr>
              <a:spcBef>
                <a:spcPts val="976"/>
              </a:spcBef>
              <a:defRPr sz="1368"/>
            </a:lvl2pPr>
            <a:lvl3pPr>
              <a:spcBef>
                <a:spcPts val="976"/>
              </a:spcBef>
              <a:defRPr sz="1368"/>
            </a:lvl3pPr>
            <a:lvl4pPr>
              <a:spcBef>
                <a:spcPts val="976"/>
              </a:spcBef>
              <a:defRPr sz="1368"/>
            </a:lvl4pPr>
            <a:lvl5pPr>
              <a:spcBef>
                <a:spcPts val="976"/>
              </a:spcBef>
              <a:defRPr sz="1368"/>
            </a:lvl5pPr>
            <a:lvl6pPr>
              <a:spcBef>
                <a:spcPts val="976"/>
              </a:spcBef>
              <a:defRPr sz="1368"/>
            </a:lvl6pPr>
            <a:lvl7pPr>
              <a:spcBef>
                <a:spcPts val="976"/>
              </a:spcBef>
              <a:defRPr sz="1368"/>
            </a:lvl7pPr>
            <a:lvl8pPr>
              <a:spcBef>
                <a:spcPts val="976"/>
              </a:spcBef>
              <a:defRPr sz="1368"/>
            </a:lvl8pPr>
            <a:lvl9pPr marL="1049861" indent="0">
              <a:spcBef>
                <a:spcPts val="976"/>
              </a:spcBef>
              <a:buNone/>
              <a:defRPr sz="1368"/>
            </a:lvl9pPr>
          </a:lstStyle>
          <a:p>
            <a:pPr lvl="0"/>
            <a:r>
              <a:rPr lang="en-US" noProof="0"/>
              <a:t>The first level</a:t>
            </a:r>
          </a:p>
          <a:p>
            <a:pPr lvl="1"/>
            <a:r>
              <a:rPr lang="en-US" noProof="0"/>
              <a:t>The second level</a:t>
            </a:r>
          </a:p>
          <a:p>
            <a:pPr lvl="2"/>
            <a:r>
              <a:rPr lang="en-US" noProof="0"/>
              <a:t>The third level</a:t>
            </a:r>
          </a:p>
          <a:p>
            <a:pPr lvl="3"/>
            <a:r>
              <a:rPr lang="en-US" noProof="0"/>
              <a:t>The fourth level</a:t>
            </a:r>
          </a:p>
          <a:p>
            <a:pPr lvl="4"/>
            <a:r>
              <a:rPr lang="en-US" noProof="0"/>
              <a:t>The 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2000" y="2206625"/>
            <a:ext cx="4051300" cy="4046220"/>
          </a:xfrm>
          <a:ln w="9525">
            <a:solidFill>
              <a:srgbClr val="969696"/>
            </a:solidFill>
          </a:ln>
        </p:spPr>
        <p:txBody>
          <a:bodyPr lIns="123196" tIns="164261" rIns="123196" bIns="0">
            <a:noAutofit/>
          </a:bodyPr>
          <a:lstStyle>
            <a:lvl1pPr>
              <a:spcBef>
                <a:spcPts val="976"/>
              </a:spcBef>
              <a:defRPr sz="1368"/>
            </a:lvl1pPr>
            <a:lvl2pPr>
              <a:spcBef>
                <a:spcPts val="976"/>
              </a:spcBef>
              <a:defRPr sz="1368"/>
            </a:lvl2pPr>
            <a:lvl3pPr>
              <a:spcBef>
                <a:spcPts val="976"/>
              </a:spcBef>
              <a:defRPr sz="1368"/>
            </a:lvl3pPr>
            <a:lvl4pPr>
              <a:spcBef>
                <a:spcPts val="976"/>
              </a:spcBef>
              <a:defRPr sz="1368"/>
            </a:lvl4pPr>
            <a:lvl5pPr>
              <a:spcBef>
                <a:spcPts val="976"/>
              </a:spcBef>
              <a:defRPr sz="1368"/>
            </a:lvl5pPr>
            <a:lvl6pPr>
              <a:spcBef>
                <a:spcPts val="976"/>
              </a:spcBef>
              <a:defRPr sz="1368"/>
            </a:lvl6pPr>
            <a:lvl7pPr>
              <a:spcBef>
                <a:spcPts val="976"/>
              </a:spcBef>
              <a:defRPr sz="1368"/>
            </a:lvl7pPr>
            <a:lvl8pPr>
              <a:spcBef>
                <a:spcPts val="976"/>
              </a:spcBef>
              <a:defRPr sz="1368"/>
            </a:lvl8pPr>
            <a:lvl9pPr marL="1049861" indent="0">
              <a:spcBef>
                <a:spcPts val="976"/>
              </a:spcBef>
              <a:buNone/>
              <a:defRPr sz="1368"/>
            </a:lvl9pPr>
          </a:lstStyle>
          <a:p>
            <a:pPr lvl="0"/>
            <a:r>
              <a:rPr lang="en-US" noProof="0"/>
              <a:t>The first level</a:t>
            </a:r>
          </a:p>
          <a:p>
            <a:pPr lvl="1"/>
            <a:r>
              <a:rPr lang="en-US" noProof="0"/>
              <a:t>The second level</a:t>
            </a:r>
          </a:p>
          <a:p>
            <a:pPr lvl="2"/>
            <a:r>
              <a:rPr lang="en-US" noProof="0"/>
              <a:t>The third level</a:t>
            </a:r>
          </a:p>
          <a:p>
            <a:pPr lvl="3"/>
            <a:r>
              <a:rPr lang="en-US" noProof="0"/>
              <a:t>The fourth level</a:t>
            </a:r>
          </a:p>
          <a:p>
            <a:pPr lvl="4"/>
            <a:r>
              <a:rPr lang="en-US" noProof="0"/>
              <a:t>The fifth level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15900" y="215901"/>
            <a:ext cx="8712000" cy="79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/>
            <a:endParaRPr lang="en-US" sz="1539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800" y="215899"/>
            <a:ext cx="6145200" cy="79200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here to add your title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dd/mm/yyyy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RBCZ SB </a:t>
            </a:r>
            <a:r>
              <a:rPr lang="en-US"/>
              <a:t>Meeting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9AD8-4CF8-4A0A-8D8A-B8E100449A7A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1910558"/>
            <a:ext cx="4050000" cy="303212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algn="ctr">
              <a:defRPr sz="1368"/>
            </a:lvl1pPr>
          </a:lstStyle>
          <a:p>
            <a:pPr lvl="0"/>
            <a:r>
              <a:rPr lang="en-US" noProof="0"/>
              <a:t>Your text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215900" y="6423025"/>
            <a:ext cx="8713788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1378800"/>
            <a:ext cx="8281985" cy="3127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here to add your subheadline</a:t>
            </a:r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659600" y="1910558"/>
            <a:ext cx="4050000" cy="303212"/>
          </a:xfrm>
          <a:solidFill>
            <a:srgbClr val="CDCDCD"/>
          </a:solidFill>
          <a:ln w="9525">
            <a:solidFill>
              <a:srgbClr val="969696"/>
            </a:solidFill>
          </a:ln>
        </p:spPr>
        <p:txBody>
          <a:bodyPr anchor="ctr" anchorCtr="0">
            <a:noAutofit/>
          </a:bodyPr>
          <a:lstStyle>
            <a:lvl1pPr algn="ctr">
              <a:defRPr sz="1368"/>
            </a:lvl1pPr>
          </a:lstStyle>
          <a:p>
            <a:pPr lvl="0"/>
            <a:r>
              <a:rPr lang="en-US" noProof="0"/>
              <a:t>Your text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" t="-19482" r="-3335" b="-20327"/>
          <a:stretch/>
        </p:blipFill>
        <p:spPr bwMode="auto">
          <a:xfrm>
            <a:off x="6803701" y="368602"/>
            <a:ext cx="1971063" cy="4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50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Pavla\Desktop\pozadi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vla\Desktop\pozadi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ředělový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vla\Desktop\pozadi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83" y="6350"/>
            <a:ext cx="9152483" cy="68516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67544" y="3471143"/>
            <a:ext cx="3816424" cy="965969"/>
          </a:xfrm>
        </p:spPr>
        <p:txBody>
          <a:bodyPr anchor="t">
            <a:noAutofit/>
          </a:bodyPr>
          <a:lstStyle>
            <a:lvl1pPr algn="l"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67544" y="4772744"/>
            <a:ext cx="3816424" cy="9605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podnadpis.</a:t>
            </a:r>
          </a:p>
        </p:txBody>
      </p:sp>
      <p:pic>
        <p:nvPicPr>
          <p:cNvPr id="2050" name="Picture 2" descr="C:\Users\Pavla\Documents\Pája\PRACE\PPT_RB\png (2)\RB_PPT_slides-3-5_kriz.png"/>
          <p:cNvPicPr>
            <a:picLocks noChangeAspect="1" noChangeArrowheads="1"/>
          </p:cNvPicPr>
          <p:nvPr userDrawn="1"/>
        </p:nvPicPr>
        <p:blipFill>
          <a:blip r:embed="rId3" cstate="print"/>
          <a:srcRect r="18961" b="8382"/>
          <a:stretch>
            <a:fillRect/>
          </a:stretch>
        </p:blipFill>
        <p:spPr bwMode="auto">
          <a:xfrm>
            <a:off x="4371476" y="1836182"/>
            <a:ext cx="4772524" cy="50218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6995120" cy="5328592"/>
          </a:xfrm>
        </p:spPr>
        <p:txBody>
          <a:bodyPr>
            <a:normAutofit/>
          </a:bodyPr>
          <a:lstStyle>
            <a:lvl1pPr marL="0">
              <a:buFont typeface="Wingdings" pitchFamily="2" charset="2"/>
              <a:buChar char="§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mtClean="0">
                <a:effectLst/>
              </a:defRPr>
            </a:lvl7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marL="2971800" marR="0" lvl="6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 err="1"/>
              <a:t>Sedmá</a:t>
            </a:r>
            <a:r>
              <a:rPr lang="en-GB" dirty="0"/>
              <a:t> </a:t>
            </a:r>
            <a:r>
              <a:rPr lang="cs-CZ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úroveň</a:t>
            </a:r>
          </a:p>
          <a:p>
            <a:pPr lvl="6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6995120" cy="5328592"/>
          </a:xfrm>
        </p:spPr>
        <p:txBody>
          <a:bodyPr>
            <a:normAutofit/>
          </a:bodyPr>
          <a:lstStyle>
            <a:lvl1pPr marL="0">
              <a:buFont typeface="Wingdings" pitchFamily="2" charset="2"/>
              <a:buChar char="§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/>
            </a:lvl6pPr>
            <a:lvl7pPr>
              <a:defRPr sz="1600"/>
            </a:lvl7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  <a:p>
            <a:pPr lvl="6"/>
            <a:r>
              <a:rPr lang="en-GB" dirty="0" err="1"/>
              <a:t>Sedmá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92976" y="615603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- 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340768"/>
            <a:ext cx="4038600" cy="532859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340768"/>
            <a:ext cx="4038600" cy="424847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en-GB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- 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668344" y="332656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0" i="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6995120" cy="576064"/>
          </a:xfrm>
        </p:spPr>
        <p:txBody>
          <a:bodyPr/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340768"/>
            <a:ext cx="4038600" cy="532859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340768"/>
            <a:ext cx="4038600" cy="4248472"/>
          </a:xfr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Šestá</a:t>
            </a:r>
            <a:r>
              <a:rPr lang="en-GB" dirty="0"/>
              <a:t> </a:t>
            </a:r>
            <a:r>
              <a:rPr lang="en-GB" dirty="0" err="1"/>
              <a:t>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92976" y="620688"/>
            <a:ext cx="442392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CD87F0-D85C-43F2-901A-A4F4E1D5AF8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4344" y="5805264"/>
            <a:ext cx="1459656" cy="64807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0671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1925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vložíte text.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  <a:p>
            <a:pPr lvl="5"/>
            <a:r>
              <a:rPr lang="en-GB" dirty="0" err="1"/>
              <a:t>Sdfsdsfsdf</a:t>
            </a:r>
            <a:endParaRPr lang="en-GB" dirty="0"/>
          </a:p>
          <a:p>
            <a:pPr lvl="6"/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192976" y="6160219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E9C811BC-350C-4EA0-A5CC-2A369EB90E5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2" descr="C:\Users\Pavla\Documents\Pája\PRACE\PPT_RB\png\RB_PPT_slides-6_lista.png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67544" y="1205922"/>
            <a:ext cx="8676456" cy="62838"/>
          </a:xfrm>
          <a:prstGeom prst="rect">
            <a:avLst/>
          </a:prstGeom>
          <a:noFill/>
        </p:spPr>
      </p:pic>
      <p:pic>
        <p:nvPicPr>
          <p:cNvPr id="8" name="Picture 2" descr="C:\Users\Pavla\Documents\Pája\PRACE\PPT_RB\png\RB_PPT_slides-1-2_logo.png"/>
          <p:cNvPicPr>
            <a:picLocks noChangeAspect="1" noChangeArrowheads="1"/>
          </p:cNvPicPr>
          <p:nvPr userDrawn="1"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84344" y="404665"/>
            <a:ext cx="1459656" cy="6480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65" r:id="rId7"/>
    <p:sldLayoutId id="2147483652" r:id="rId8"/>
    <p:sldLayoutId id="2147483666" r:id="rId9"/>
    <p:sldLayoutId id="2147483668" r:id="rId10"/>
    <p:sldLayoutId id="2147483653" r:id="rId11"/>
    <p:sldLayoutId id="2147483658" r:id="rId12"/>
    <p:sldLayoutId id="2147483669" r:id="rId13"/>
    <p:sldLayoutId id="2147483671" r:id="rId14"/>
    <p:sldLayoutId id="2147483659" r:id="rId15"/>
    <p:sldLayoutId id="2147483656" r:id="rId16"/>
    <p:sldLayoutId id="2147483672" r:id="rId17"/>
    <p:sldLayoutId id="2147483654" r:id="rId18"/>
    <p:sldLayoutId id="2147483673" r:id="rId19"/>
    <p:sldLayoutId id="2147483655" r:id="rId20"/>
    <p:sldLayoutId id="2147483674" r:id="rId21"/>
    <p:sldLayoutId id="2147483675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None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www.google.at/url?sa=i&amp;source=images&amp;cd=&amp;cad=rja&amp;uact=8&amp;ved=2ahUKEwixkLSWwYXbAhXQaFAKHYqbBwgQjRx6BAgBEAU&amp;url=http://raiffeisenkompakt.tgweb.at/ausgaben/2016-november-raiffeisen-kompakt/tiroler-unternehmer-sind-ueberzeugt-2017-wird-besser/&amp;psig=AOvVaw3XpSCgU9OQ68HmhVohCG9s&amp;ust=1526397825849387" TargetMode="External"/><Relationship Id="rId7" Type="http://schemas.openxmlformats.org/officeDocument/2006/relationships/image" Target="../media/image18.jpeg"/><Relationship Id="rId2" Type="http://schemas.openxmlformats.org/officeDocument/2006/relationships/hyperlink" Target="mailto:raiffeisen.research@rbinternationa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hyperlink" Target="http://www.raiffeisenresearch.com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aiffeisen.research@rbinternational.com" TargetMode="External"/><Relationship Id="rId2" Type="http://schemas.openxmlformats.org/officeDocument/2006/relationships/hyperlink" Target="http://www.raiffeisenresearch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ice.rb.cz/" TargetMode="External"/><Relationship Id="rId2" Type="http://schemas.openxmlformats.org/officeDocument/2006/relationships/hyperlink" Target="https://investice.rb.cz/fileadmin/files/disclaimer_RBroker.pdf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05064"/>
            <a:ext cx="3816424" cy="965969"/>
          </a:xfrm>
        </p:spPr>
        <p:txBody>
          <a:bodyPr/>
          <a:lstStyle/>
          <a:p>
            <a:r>
              <a:rPr lang="cs-CZ" b="1" dirty="0">
                <a:latin typeface="FuturaTEE" pitchFamily="2" charset="0"/>
              </a:rPr>
              <a:t>Strategie restartu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797152"/>
            <a:ext cx="3816424" cy="960512"/>
          </a:xfrm>
        </p:spPr>
        <p:txBody>
          <a:bodyPr>
            <a:normAutofit fontScale="92500" lnSpcReduction="10000"/>
          </a:bodyPr>
          <a:lstStyle/>
          <a:p>
            <a:r>
              <a:rPr lang="en-GB" b="0" dirty="0" smtClean="0">
                <a:latin typeface="FuturaTEE" pitchFamily="2" charset="0"/>
              </a:rPr>
              <a:t>Ex</a:t>
            </a:r>
            <a:r>
              <a:rPr lang="cs-CZ" b="0" dirty="0" err="1" smtClean="0">
                <a:latin typeface="FuturaTEE" pitchFamily="2" charset="0"/>
              </a:rPr>
              <a:t>portní</a:t>
            </a:r>
            <a:r>
              <a:rPr lang="cs-CZ" b="0" dirty="0" smtClean="0">
                <a:latin typeface="FuturaTEE" pitchFamily="2" charset="0"/>
              </a:rPr>
              <a:t> fórum, 29. července 2020</a:t>
            </a:r>
          </a:p>
          <a:p>
            <a:r>
              <a:rPr lang="cs-CZ" b="0" dirty="0" smtClean="0">
                <a:latin typeface="FuturaTEE" pitchFamily="2" charset="0"/>
              </a:rPr>
              <a:t>Helena Horská</a:t>
            </a:r>
          </a:p>
          <a:p>
            <a:r>
              <a:rPr lang="cs-CZ" b="0" dirty="0" smtClean="0">
                <a:latin typeface="FuturaTEE" pitchFamily="2" charset="0"/>
              </a:rPr>
              <a:t>Hlavní ekonomka </a:t>
            </a:r>
            <a:r>
              <a:rPr lang="cs-CZ" b="0" dirty="0" err="1" smtClean="0">
                <a:latin typeface="FuturaTEE" pitchFamily="2" charset="0"/>
              </a:rPr>
              <a:t>Raiffeisenbank</a:t>
            </a:r>
            <a:endParaRPr lang="cs-CZ" b="0" dirty="0" smtClean="0">
              <a:latin typeface="FuturaT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42" y="559233"/>
            <a:ext cx="6995120" cy="576064"/>
          </a:xfrm>
        </p:spPr>
        <p:txBody>
          <a:bodyPr/>
          <a:lstStyle/>
          <a:p>
            <a:r>
              <a:rPr lang="cs-CZ" dirty="0" smtClean="0">
                <a:latin typeface="FuturaTEE" pitchFamily="2" charset="0"/>
              </a:rPr>
              <a:t>Před a po </a:t>
            </a:r>
            <a:r>
              <a:rPr lang="cs-CZ" dirty="0" err="1" smtClean="0">
                <a:latin typeface="FuturaTEE" pitchFamily="2" charset="0"/>
              </a:rPr>
              <a:t>koronaviru</a:t>
            </a:r>
            <a:endParaRPr lang="en-GB" dirty="0">
              <a:latin typeface="FuturaTE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59" y="1313284"/>
            <a:ext cx="6152774" cy="1212539"/>
          </a:xfrm>
        </p:spPr>
        <p:txBody>
          <a:bodyPr>
            <a:normAutofit fontScale="85000" lnSpcReduction="20000"/>
          </a:bodyPr>
          <a:lstStyle/>
          <a:p>
            <a:pPr marL="179388" indent="-179388"/>
            <a:r>
              <a:rPr lang="cs-CZ" dirty="0" smtClean="0">
                <a:latin typeface="FuturaTEE" pitchFamily="2" charset="0"/>
              </a:rPr>
              <a:t>Fakta: ztráta produkce v1.Q’20 (2 týdny karantény) </a:t>
            </a:r>
            <a:r>
              <a:rPr lang="cs-CZ" b="1" dirty="0" smtClean="0">
                <a:latin typeface="FuturaTEE" pitchFamily="2" charset="0"/>
              </a:rPr>
              <a:t>2</a:t>
            </a:r>
            <a:r>
              <a:rPr lang="en-GB" b="1" dirty="0" smtClean="0">
                <a:latin typeface="FuturaTEE" pitchFamily="2" charset="0"/>
              </a:rPr>
              <a:t>3</a:t>
            </a:r>
            <a:r>
              <a:rPr lang="cs-CZ" b="1" dirty="0" smtClean="0">
                <a:latin typeface="FuturaTEE" pitchFamily="2" charset="0"/>
              </a:rPr>
              <a:t> miliard </a:t>
            </a:r>
            <a:r>
              <a:rPr lang="cs-CZ" dirty="0" smtClean="0">
                <a:latin typeface="FuturaTEE" pitchFamily="2" charset="0"/>
              </a:rPr>
              <a:t>(z toho 33 miliard v exportu a 27 miliard investic)</a:t>
            </a:r>
            <a:endParaRPr lang="cs-CZ" dirty="0" smtClean="0">
              <a:latin typeface="FuturaTEE" pitchFamily="2" charset="0"/>
            </a:endParaRPr>
          </a:p>
          <a:p>
            <a:pPr marL="179388" indent="-179388"/>
            <a:r>
              <a:rPr lang="cs-CZ" dirty="0" smtClean="0">
                <a:latin typeface="FuturaTEE" pitchFamily="2" charset="0"/>
              </a:rPr>
              <a:t>Odhad: ztráta ve 2.Q’20 (4 týdny karantény a postupné rozvolňování): </a:t>
            </a:r>
            <a:r>
              <a:rPr lang="cs-CZ" dirty="0" smtClean="0">
                <a:latin typeface="FuturaTEE" pitchFamily="2" charset="0"/>
              </a:rPr>
              <a:t>cca </a:t>
            </a:r>
            <a:r>
              <a:rPr lang="cs-CZ" dirty="0" smtClean="0">
                <a:latin typeface="FuturaTEE" pitchFamily="2" charset="0"/>
              </a:rPr>
              <a:t>180  miliard; za celý rok 2020 </a:t>
            </a:r>
            <a:r>
              <a:rPr lang="cs-CZ" b="1" dirty="0" smtClean="0">
                <a:latin typeface="FuturaTEE" pitchFamily="2" charset="0"/>
              </a:rPr>
              <a:t>370 miliard korun</a:t>
            </a:r>
          </a:p>
          <a:p>
            <a:pPr marL="179388" indent="-179388"/>
            <a:r>
              <a:rPr lang="cs-CZ" b="1" dirty="0" smtClean="0">
                <a:latin typeface="FuturaTEE" pitchFamily="2" charset="0"/>
              </a:rPr>
              <a:t>Jednorázový/trvalý šok </a:t>
            </a:r>
            <a:r>
              <a:rPr lang="cs-CZ" dirty="0" smtClean="0">
                <a:latin typeface="FuturaTEE" pitchFamily="2" charset="0"/>
              </a:rPr>
              <a:t>a ztráta produkce? Vrátíme se na původní trajektorii růstu?</a:t>
            </a:r>
          </a:p>
          <a:p>
            <a:pPr indent="0">
              <a:buNone/>
            </a:pPr>
            <a:endParaRPr lang="cs-CZ" sz="1200" b="1" i="1" dirty="0">
              <a:solidFill>
                <a:schemeClr val="bg2"/>
              </a:solidFill>
              <a:latin typeface="FuturaTEE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35578"/>
              </p:ext>
            </p:extLst>
          </p:nvPr>
        </p:nvGraphicFramePr>
        <p:xfrm>
          <a:off x="448798" y="3561297"/>
          <a:ext cx="6027504" cy="322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704" y="1313284"/>
            <a:ext cx="2659296" cy="227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267" y="1540344"/>
            <a:ext cx="1807161" cy="25567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816" y="4119053"/>
            <a:ext cx="1515072" cy="24062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780" y="6538910"/>
            <a:ext cx="1604636" cy="247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894" y="2490330"/>
            <a:ext cx="602750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cs-CZ" sz="1200" b="1" dirty="0">
                <a:latin typeface="FuturaTEE" pitchFamily="2" charset="0"/>
                <a:sym typeface="Wingdings" panose="05000000000000000000" pitchFamily="2" charset="2"/>
              </a:rPr>
              <a:t></a:t>
            </a:r>
            <a:r>
              <a:rPr lang="cs-CZ" sz="1200" b="1" dirty="0">
                <a:latin typeface="FuturaTEE" pitchFamily="2" charset="0"/>
              </a:rPr>
              <a:t> COVID-19 smaže </a:t>
            </a:r>
            <a:r>
              <a:rPr lang="cs-CZ" sz="1200" b="1" dirty="0" smtClean="0">
                <a:latin typeface="FuturaTEE" pitchFamily="2" charset="0"/>
              </a:rPr>
              <a:t>3-4 roky růstu (na úroveň 2016)</a:t>
            </a:r>
            <a:endParaRPr lang="cs-CZ" sz="1200" b="1" dirty="0">
              <a:latin typeface="FuturaTEE" pitchFamily="2" charset="0"/>
            </a:endParaRPr>
          </a:p>
          <a:p>
            <a:pPr indent="0">
              <a:buNone/>
            </a:pPr>
            <a:r>
              <a:rPr lang="cs-CZ" sz="1200" b="1" dirty="0">
                <a:latin typeface="FuturaTEE" pitchFamily="2" charset="0"/>
                <a:sym typeface="Wingdings" panose="05000000000000000000" pitchFamily="2" charset="2"/>
              </a:rPr>
              <a:t> </a:t>
            </a:r>
            <a:r>
              <a:rPr lang="cs-CZ" sz="1200" b="1" dirty="0">
                <a:latin typeface="FuturaTEE" pitchFamily="2" charset="0"/>
              </a:rPr>
              <a:t>úroveň produktu o 10 % nižší než původní trajektorie růstu</a:t>
            </a:r>
          </a:p>
          <a:p>
            <a:pPr marL="171450" indent="-171450">
              <a:buFont typeface="Wingdings" panose="05000000000000000000" pitchFamily="2" charset="2"/>
              <a:buChar char="J"/>
            </a:pPr>
            <a:r>
              <a:rPr lang="cs-CZ" sz="1200" b="1" dirty="0" smtClean="0">
                <a:latin typeface="FuturaTEE" pitchFamily="2" charset="0"/>
              </a:rPr>
              <a:t>COVID-19 akceleruje změny ve společnosti i </a:t>
            </a:r>
            <a:r>
              <a:rPr lang="cs-CZ" sz="1200" b="1" dirty="0" smtClean="0">
                <a:latin typeface="FuturaTEE" pitchFamily="2" charset="0"/>
              </a:rPr>
              <a:t>ekonomice</a:t>
            </a:r>
            <a:r>
              <a:rPr lang="en-GB" sz="1200" b="1" dirty="0" smtClean="0">
                <a:latin typeface="FuturaTEE" pitchFamily="2" charset="0"/>
              </a:rPr>
              <a:t> (</a:t>
            </a:r>
            <a:r>
              <a:rPr lang="en-GB" sz="1200" b="1" dirty="0" err="1" smtClean="0">
                <a:latin typeface="FuturaTEE" pitchFamily="2" charset="0"/>
              </a:rPr>
              <a:t>organi</a:t>
            </a:r>
            <a:r>
              <a:rPr lang="cs-CZ" sz="1200" b="1" dirty="0" smtClean="0">
                <a:latin typeface="FuturaTEE" pitchFamily="2" charset="0"/>
              </a:rPr>
              <a:t>z</a:t>
            </a:r>
            <a:r>
              <a:rPr lang="en-GB" sz="1200" b="1" dirty="0" smtClean="0">
                <a:latin typeface="FuturaTEE" pitchFamily="2" charset="0"/>
              </a:rPr>
              <a:t>ace </a:t>
            </a:r>
            <a:r>
              <a:rPr lang="en-GB" sz="1200" b="1" dirty="0" err="1" smtClean="0">
                <a:latin typeface="FuturaTEE" pitchFamily="2" charset="0"/>
              </a:rPr>
              <a:t>pr</a:t>
            </a:r>
            <a:r>
              <a:rPr lang="cs-CZ" sz="1200" b="1" dirty="0" err="1" smtClean="0">
                <a:latin typeface="FuturaTEE" pitchFamily="2" charset="0"/>
              </a:rPr>
              <a:t>áce</a:t>
            </a:r>
            <a:r>
              <a:rPr lang="cs-CZ" sz="1200" b="1" dirty="0" smtClean="0">
                <a:latin typeface="FuturaTEE" pitchFamily="2" charset="0"/>
              </a:rPr>
              <a:t>, změny </a:t>
            </a:r>
            <a:r>
              <a:rPr lang="cs-CZ" sz="1200" b="1" dirty="0" smtClean="0">
                <a:latin typeface="FuturaTEE" pitchFamily="2" charset="0"/>
              </a:rPr>
              <a:t>ve </a:t>
            </a:r>
            <a:r>
              <a:rPr lang="cs-CZ" sz="1200" b="1" dirty="0" smtClean="0">
                <a:latin typeface="FuturaTEE" pitchFamily="2" charset="0"/>
              </a:rPr>
              <a:t>výrobních řetězcích, bezpečnost, regionalizace, …)</a:t>
            </a:r>
            <a:endParaRPr lang="cs-CZ" sz="1200" b="1" dirty="0" smtClean="0">
              <a:latin typeface="FuturaTEE" pitchFamily="2" charset="0"/>
            </a:endParaRPr>
          </a:p>
          <a:p>
            <a:pPr marL="171450" indent="-171450">
              <a:buFont typeface="Wingdings" panose="05000000000000000000" pitchFamily="2" charset="2"/>
              <a:buChar char="J"/>
            </a:pPr>
            <a:r>
              <a:rPr lang="cs-CZ" sz="1200" b="1" dirty="0" smtClean="0">
                <a:latin typeface="FuturaTEE" pitchFamily="2" charset="0"/>
              </a:rPr>
              <a:t>COVID-19 akcelerátor inovací, technologického pokroku, změny myšlení</a:t>
            </a:r>
          </a:p>
        </p:txBody>
      </p:sp>
    </p:spTree>
    <p:extLst>
      <p:ext uri="{BB962C8B-B14F-4D97-AF65-F5344CB8AC3E}">
        <p14:creationId xmlns:p14="http://schemas.microsoft.com/office/powerpoint/2010/main" val="35846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81" y="548680"/>
            <a:ext cx="6995120" cy="576064"/>
          </a:xfrm>
        </p:spPr>
        <p:txBody>
          <a:bodyPr/>
          <a:lstStyle/>
          <a:p>
            <a:r>
              <a:rPr lang="cs-CZ" dirty="0" smtClean="0">
                <a:latin typeface="FuturaTEE" pitchFamily="2" charset="0"/>
              </a:rPr>
              <a:t>Semafor ekonomiky</a:t>
            </a:r>
            <a:endParaRPr lang="en-GB" dirty="0">
              <a:latin typeface="FuturaTE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35" y="106908"/>
            <a:ext cx="1357114" cy="1017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11" y="1383618"/>
            <a:ext cx="8523614" cy="2448272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778668"/>
              </p:ext>
            </p:extLst>
          </p:nvPr>
        </p:nvGraphicFramePr>
        <p:xfrm>
          <a:off x="478161" y="3865498"/>
          <a:ext cx="4289597" cy="2992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val 14"/>
          <p:cNvSpPr/>
          <p:nvPr/>
        </p:nvSpPr>
        <p:spPr>
          <a:xfrm>
            <a:off x="3707904" y="4509120"/>
            <a:ext cx="79208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111226"/>
              </p:ext>
            </p:extLst>
          </p:nvPr>
        </p:nvGraphicFramePr>
        <p:xfrm>
          <a:off x="4866261" y="3831890"/>
          <a:ext cx="4142464" cy="300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5336317" y="5013176"/>
            <a:ext cx="3412147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0796" y="515986"/>
            <a:ext cx="6995120" cy="576064"/>
          </a:xfrm>
        </p:spPr>
        <p:txBody>
          <a:bodyPr/>
          <a:lstStyle/>
          <a:p>
            <a:r>
              <a:rPr lang="cs-CZ" dirty="0" smtClean="0">
                <a:latin typeface="FuturaTEE" pitchFamily="2" charset="0"/>
              </a:rPr>
              <a:t>Jaký tep má ekonomika nyní?</a:t>
            </a:r>
            <a:endParaRPr lang="en-GB" dirty="0">
              <a:latin typeface="FuturaTEE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693" y="1308075"/>
            <a:ext cx="8579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latin typeface="FuturaTEE" pitchFamily="2" charset="0"/>
              </a:rPr>
              <a:t>Držet prst na tepu ekonomiky znamená sledovat „</a:t>
            </a:r>
            <a:r>
              <a:rPr lang="en-GB" sz="1200" dirty="0" smtClean="0">
                <a:latin typeface="FuturaTEE" pitchFamily="2" charset="0"/>
              </a:rPr>
              <a:t>high frequency data</a:t>
            </a:r>
            <a:r>
              <a:rPr lang="cs-CZ" sz="1200" dirty="0" smtClean="0">
                <a:latin typeface="FuturaTEE" pitchFamily="2" charset="0"/>
              </a:rPr>
              <a:t>“</a:t>
            </a:r>
            <a:endParaRPr lang="cs-CZ" sz="1200" dirty="0">
              <a:latin typeface="FuturaTEE" pitchFamily="2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776270"/>
              </p:ext>
            </p:extLst>
          </p:nvPr>
        </p:nvGraphicFramePr>
        <p:xfrm>
          <a:off x="440796" y="1565568"/>
          <a:ext cx="4419236" cy="256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454043"/>
              </p:ext>
            </p:extLst>
          </p:nvPr>
        </p:nvGraphicFramePr>
        <p:xfrm>
          <a:off x="4981719" y="1585074"/>
          <a:ext cx="4103949" cy="256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359389"/>
              </p:ext>
            </p:extLst>
          </p:nvPr>
        </p:nvGraphicFramePr>
        <p:xfrm>
          <a:off x="396435" y="4217798"/>
          <a:ext cx="4572000" cy="258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592208"/>
              </p:ext>
            </p:extLst>
          </p:nvPr>
        </p:nvGraphicFramePr>
        <p:xfrm>
          <a:off x="5076057" y="4217798"/>
          <a:ext cx="4009612" cy="252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802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5</a:t>
            </a:fld>
            <a:endParaRPr lang="cs-CZ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00080325"/>
              </p:ext>
            </p:extLst>
          </p:nvPr>
        </p:nvGraphicFramePr>
        <p:xfrm>
          <a:off x="464640" y="1340768"/>
          <a:ext cx="44674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64640" y="620688"/>
            <a:ext cx="773577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Červencový Průzkum  Raiffeisenbank a asociace ExportÉrů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4640" y="6160219"/>
            <a:ext cx="6555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i="1" dirty="0">
                <a:latin typeface="FuturaTEE" pitchFamily="2" charset="0"/>
              </a:rPr>
              <a:t>Zdroj: Šetření mezi exportéry v termínu 1. – 7. 4. 2020. </a:t>
            </a:r>
            <a:r>
              <a:rPr lang="cs-CZ" sz="1100" i="1" dirty="0" err="1">
                <a:latin typeface="FuturaTEE" pitchFamily="2" charset="0"/>
              </a:rPr>
              <a:t>Raiffeisenbank</a:t>
            </a:r>
            <a:r>
              <a:rPr lang="cs-CZ" sz="1100" i="1" dirty="0">
                <a:latin typeface="FuturaTEE" pitchFamily="2" charset="0"/>
              </a:rPr>
              <a:t> a.s. a Asociace </a:t>
            </a:r>
            <a:r>
              <a:rPr lang="cs-CZ" sz="1100" i="1" dirty="0" smtClean="0">
                <a:latin typeface="FuturaTEE" pitchFamily="2" charset="0"/>
              </a:rPr>
              <a:t>exportérů.</a:t>
            </a:r>
            <a:endParaRPr lang="en-GB" sz="1100" dirty="0">
              <a:latin typeface="FuturaTEE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15604"/>
              </p:ext>
            </p:extLst>
          </p:nvPr>
        </p:nvGraphicFramePr>
        <p:xfrm>
          <a:off x="5076057" y="1341494"/>
          <a:ext cx="3854432" cy="4237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9402">
                  <a:extLst>
                    <a:ext uri="{9D8B030D-6E8A-4147-A177-3AD203B41FA5}">
                      <a16:colId xmlns:a16="http://schemas.microsoft.com/office/drawing/2014/main" val="4111640307"/>
                    </a:ext>
                  </a:extLst>
                </a:gridCol>
                <a:gridCol w="1235030">
                  <a:extLst>
                    <a:ext uri="{9D8B030D-6E8A-4147-A177-3AD203B41FA5}">
                      <a16:colId xmlns:a16="http://schemas.microsoft.com/office/drawing/2014/main" val="2089264399"/>
                    </a:ext>
                  </a:extLst>
                </a:gridCol>
              </a:tblGrid>
              <a:tr h="1367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INDEX EXPORTU </a:t>
                      </a:r>
                      <a:b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</a:b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2020/Q2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EE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Jaká pomoc státu by nejlépe pomohla nastartovat ekonomiku?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E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05383"/>
                  </a:ext>
                </a:extLst>
              </a:tr>
              <a:tr h="545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Snížení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daňového zatížení práce (snížení odvodů)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uturaTEE" pitchFamily="2" charset="0"/>
                        </a:rPr>
                        <a:t>53%</a:t>
                      </a:r>
                      <a:endParaRPr lang="cs-CZ" sz="1400" dirty="0"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766535"/>
                  </a:ext>
                </a:extLst>
              </a:tr>
              <a:tr h="545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Rozjetí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odložených investičních projektů a příprava nových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uturaTEE" pitchFamily="2" charset="0"/>
                        </a:rPr>
                        <a:t>16%</a:t>
                      </a:r>
                      <a:endParaRPr lang="cs-CZ" sz="1400" dirty="0"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995506"/>
                  </a:ext>
                </a:extLst>
              </a:tr>
              <a:tr h="342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Stávající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programy pomoci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uturaTEE" pitchFamily="2" charset="0"/>
                        </a:rPr>
                        <a:t>12%</a:t>
                      </a:r>
                      <a:endParaRPr lang="cs-CZ" sz="1400" dirty="0"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612979"/>
                  </a:ext>
                </a:extLst>
              </a:tr>
              <a:tr h="545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Nové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dotační tituly pro podnikatele, města a obce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uturaTEE" pitchFamily="2" charset="0"/>
                        </a:rPr>
                        <a:t>7%</a:t>
                      </a:r>
                      <a:endParaRPr lang="cs-CZ" sz="1400" dirty="0"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445600"/>
                  </a:ext>
                </a:extLst>
              </a:tr>
              <a:tr h="545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Podpora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rozpočtu obcí a jejich investičních projektů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uturaTEE" pitchFamily="2" charset="0"/>
                        </a:rPr>
                        <a:t>7%</a:t>
                      </a:r>
                      <a:endParaRPr lang="cs-CZ" sz="1400" dirty="0"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69905"/>
                  </a:ext>
                </a:extLst>
              </a:tr>
              <a:tr h="342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Snížení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FuturaTEE" pitchFamily="2" charset="0"/>
                        </a:rPr>
                        <a:t>DPH (alespoň přechodné)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uturaTEE" pitchFamily="2" charset="0"/>
                        </a:rPr>
                        <a:t>5%</a:t>
                      </a:r>
                      <a:endParaRPr lang="cs-CZ" sz="1400" dirty="0">
                        <a:effectLst/>
                        <a:latin typeface="FuturaT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02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2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128" y="529395"/>
            <a:ext cx="7632848" cy="576064"/>
          </a:xfrm>
        </p:spPr>
        <p:txBody>
          <a:bodyPr>
            <a:noAutofit/>
          </a:bodyPr>
          <a:lstStyle/>
          <a:p>
            <a:r>
              <a:rPr lang="cs-CZ" sz="2000" dirty="0" smtClean="0">
                <a:latin typeface="FuturaTEE" pitchFamily="2" charset="0"/>
              </a:rPr>
              <a:t>#RESTART ekonomiky </a:t>
            </a:r>
            <a:r>
              <a:rPr lang="cs-CZ" sz="2000" cap="none" dirty="0" smtClean="0">
                <a:latin typeface="FuturaTEE" pitchFamily="2" charset="0"/>
              </a:rPr>
              <a:t>aneb</a:t>
            </a:r>
            <a:r>
              <a:rPr lang="cs-CZ" sz="2000" dirty="0" smtClean="0">
                <a:latin typeface="FuturaTEE" pitchFamily="2" charset="0"/>
              </a:rPr>
              <a:t> ZÍTŘEK PRO ČESKO</a:t>
            </a:r>
            <a:endParaRPr lang="cs-CZ" sz="2000" dirty="0">
              <a:latin typeface="FuturaTEE" pitchFamily="2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6</a:t>
            </a:fld>
            <a:endParaRPr lang="cs-CZ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11560" y="1340768"/>
          <a:ext cx="8208912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148478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C8834"/>
                </a:solidFill>
              </a:rPr>
              <a:t>Z</a:t>
            </a:r>
            <a:endParaRPr lang="en-GB" sz="2800" b="1" dirty="0">
              <a:solidFill>
                <a:srgbClr val="BC883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1571" y="246415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C8834"/>
                </a:solidFill>
              </a:rPr>
              <a:t>I</a:t>
            </a:r>
            <a:endParaRPr lang="en-GB" sz="2800" b="1" dirty="0">
              <a:solidFill>
                <a:srgbClr val="BC883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34290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C8834"/>
                </a:solidFill>
              </a:rPr>
              <a:t>T</a:t>
            </a:r>
            <a:endParaRPr lang="en-GB" sz="2800" b="1" dirty="0">
              <a:solidFill>
                <a:srgbClr val="BC883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429309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BC8834"/>
                </a:solidFill>
              </a:rPr>
              <a:t>R</a:t>
            </a:r>
            <a:endParaRPr lang="en-GB" sz="2800" b="1" dirty="0">
              <a:solidFill>
                <a:srgbClr val="BC883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7644" y="515719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C8834"/>
                </a:solidFill>
              </a:rPr>
              <a:t>E</a:t>
            </a:r>
            <a:endParaRPr lang="en-GB" sz="2800" b="1" dirty="0">
              <a:solidFill>
                <a:srgbClr val="BC883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867" y="6006573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BC8834"/>
                </a:solidFill>
              </a:rPr>
              <a:t>K</a:t>
            </a:r>
            <a:endParaRPr lang="en-GB" sz="2800" b="1" dirty="0">
              <a:solidFill>
                <a:srgbClr val="BC8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" name="Rectangle 9"/>
          <p:cNvSpPr txBox="1">
            <a:spLocks/>
          </p:cNvSpPr>
          <p:nvPr/>
        </p:nvSpPr>
        <p:spPr>
          <a:xfrm>
            <a:off x="1735349" y="1283738"/>
            <a:ext cx="6881452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043056" rtl="0" eaLnBrk="1" latinLnBrk="0" hangingPunct="1">
              <a:spcBef>
                <a:spcPts val="2053"/>
              </a:spcBef>
              <a:buFont typeface="Arial" pitchFamily="34" charset="0"/>
              <a:buNone/>
              <a:defRPr sz="2300" b="1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defTabSz="1043056" rtl="0" eaLnBrk="1" latinLnBrk="0" hangingPunct="1">
              <a:spcBef>
                <a:spcPts val="2053"/>
              </a:spcBef>
              <a:buFont typeface="Wingdings" pitchFamily="2" charset="2"/>
              <a:buNone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202816" indent="-202816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407444" indent="-204628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610261" indent="-202816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814888" indent="-195573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1021326" indent="-206438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1227764" indent="-206438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1434202" indent="-206438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5F5F5F"/>
              </a:buClr>
              <a:defRPr/>
            </a:pPr>
            <a:r>
              <a:rPr lang="de-AT" sz="1200" b="0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Raiffeisen RESEARCH </a:t>
            </a:r>
            <a:r>
              <a:rPr lang="cs-CZ" sz="1200" b="0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je </a:t>
            </a:r>
            <a:r>
              <a:rPr lang="cs-CZ" sz="1200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divizí </a:t>
            </a:r>
            <a:r>
              <a:rPr lang="de-AT" sz="1200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Raiffeisen Bank International AG</a:t>
            </a:r>
          </a:p>
          <a:p>
            <a:pPr>
              <a:spcBef>
                <a:spcPts val="0"/>
              </a:spcBef>
              <a:buClr>
                <a:srgbClr val="5F5F5F"/>
              </a:buClr>
              <a:defRPr/>
            </a:pPr>
            <a:endParaRPr lang="de-DE" sz="1200" b="0" dirty="0">
              <a:solidFill>
                <a:prstClr val="black"/>
              </a:solidFill>
              <a:latin typeface="FuturaTEE" pitchFamily="2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5F5F5F"/>
              </a:buClr>
              <a:defRPr/>
            </a:pPr>
            <a:r>
              <a:rPr lang="cs-CZ" sz="1200" b="0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Hlavní ekonom</a:t>
            </a:r>
            <a:r>
              <a:rPr lang="de-DE" sz="1200" b="0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: </a:t>
            </a:r>
            <a:r>
              <a:rPr lang="de-DE" sz="1200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Peter Brezinschek</a:t>
            </a:r>
            <a:endParaRPr lang="de-AT" sz="1200" dirty="0" smtClean="0">
              <a:solidFill>
                <a:prstClr val="black"/>
              </a:solidFill>
              <a:latin typeface="FuturaTEE" pitchFamily="2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5F5F5F"/>
              </a:buClr>
              <a:defRPr/>
            </a:pPr>
            <a:endParaRPr lang="de-DE" sz="1200" b="0" dirty="0">
              <a:solidFill>
                <a:prstClr val="black"/>
              </a:solidFill>
              <a:latin typeface="FuturaTEE" pitchFamily="2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5F5F5F"/>
              </a:buClr>
              <a:defRPr/>
            </a:pPr>
            <a:r>
              <a:rPr lang="cs-CZ" sz="1200" b="0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Více než </a:t>
            </a:r>
            <a:r>
              <a:rPr lang="cs-CZ" sz="1200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50 analytiků ve Vídni a 40 analytiků </a:t>
            </a:r>
            <a:r>
              <a:rPr lang="cs-CZ" sz="1200" b="0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ve 13 dalších zemích střední a východní Evropy</a:t>
            </a:r>
          </a:p>
          <a:p>
            <a:pPr>
              <a:spcBef>
                <a:spcPts val="0"/>
              </a:spcBef>
              <a:buClr>
                <a:srgbClr val="5F5F5F"/>
              </a:buClr>
              <a:defRPr/>
            </a:pPr>
            <a:endParaRPr lang="de-AT" sz="1200" b="0" dirty="0">
              <a:solidFill>
                <a:prstClr val="black"/>
              </a:solidFill>
              <a:latin typeface="FuturaTEE" pitchFamily="2" charset="0"/>
              <a:cs typeface="Arial" panose="020B0604020202020204" pitchFamily="34" charset="0"/>
            </a:endParaRPr>
          </a:p>
          <a:p>
            <a:pPr marL="0" lvl="2" indent="0">
              <a:spcBef>
                <a:spcPts val="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r>
              <a:rPr lang="cs-CZ" sz="1200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Regionální zaměření na </a:t>
            </a:r>
            <a:r>
              <a:rPr lang="cs-CZ" sz="12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eurozónu, světové trhy a střední a východní Evropu</a:t>
            </a:r>
            <a:endParaRPr lang="de-AT" sz="1200" b="1" dirty="0" smtClean="0">
              <a:solidFill>
                <a:prstClr val="black"/>
              </a:solidFill>
              <a:latin typeface="FuturaTEE" pitchFamily="2" charset="0"/>
              <a:cs typeface="Arial" panose="020B0604020202020204" pitchFamily="34" charset="0"/>
            </a:endParaRPr>
          </a:p>
          <a:p>
            <a:pPr marL="0" lvl="2" indent="0">
              <a:spcBef>
                <a:spcPts val="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endParaRPr lang="de-AT" sz="1200" dirty="0">
              <a:solidFill>
                <a:prstClr val="black"/>
              </a:solidFill>
              <a:latin typeface="FuturaTEE" pitchFamily="2" charset="0"/>
              <a:cs typeface="Arial" panose="020B0604020202020204" pitchFamily="34" charset="0"/>
            </a:endParaRPr>
          </a:p>
          <a:p>
            <a:pPr marL="0" lvl="2" indent="0">
              <a:spcBef>
                <a:spcPts val="0"/>
              </a:spcBef>
              <a:buClr>
                <a:srgbClr val="5F5F5F"/>
              </a:buClr>
              <a:buFont typeface="Wingdings" pitchFamily="2" charset="2"/>
              <a:buNone/>
              <a:defRPr/>
            </a:pPr>
            <a:r>
              <a:rPr lang="cs-CZ" sz="1200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Analýzy a predikce pro </a:t>
            </a:r>
            <a:r>
              <a:rPr lang="cs-CZ" sz="12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ekonomiku, měny, trhy a alokaci aktiv</a:t>
            </a:r>
            <a:endParaRPr lang="de-DE" sz="1200" b="1" dirty="0" smtClean="0">
              <a:solidFill>
                <a:prstClr val="black"/>
              </a:solidFill>
              <a:latin typeface="FuturaTEE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9"/>
          <p:cNvSpPr txBox="1">
            <a:spLocks/>
          </p:cNvSpPr>
          <p:nvPr/>
        </p:nvSpPr>
        <p:spPr>
          <a:xfrm>
            <a:off x="49601" y="5858659"/>
            <a:ext cx="8705303" cy="52267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1043056" rtl="0" eaLnBrk="1" latinLnBrk="0" hangingPunct="1">
              <a:spcBef>
                <a:spcPts val="2053"/>
              </a:spcBef>
              <a:buFont typeface="Arial" pitchFamily="34" charset="0"/>
              <a:buNone/>
              <a:defRPr sz="2300" b="1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indent="0" algn="l" defTabSz="1043056" rtl="0" eaLnBrk="1" latinLnBrk="0" hangingPunct="1">
              <a:spcBef>
                <a:spcPts val="2053"/>
              </a:spcBef>
              <a:buFont typeface="Wingdings" pitchFamily="2" charset="2"/>
              <a:buNone/>
              <a:defRPr sz="23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202816" indent="-202816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407444" indent="-204628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610261" indent="-202816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814888" indent="-195573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1021326" indent="-206438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1227764" indent="-206438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1434202" indent="-206438" algn="l" defTabSz="1043056" rtl="0" eaLnBrk="1" latinLnBrk="0" hangingPunct="1">
              <a:spcBef>
                <a:spcPts val="2053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marL="176213" lvl="2" indent="0" algn="ctr">
              <a:spcBef>
                <a:spcPts val="0"/>
              </a:spcBef>
              <a:buClr>
                <a:srgbClr val="5F5F5F"/>
              </a:buClr>
              <a:buFont typeface="Wingdings" pitchFamily="2" charset="2"/>
              <a:buNone/>
              <a:tabLst>
                <a:tab pos="8431213" algn="r"/>
              </a:tabLst>
              <a:defRPr/>
            </a:pPr>
            <a:r>
              <a:rPr lang="en-US" sz="1000" b="1" dirty="0" err="1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Raiffeisen</a:t>
            </a:r>
            <a:r>
              <a:rPr lang="en-US" sz="10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 RESEARCH</a:t>
            </a:r>
            <a:r>
              <a:rPr lang="cs-CZ" sz="10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 kontakt</a:t>
            </a:r>
            <a:r>
              <a:rPr lang="en-US" sz="10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: </a:t>
            </a:r>
            <a:r>
              <a:rPr lang="en-US" sz="10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  <a:hlinkClick r:id="rId2"/>
              </a:rPr>
              <a:t>raiffeisen.research@rbinternational.com</a:t>
            </a:r>
            <a:r>
              <a:rPr lang="en-US" sz="10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 </a:t>
            </a:r>
            <a:r>
              <a:rPr lang="cs-CZ" sz="10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nebo</a:t>
            </a:r>
            <a:r>
              <a:rPr lang="en-US" sz="10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 </a:t>
            </a:r>
            <a:r>
              <a:rPr lang="de-AT" sz="10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+</a:t>
            </a:r>
            <a:r>
              <a:rPr lang="de-AT" sz="1000" b="1" dirty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43 1 </a:t>
            </a:r>
            <a:r>
              <a:rPr lang="de-AT" sz="10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71707-1846</a:t>
            </a:r>
            <a:endParaRPr lang="en-US" sz="1000" b="1" dirty="0">
              <a:solidFill>
                <a:prstClr val="black"/>
              </a:solidFill>
              <a:latin typeface="FuturaTEE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32291" y="215900"/>
            <a:ext cx="6789126" cy="792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4192" rIns="89953" bIns="44192">
            <a:normAutofit/>
          </a:bodyPr>
          <a:lstStyle/>
          <a:p>
            <a:pPr lvl="2" algn="l" defTabSz="957597" rtl="0">
              <a:spcBef>
                <a:spcPct val="0"/>
              </a:spcBef>
            </a:pPr>
            <a:r>
              <a:rPr lang="cs-CZ" altLang="de-DE" sz="2200" b="1" dirty="0" smtClean="0">
                <a:solidFill>
                  <a:schemeClr val="accent4"/>
                </a:solidFill>
                <a:latin typeface="FuturaTEE" pitchFamily="2" charset="0"/>
              </a:rPr>
              <a:t>RB publikace investice.rb.cz</a:t>
            </a:r>
            <a:r>
              <a:rPr lang="cs-CZ" altLang="de-DE" sz="2200" b="1" dirty="0" smtClean="0">
                <a:latin typeface="FuturaTEE" pitchFamily="2" charset="0"/>
              </a:rPr>
              <a:t/>
            </a:r>
            <a:br>
              <a:rPr lang="cs-CZ" altLang="de-DE" sz="2200" b="1" dirty="0" smtClean="0">
                <a:latin typeface="FuturaTEE" pitchFamily="2" charset="0"/>
              </a:rPr>
            </a:br>
            <a:r>
              <a:rPr lang="cs-CZ" altLang="de-DE" sz="2200" b="1" dirty="0" smtClean="0">
                <a:latin typeface="FuturaTEE" pitchFamily="2" charset="0"/>
              </a:rPr>
              <a:t> a přístup na </a:t>
            </a:r>
            <a:r>
              <a:rPr lang="de-DE" altLang="de-DE" sz="2200" b="1" dirty="0" smtClean="0">
                <a:latin typeface="FuturaTEE" pitchFamily="2" charset="0"/>
              </a:rPr>
              <a:t>Raiffeisen RESEARCH</a:t>
            </a:r>
            <a:r>
              <a:rPr lang="cs-CZ" altLang="de-DE" sz="2200" b="1" dirty="0" smtClean="0">
                <a:latin typeface="FuturaTEE" pitchFamily="2" charset="0"/>
              </a:rPr>
              <a:t> zde:</a:t>
            </a:r>
            <a:endParaRPr lang="de-AT" altLang="de-DE" sz="2200" b="1" dirty="0" smtClean="0">
              <a:latin typeface="FuturaTEE" pitchFamily="2" charset="0"/>
            </a:endParaRPr>
          </a:p>
        </p:txBody>
      </p:sp>
      <p:pic>
        <p:nvPicPr>
          <p:cNvPr id="8" name="Picture 2" descr="Bildergebnis für foto peter brezinsche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7" y="1160504"/>
            <a:ext cx="1270502" cy="1908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  <a:softEdge rad="31750"/>
          </a:effectLst>
          <a:extLst/>
        </p:spPr>
      </p:pic>
      <p:sp>
        <p:nvSpPr>
          <p:cNvPr id="9" name="Rechteck 2"/>
          <p:cNvSpPr/>
          <p:nvPr/>
        </p:nvSpPr>
        <p:spPr>
          <a:xfrm>
            <a:off x="1940252" y="4402979"/>
            <a:ext cx="42628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914400">
              <a:buClr>
                <a:srgbClr val="5F5F5F"/>
              </a:buClr>
              <a:defRPr/>
            </a:pPr>
            <a:r>
              <a:rPr lang="cs-CZ" sz="20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Připojte se na</a:t>
            </a:r>
            <a:r>
              <a:rPr lang="en-US" sz="20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  <a:hlinkClick r:id="rId5"/>
              </a:rPr>
              <a:t>www.raiffeisenresearch.com</a:t>
            </a:r>
            <a:endParaRPr lang="en-US" sz="2000" b="1" dirty="0" smtClean="0">
              <a:solidFill>
                <a:prstClr val="black"/>
              </a:solidFill>
              <a:latin typeface="FuturaTEE" pitchFamily="2" charset="0"/>
              <a:cs typeface="Arial" panose="020B0604020202020204" pitchFamily="34" charset="0"/>
            </a:endParaRPr>
          </a:p>
          <a:p>
            <a:pPr marL="0" lvl="2" algn="ctr" defTabSz="914400">
              <a:buClr>
                <a:srgbClr val="5F5F5F"/>
              </a:buClr>
              <a:defRPr/>
            </a:pPr>
            <a:r>
              <a:rPr lang="cs-CZ" sz="2000" b="1" dirty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p</a:t>
            </a:r>
            <a:r>
              <a:rPr lang="cs-CZ" sz="20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ro přístup k nejnovějším zprávám, predikcím a doporučením!</a:t>
            </a:r>
            <a:endParaRPr lang="en-US" sz="2000" b="1" dirty="0">
              <a:solidFill>
                <a:prstClr val="black"/>
              </a:solidFill>
              <a:latin typeface="FuturaTEE" pitchFamily="2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915962" y="3250304"/>
            <a:ext cx="2808436" cy="2626621"/>
            <a:chOff x="5029601" y="1320768"/>
            <a:chExt cx="2695509" cy="225179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81606">
              <a:off x="5029601" y="2355707"/>
              <a:ext cx="1386418" cy="1128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C:\Users\WZHSJW\AppData\Local\Microsoft\Windows\Temporary Internet Files\Content.Outlook\N8C9XXTK\Titel Financial Markets Global Strategy_Q118 (002)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67172">
              <a:off x="5044364" y="1415792"/>
              <a:ext cx="1120285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WZHSJW\AppData\Local\Microsoft\Windows\Temporary Internet Files\Content.Outlook\N8C9XXTK\Seiten aus CEE Banking_31_05_2017_ (002)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4853">
              <a:off x="5714430" y="1320768"/>
              <a:ext cx="1120144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9768">
              <a:off x="6176470" y="1650530"/>
              <a:ext cx="1118699" cy="15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6057">
              <a:off x="6612097" y="1988565"/>
              <a:ext cx="1113013" cy="15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feld 4"/>
          <p:cNvSpPr txBox="1"/>
          <p:nvPr/>
        </p:nvSpPr>
        <p:spPr>
          <a:xfrm>
            <a:off x="3243781" y="3324268"/>
            <a:ext cx="2555032" cy="98521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defTabSz="914400">
              <a:spcBef>
                <a:spcPts val="1000"/>
              </a:spcBef>
            </a:pPr>
            <a:r>
              <a:rPr lang="cs-CZ" sz="12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Kontakt</a:t>
            </a:r>
            <a:r>
              <a:rPr lang="de-DE" sz="12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: Helena </a:t>
            </a:r>
            <a:r>
              <a:rPr lang="de-DE" sz="1200" b="1" dirty="0" err="1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Horsk</a:t>
            </a:r>
            <a:r>
              <a:rPr lang="cs-CZ" sz="12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á</a:t>
            </a:r>
            <a:r>
              <a:rPr lang="de-DE" sz="12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 </a:t>
            </a:r>
          </a:p>
          <a:p>
            <a:pPr defTabSz="914400">
              <a:spcBef>
                <a:spcPts val="1000"/>
              </a:spcBef>
            </a:pPr>
            <a:r>
              <a:rPr lang="cs-CZ" sz="12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Vedoucí oddělení výzkumu pro Českou republiku</a:t>
            </a:r>
          </a:p>
          <a:p>
            <a:pPr defTabSz="914400">
              <a:spcBef>
                <a:spcPts val="1000"/>
              </a:spcBef>
            </a:pPr>
            <a:r>
              <a:rPr lang="de-DE" sz="1200" b="1" dirty="0" smtClean="0">
                <a:solidFill>
                  <a:prstClr val="black"/>
                </a:solidFill>
                <a:latin typeface="FuturaTEE" pitchFamily="2" charset="0"/>
                <a:cs typeface="Arial" panose="020B0604020202020204" pitchFamily="34" charset="0"/>
              </a:rPr>
              <a:t>Email: helena.horska@rb.cz</a:t>
            </a:r>
            <a:endParaRPr lang="en-GB" sz="1200" b="1" dirty="0">
              <a:solidFill>
                <a:prstClr val="black"/>
              </a:solidFill>
              <a:latin typeface="FuturaTEE" pitchFamily="2" charset="0"/>
              <a:cs typeface="Arial" panose="020B0604020202020204" pitchFamily="34" charset="0"/>
            </a:endParaRPr>
          </a:p>
        </p:txBody>
      </p:sp>
      <p:pic>
        <p:nvPicPr>
          <p:cNvPr id="17" name="Picture 2" descr="C:\Users\WZHSJW\AppData\Local\Microsoft\Windows\Temporary Internet Files\Content.Outlook\N8C9XXTK\2015_03_20_IMG_4086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08244"/>
            <a:ext cx="917847" cy="137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432290" y="215900"/>
            <a:ext cx="6789126" cy="792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4192" rIns="89953" bIns="44192"/>
          <a:lstStyle/>
          <a:p>
            <a:pPr marL="342900" indent="-342900" defTabSz="957263"/>
            <a:r>
              <a:rPr lang="cs-CZ" altLang="de-DE" sz="2400" b="1" dirty="0" smtClean="0">
                <a:latin typeface="FuturaTEE" pitchFamily="2" charset="0"/>
                <a:cs typeface="Arial" charset="0"/>
              </a:rPr>
              <a:t>Přístup k </a:t>
            </a:r>
            <a:r>
              <a:rPr lang="de-DE" altLang="de-DE" sz="2400" b="1" dirty="0" smtClean="0">
                <a:latin typeface="FuturaTEE" pitchFamily="2" charset="0"/>
                <a:cs typeface="Arial" charset="0"/>
              </a:rPr>
              <a:t>Raiffeisen RESEARCH</a:t>
            </a:r>
            <a:endParaRPr lang="de-AT" altLang="de-DE" sz="2400" b="1" dirty="0" smtClean="0">
              <a:latin typeface="FuturaTEE" pitchFamily="2" charset="0"/>
              <a:cs typeface="Arial" charset="0"/>
            </a:endParaRPr>
          </a:p>
        </p:txBody>
      </p:sp>
      <p:grpSp>
        <p:nvGrpSpPr>
          <p:cNvPr id="6" name="Gruppieren 3"/>
          <p:cNvGrpSpPr/>
          <p:nvPr/>
        </p:nvGrpSpPr>
        <p:grpSpPr>
          <a:xfrm>
            <a:off x="49823" y="1461442"/>
            <a:ext cx="8704385" cy="4920309"/>
            <a:chOff x="49823" y="1461442"/>
            <a:chExt cx="8704385" cy="4920309"/>
          </a:xfrm>
        </p:grpSpPr>
        <p:sp>
          <p:nvSpPr>
            <p:cNvPr id="7" name="Rectangle 9"/>
            <p:cNvSpPr txBox="1">
              <a:spLocks/>
            </p:cNvSpPr>
            <p:nvPr/>
          </p:nvSpPr>
          <p:spPr>
            <a:xfrm>
              <a:off x="4402015" y="1476375"/>
              <a:ext cx="4243754" cy="415498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0" indent="0" algn="l" defTabSz="1043056" rtl="0" eaLnBrk="1" latinLnBrk="0" hangingPunct="1">
                <a:spcBef>
                  <a:spcPts val="2053"/>
                </a:spcBef>
                <a:buFont typeface="Arial" pitchFamily="34" charset="0"/>
                <a:buNone/>
                <a:defRPr sz="2300" b="1" kern="1200" baseline="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1pPr>
              <a:lvl2pPr marL="0" indent="0" algn="l" defTabSz="1043056" rtl="0" eaLnBrk="1" latinLnBrk="0" hangingPunct="1">
                <a:spcBef>
                  <a:spcPts val="2053"/>
                </a:spcBef>
                <a:buFont typeface="Wingdings" pitchFamily="2" charset="2"/>
                <a:buNone/>
                <a:defRPr sz="23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2pPr>
              <a:lvl3pPr marL="202816" indent="-202816" algn="l" defTabSz="1043056" rtl="0" eaLnBrk="1" latinLnBrk="0" hangingPunct="1">
                <a:spcBef>
                  <a:spcPts val="2053"/>
                </a:spcBef>
                <a:buFont typeface="Wingdings" pitchFamily="2" charset="2"/>
                <a:buChar char="§"/>
                <a:defRPr sz="21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3pPr>
              <a:lvl4pPr marL="407444" indent="-204628" algn="l" defTabSz="1043056" rtl="0" eaLnBrk="1" latinLnBrk="0" hangingPunct="1">
                <a:spcBef>
                  <a:spcPts val="2053"/>
                </a:spcBef>
                <a:buFont typeface="Wingdings" pitchFamily="2" charset="2"/>
                <a:buChar char="§"/>
                <a:defRPr sz="21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4pPr>
              <a:lvl5pPr marL="610261" indent="-202816" algn="l" defTabSz="1043056" rtl="0" eaLnBrk="1" latinLnBrk="0" hangingPunct="1">
                <a:spcBef>
                  <a:spcPts val="2053"/>
                </a:spcBef>
                <a:buFont typeface="Wingdings" pitchFamily="2" charset="2"/>
                <a:buChar char="§"/>
                <a:defRPr sz="21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5pPr>
              <a:lvl6pPr marL="814888" indent="-195573" algn="l" defTabSz="1043056" rtl="0" eaLnBrk="1" latinLnBrk="0" hangingPunct="1">
                <a:spcBef>
                  <a:spcPts val="2053"/>
                </a:spcBef>
                <a:buFont typeface="Wingdings" pitchFamily="2" charset="2"/>
                <a:buChar char="§"/>
                <a:defRPr sz="21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6pPr>
              <a:lvl7pPr marL="1021326" indent="-206438" algn="l" defTabSz="1043056" rtl="0" eaLnBrk="1" latinLnBrk="0" hangingPunct="1">
                <a:spcBef>
                  <a:spcPts val="2053"/>
                </a:spcBef>
                <a:buFont typeface="Wingdings" pitchFamily="2" charset="2"/>
                <a:buChar char="§"/>
                <a:defRPr sz="21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7pPr>
              <a:lvl8pPr marL="1227764" indent="-206438" algn="l" defTabSz="1043056" rtl="0" eaLnBrk="1" latinLnBrk="0" hangingPunct="1">
                <a:spcBef>
                  <a:spcPts val="2053"/>
                </a:spcBef>
                <a:buFont typeface="Wingdings" pitchFamily="2" charset="2"/>
                <a:buChar char="§"/>
                <a:defRPr sz="21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8pPr>
              <a:lvl9pPr marL="1434202" indent="-206438" algn="l" defTabSz="1043056" rtl="0" eaLnBrk="1" latinLnBrk="0" hangingPunct="1">
                <a:spcBef>
                  <a:spcPts val="2053"/>
                </a:spcBef>
                <a:buFont typeface="Wingdings" pitchFamily="2" charset="2"/>
                <a:buChar char="§"/>
                <a:defRPr sz="21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9pPr>
            </a:lstStyle>
            <a:p>
              <a:pPr marL="0" lvl="2" indent="0" algn="ctr">
                <a:spcBef>
                  <a:spcPts val="0"/>
                </a:spcBef>
                <a:buClr>
                  <a:srgbClr val="5F5F5F"/>
                </a:buClr>
                <a:buFont typeface="Wingdings" pitchFamily="2" charset="2"/>
                <a:buNone/>
                <a:defRPr/>
              </a:pPr>
              <a:r>
                <a:rPr lang="cs-CZ" altLang="de-DE" sz="1800" b="1" dirty="0" smtClean="0">
                  <a:solidFill>
                    <a:prstClr val="black"/>
                  </a:solidFill>
                  <a:cs typeface="Arial" charset="0"/>
                </a:rPr>
                <a:t>Přidejte se na</a:t>
              </a:r>
              <a:r>
                <a:rPr lang="en-US" altLang="de-DE" sz="1800" b="1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en-US" altLang="de-DE" sz="1800" b="1" dirty="0">
                  <a:solidFill>
                    <a:prstClr val="black"/>
                  </a:solidFill>
                  <a:cs typeface="Arial" charset="0"/>
                  <a:hlinkClick r:id="rId2"/>
                </a:rPr>
                <a:t>www.raiffeisenresearch.com</a:t>
              </a:r>
              <a:endParaRPr lang="en-US" altLang="de-DE" sz="1800" b="1" dirty="0">
                <a:solidFill>
                  <a:prstClr val="black"/>
                </a:solidFill>
                <a:cs typeface="Arial" charset="0"/>
              </a:endParaRPr>
            </a:p>
            <a:p>
              <a:pPr>
                <a:spcBef>
                  <a:spcPts val="0"/>
                </a:spcBef>
                <a:buClr>
                  <a:srgbClr val="5F5F5F"/>
                </a:buClr>
                <a:defRPr/>
              </a:pPr>
              <a:endParaRPr lang="de-DE" sz="1200" b="0" dirty="0" smtClean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buClr>
                  <a:srgbClr val="5F5F5F"/>
                </a:buClr>
                <a:defRPr/>
              </a:pPr>
              <a:endParaRPr lang="de-AT" sz="1200" b="0" dirty="0" smtClean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0"/>
                </a:spcBef>
                <a:buSzPct val="150000"/>
                <a:buFont typeface="Wingdings" panose="05000000000000000000" pitchFamily="2" charset="2"/>
                <a:buChar char="§"/>
                <a:defRPr/>
              </a:pPr>
              <a:r>
                <a:rPr lang="cs-CZ" sz="1400" dirty="0" smtClean="0">
                  <a:solidFill>
                    <a:prstClr val="black"/>
                  </a:solidFill>
                  <a:latin typeface="Century Gothic"/>
                  <a:cs typeface="Arial" panose="020B0604020202020204" pitchFamily="34" charset="0"/>
                </a:rPr>
                <a:t>Zaměstnanci </a:t>
              </a:r>
              <a:r>
                <a:rPr lang="cs-CZ" sz="1400" b="0" dirty="0" smtClean="0">
                  <a:solidFill>
                    <a:prstClr val="black"/>
                  </a:solidFill>
                  <a:latin typeface="Century Gothic"/>
                  <a:cs typeface="Arial" panose="020B0604020202020204" pitchFamily="34" charset="0"/>
                </a:rPr>
                <a:t>mají přístup ke všem publikacím</a:t>
              </a:r>
            </a:p>
            <a:p>
              <a:pPr marL="285750" indent="-285750">
                <a:spcBef>
                  <a:spcPts val="0"/>
                </a:spcBef>
                <a:buSzPct val="150000"/>
                <a:buFont typeface="Wingdings" panose="05000000000000000000" pitchFamily="2" charset="2"/>
                <a:buChar char="§"/>
                <a:defRPr/>
              </a:pPr>
              <a:endParaRPr lang="de-AT" sz="1400" dirty="0" smtClean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0"/>
                </a:spcBef>
                <a:buSzPct val="150000"/>
                <a:buFont typeface="Wingdings" panose="05000000000000000000" pitchFamily="2" charset="2"/>
                <a:buChar char="§"/>
                <a:defRPr/>
              </a:pPr>
              <a:r>
                <a:rPr lang="cs-CZ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Firemní klienti </a:t>
              </a:r>
              <a:r>
                <a:rPr lang="cs-CZ" sz="1400" b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mají přístup ke všem publikacím regionálních týmů v rámci EU a Ruska</a:t>
              </a:r>
              <a:endParaRPr lang="cs-CZ" sz="1400" dirty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0"/>
                </a:spcBef>
                <a:buSzPct val="150000"/>
                <a:buFont typeface="Wingdings" panose="05000000000000000000" pitchFamily="2" charset="2"/>
                <a:buChar char="§"/>
                <a:defRPr/>
              </a:pPr>
              <a:endParaRPr lang="en-US" sz="1400" b="0" dirty="0" smtClean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0"/>
                </a:spcBef>
                <a:buSzPct val="150000"/>
                <a:buFont typeface="Wingdings" panose="05000000000000000000" pitchFamily="2" charset="2"/>
                <a:buChar char="§"/>
                <a:defRPr/>
              </a:pPr>
              <a:r>
                <a:rPr lang="cs-CZ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Institucionální klienti, kteří NEJSOU povinni platit dle </a:t>
              </a:r>
              <a:r>
                <a:rPr lang="cs-CZ" sz="1400" dirty="0" err="1" smtClean="0">
                  <a:solidFill>
                    <a:prstClr val="black"/>
                  </a:solidFill>
                  <a:cs typeface="Arial" panose="020B0604020202020204" pitchFamily="34" charset="0"/>
                </a:rPr>
                <a:t>MiFID</a:t>
              </a:r>
              <a:r>
                <a:rPr lang="cs-CZ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 II</a:t>
              </a:r>
              <a:r>
                <a:rPr lang="cs-CZ" sz="1400" b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 mají volný přístup k balíčkům</a:t>
              </a:r>
            </a:p>
            <a:p>
              <a:pPr marL="285750" indent="-285750">
                <a:spcBef>
                  <a:spcPts val="0"/>
                </a:spcBef>
                <a:buSzPct val="150000"/>
                <a:buFont typeface="Wingdings" panose="05000000000000000000" pitchFamily="2" charset="2"/>
                <a:buChar char="§"/>
                <a:defRPr/>
              </a:pPr>
              <a:endParaRPr lang="de-AT" sz="1400" b="0" dirty="0">
                <a:solidFill>
                  <a:prstClr val="black"/>
                </a:solidFill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0"/>
                </a:spcBef>
                <a:buSzPct val="150000"/>
                <a:buFont typeface="Wingdings" panose="05000000000000000000" pitchFamily="2" charset="2"/>
                <a:buChar char="§"/>
                <a:defRPr/>
              </a:pPr>
              <a:r>
                <a:rPr lang="cs-CZ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Institucionálním klientům, kteří jsou povinni platit dle </a:t>
              </a:r>
              <a:r>
                <a:rPr lang="cs-CZ" sz="1400" dirty="0" err="1" smtClean="0">
                  <a:solidFill>
                    <a:prstClr val="black"/>
                  </a:solidFill>
                  <a:cs typeface="Arial" panose="020B0604020202020204" pitchFamily="34" charset="0"/>
                </a:rPr>
                <a:t>MiFID</a:t>
              </a:r>
              <a:r>
                <a:rPr lang="cs-CZ" sz="14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 II</a:t>
              </a:r>
              <a:r>
                <a:rPr lang="cs-CZ" sz="1400" b="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, jsou nabízeny balíčky na smluvním základě</a:t>
              </a:r>
            </a:p>
            <a:p>
              <a:pPr marL="285750" indent="-285750">
                <a:spcBef>
                  <a:spcPts val="0"/>
                </a:spcBef>
                <a:buSzPct val="150000"/>
                <a:buFont typeface="Wingdings" panose="05000000000000000000" pitchFamily="2" charset="2"/>
                <a:buChar char="§"/>
                <a:defRPr/>
              </a:pPr>
              <a:endParaRPr lang="en-US" sz="1400" b="0" dirty="0">
                <a:solidFill>
                  <a:prstClr val="black"/>
                </a:solidFill>
                <a:latin typeface="Century Gothic"/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0"/>
                </a:spcBef>
                <a:buSzPct val="150000"/>
                <a:buFont typeface="Wingdings" panose="05000000000000000000" pitchFamily="2" charset="2"/>
                <a:buChar char="§"/>
                <a:defRPr/>
              </a:pPr>
              <a:r>
                <a:rPr lang="cs-CZ" sz="1400" dirty="0" smtClean="0">
                  <a:solidFill>
                    <a:prstClr val="black"/>
                  </a:solidFill>
                  <a:latin typeface="Century Gothic"/>
                  <a:cs typeface="Arial" panose="020B0604020202020204" pitchFamily="34" charset="0"/>
                </a:rPr>
                <a:t>Retailoví klienti </a:t>
              </a:r>
              <a:r>
                <a:rPr lang="cs-CZ" sz="1400" b="0" dirty="0" smtClean="0">
                  <a:solidFill>
                    <a:prstClr val="black"/>
                  </a:solidFill>
                  <a:latin typeface="Century Gothic"/>
                  <a:cs typeface="Arial" panose="020B0604020202020204" pitchFamily="34" charset="0"/>
                </a:rPr>
                <a:t>mohou reporty získat skrze distribuci přes správce účtů v jednotlivých regionech</a:t>
              </a:r>
            </a:p>
          </p:txBody>
        </p:sp>
        <p:sp>
          <p:nvSpPr>
            <p:cNvPr id="8" name="Rectangle 9"/>
            <p:cNvSpPr txBox="1">
              <a:spLocks/>
            </p:cNvSpPr>
            <p:nvPr/>
          </p:nvSpPr>
          <p:spPr bwMode="auto">
            <a:xfrm>
              <a:off x="49823" y="5857876"/>
              <a:ext cx="870438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342900" indent="-342900" defTabSz="1042988">
                <a:spcBef>
                  <a:spcPts val="1888"/>
                </a:spcBef>
                <a:buFont typeface="Arial" charset="0"/>
                <a:tabLst>
                  <a:tab pos="8431213" algn="r"/>
                </a:tabLst>
                <a:defRPr sz="2100" b="1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defTabSz="1042988">
                <a:spcBef>
                  <a:spcPts val="1888"/>
                </a:spcBef>
                <a:buFont typeface="Wingdings" pitchFamily="2" charset="2"/>
                <a:tabLst>
                  <a:tab pos="8431213" algn="r"/>
                </a:tabLst>
                <a:defRPr sz="21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76213" defTabSz="1042988">
                <a:spcBef>
                  <a:spcPts val="1888"/>
                </a:spcBef>
                <a:buFont typeface="Wingdings" pitchFamily="2" charset="2"/>
                <a:buChar char="§"/>
                <a:tabLst>
                  <a:tab pos="8431213" algn="r"/>
                </a:tabLst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406400" indent="-203200" defTabSz="1042988">
                <a:spcBef>
                  <a:spcPts val="1888"/>
                </a:spcBef>
                <a:buFont typeface="Wingdings" pitchFamily="2" charset="2"/>
                <a:buChar char="§"/>
                <a:tabLst>
                  <a:tab pos="8431213" algn="r"/>
                </a:tabLst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609600" indent="-201613" defTabSz="1042988">
                <a:spcBef>
                  <a:spcPts val="1888"/>
                </a:spcBef>
                <a:buFont typeface="Wingdings" pitchFamily="2" charset="2"/>
                <a:buChar char="§"/>
                <a:tabLst>
                  <a:tab pos="8431213" algn="r"/>
                </a:tabLst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1066800" indent="-201613" defTabSz="1042988" eaLnBrk="0" fontAlgn="base" hangingPunct="0">
                <a:spcBef>
                  <a:spcPts val="1888"/>
                </a:spcBef>
                <a:spcAft>
                  <a:spcPct val="0"/>
                </a:spcAft>
                <a:buFont typeface="Wingdings" pitchFamily="2" charset="2"/>
                <a:buChar char="§"/>
                <a:tabLst>
                  <a:tab pos="8431213" algn="r"/>
                </a:tabLst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1524000" indent="-201613" defTabSz="1042988" eaLnBrk="0" fontAlgn="base" hangingPunct="0">
                <a:spcBef>
                  <a:spcPts val="1888"/>
                </a:spcBef>
                <a:spcAft>
                  <a:spcPct val="0"/>
                </a:spcAft>
                <a:buFont typeface="Wingdings" pitchFamily="2" charset="2"/>
                <a:buChar char="§"/>
                <a:tabLst>
                  <a:tab pos="8431213" algn="r"/>
                </a:tabLst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1981200" indent="-201613" defTabSz="1042988" eaLnBrk="0" fontAlgn="base" hangingPunct="0">
                <a:spcBef>
                  <a:spcPts val="1888"/>
                </a:spcBef>
                <a:spcAft>
                  <a:spcPct val="0"/>
                </a:spcAft>
                <a:buFont typeface="Wingdings" pitchFamily="2" charset="2"/>
                <a:buChar char="§"/>
                <a:tabLst>
                  <a:tab pos="8431213" algn="r"/>
                </a:tabLst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2438400" indent="-201613" defTabSz="1042988" eaLnBrk="0" fontAlgn="base" hangingPunct="0">
                <a:spcBef>
                  <a:spcPts val="1888"/>
                </a:spcBef>
                <a:spcAft>
                  <a:spcPct val="0"/>
                </a:spcAft>
                <a:buFont typeface="Wingdings" pitchFamily="2" charset="2"/>
                <a:buChar char="§"/>
                <a:tabLst>
                  <a:tab pos="8431213" algn="r"/>
                </a:tabLst>
                <a:defRPr sz="19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lvl="2" algn="ctr">
                <a:spcBef>
                  <a:spcPct val="0"/>
                </a:spcBef>
                <a:buClr>
                  <a:srgbClr val="5F5F5F"/>
                </a:buClr>
                <a:buFont typeface="Wingdings" pitchFamily="2" charset="2"/>
                <a:buNone/>
              </a:pPr>
              <a:r>
                <a:rPr lang="en-US" altLang="de-DE" sz="1000" b="1" dirty="0" err="1" smtClean="0">
                  <a:solidFill>
                    <a:prstClr val="black"/>
                  </a:solidFill>
                  <a:cs typeface="Arial" charset="0"/>
                </a:rPr>
                <a:t>Raiffeisen</a:t>
              </a:r>
              <a:r>
                <a:rPr lang="en-US" altLang="de-DE" sz="1000" b="1" dirty="0" smtClean="0">
                  <a:solidFill>
                    <a:prstClr val="black"/>
                  </a:solidFill>
                  <a:cs typeface="Arial" charset="0"/>
                </a:rPr>
                <a:t> RESEARCH</a:t>
              </a:r>
              <a:r>
                <a:rPr lang="cs-CZ" altLang="de-DE" sz="1000" b="1" dirty="0" smtClean="0">
                  <a:solidFill>
                    <a:prstClr val="black"/>
                  </a:solidFill>
                  <a:cs typeface="Arial" charset="0"/>
                </a:rPr>
                <a:t> kontakt</a:t>
              </a:r>
              <a:r>
                <a:rPr lang="en-US" altLang="de-DE" sz="1000" b="1" dirty="0" smtClean="0">
                  <a:solidFill>
                    <a:prstClr val="black"/>
                  </a:solidFill>
                  <a:cs typeface="Arial" charset="0"/>
                </a:rPr>
                <a:t>: </a:t>
              </a:r>
              <a:r>
                <a:rPr lang="en-US" altLang="de-DE" sz="1000" b="1" dirty="0">
                  <a:solidFill>
                    <a:prstClr val="black"/>
                  </a:solidFill>
                  <a:cs typeface="Arial" charset="0"/>
                  <a:hlinkClick r:id="rId3"/>
                </a:rPr>
                <a:t>raiffeisen.research@rbinternational.com</a:t>
              </a:r>
              <a:r>
                <a:rPr lang="en-US" altLang="de-DE" sz="1000" b="1" dirty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cs-CZ" altLang="de-DE" sz="1000" b="1" dirty="0" smtClean="0">
                  <a:solidFill>
                    <a:prstClr val="black"/>
                  </a:solidFill>
                  <a:cs typeface="Arial" charset="0"/>
                </a:rPr>
                <a:t>nebo</a:t>
              </a:r>
              <a:r>
                <a:rPr lang="en-US" altLang="de-DE" sz="1000" b="1" dirty="0" smtClean="0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de-AT" altLang="de-DE" sz="1000" b="1" dirty="0">
                  <a:solidFill>
                    <a:prstClr val="black"/>
                  </a:solidFill>
                  <a:cs typeface="Arial" charset="0"/>
                </a:rPr>
                <a:t>+43 1 71707-1846</a:t>
              </a:r>
              <a:endParaRPr lang="en-US" altLang="de-DE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9" name="Picture 2" descr="C:\Users\WZHSJW\OneDrive - Raiffeisen Bank International Group\Raiffeisen RESEARCH Publication List Corporate Client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2959">
              <a:off x="526119" y="1461442"/>
              <a:ext cx="1921477" cy="274646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3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89045">
              <a:off x="1364163" y="1989407"/>
              <a:ext cx="1878730" cy="287918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3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2" descr="C:\Users\WZHSJW\OneDrive - Raiffeisen Bank International Group\Raiffeisen RESEARCH Publication List Network bank employee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395">
              <a:off x="1968914" y="2637670"/>
              <a:ext cx="1993607" cy="281932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3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5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FuturaTEE" pitchFamily="2" charset="0"/>
              </a:rPr>
              <a:t>Děkuji za pozornost a Upozorňuji, že…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7F0-D85C-43F2-901A-A4F4E1D5AF8E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340768"/>
            <a:ext cx="7776864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Bef>
                <a:spcPts val="1000"/>
              </a:spcBef>
            </a:pPr>
            <a:r>
              <a:rPr lang="cs-CZ" sz="1400" dirty="0" smtClean="0">
                <a:latin typeface="FuturaTEE" pitchFamily="2" charset="0"/>
              </a:rPr>
              <a:t>Všechny názory, prognózy a informace, včetně investičních doporučení a obchodní idejí, a jakékoliv ostatní údaje obsažené v tomto dokumentu jsou pouze informativní, nezávazné a představují názor </a:t>
            </a:r>
            <a:r>
              <a:rPr lang="cs-CZ" sz="1400" dirty="0" err="1" smtClean="0">
                <a:latin typeface="FuturaTEE" pitchFamily="2" charset="0"/>
              </a:rPr>
              <a:t>Raiffeisenbank</a:t>
            </a:r>
            <a:r>
              <a:rPr lang="cs-CZ" sz="1400" dirty="0" smtClean="0">
                <a:latin typeface="FuturaTEE" pitchFamily="2" charset="0"/>
              </a:rPr>
              <a:t> a.s. („RB“). Tento dokument nepředstavuje nabídku nákupu nebo prodeje jakéhokoli finančního aktiva nebo jiného finančního instrumentu. Dokument je určen výhradně pro potřeby adresáta a nesmí být kopírován a rozšiřován třetím osobám. RB doporučuje před učiněním jakéhokoli investičního rozhodnutí získání podrobných informací o zamýšlené investici nebo obchodu. RB vypracovala tento dokument s nejvyšší odbornou péčí a v dobré víře, avšak neručí za správnost jeho obsahu ani za jeho úplnost nebo přesnost. RB a RBI obecně zakazuje svým analytikům a osobám </a:t>
            </a:r>
            <a:r>
              <a:rPr lang="cs-CZ" sz="1400" dirty="0" err="1" smtClean="0">
                <a:latin typeface="FuturaTEE" pitchFamily="2" charset="0"/>
              </a:rPr>
              <a:t>reportujícím</a:t>
            </a:r>
            <a:r>
              <a:rPr lang="cs-CZ" sz="1400" dirty="0" smtClean="0">
                <a:latin typeface="FuturaTEE" pitchFamily="2" charset="0"/>
              </a:rPr>
              <a:t> analytikům být angažován v cenných papírech či jiných finančních instrumentech jakékoliv společnosti, kterou analytik pokrývá, pokud nabytí těchto finančních nástrojů nebylo předem projednáno s oddělením </a:t>
            </a:r>
            <a:r>
              <a:rPr lang="cs-CZ" sz="1400" dirty="0" err="1" smtClean="0">
                <a:latin typeface="FuturaTEE" pitchFamily="2" charset="0"/>
              </a:rPr>
              <a:t>Compliance</a:t>
            </a:r>
            <a:r>
              <a:rPr lang="cs-CZ" sz="1400" dirty="0" smtClean="0">
                <a:latin typeface="FuturaTEE" pitchFamily="2" charset="0"/>
              </a:rPr>
              <a:t> RB nebo RBI. RB nenese žádnou odpovědnost za jakékoliv škody nebo ušlý zisk způsobené jakýmkoliv třetím osobám použitím informací a údajů obsažených v tomto dokumentu. Investiční doporučení vytvářená týmem Ekonomický výzkum a jeho pracovníky, jakož i modelová portfolia, obchodní ideje, názory a prognózy jsou pouze obecné a určené pro veřejnost a nikoli individualizované ani určené pro konkrétní osoby v konkrétní finanční situaci a nejsou tedy službou investičního poradenství ve smyslu zákona č. 256/2004 Sb., o podnikání na kapitálovém trhu, ve znění pozdějších předpisů. Tento dokument není určen pro retailové investory podle pravidel dohledových orgánů Spojeného království a neměl by jim být rozšiřován. Dokument nesmí být rozšiřován nebo distribuován do USA nebo Kanady nebo jejich teritorií; rovněž nesmí být distribuován občanům USA a Kanady. Úplnou informaci dle vyhlášky č. 114/2006 Sb., o poctivé prezentaci investičních doporučení, naleznete na webové stránce </a:t>
            </a:r>
            <a:r>
              <a:rPr lang="cs-CZ" sz="1400" dirty="0" err="1" smtClean="0">
                <a:latin typeface="FuturaTEE" pitchFamily="2" charset="0"/>
              </a:rPr>
              <a:t>Raiffeisenbank</a:t>
            </a:r>
            <a:r>
              <a:rPr lang="cs-CZ" sz="1400" dirty="0" smtClean="0">
                <a:latin typeface="FuturaTEE" pitchFamily="2" charset="0"/>
              </a:rPr>
              <a:t> a.s. v sekci Analýzy – </a:t>
            </a:r>
            <a:r>
              <a:rPr lang="cs-CZ" sz="1400" dirty="0" err="1" smtClean="0">
                <a:latin typeface="FuturaTEE" pitchFamily="2" charset="0"/>
              </a:rPr>
              <a:t>Disclaimer</a:t>
            </a:r>
            <a:r>
              <a:rPr lang="cs-CZ" sz="1400" dirty="0" smtClean="0">
                <a:latin typeface="FuturaTEE" pitchFamily="2" charset="0"/>
              </a:rPr>
              <a:t>, viz </a:t>
            </a:r>
            <a:r>
              <a:rPr lang="cs-CZ" sz="1400" u="sng" dirty="0" smtClean="0">
                <a:latin typeface="FuturaTEE" pitchFamily="2" charset="0"/>
                <a:hlinkClick r:id="rId2"/>
              </a:rPr>
              <a:t>https://investice.rb.cz/fileadmin/files/disclaimer_RBroker.pdf</a:t>
            </a:r>
            <a:r>
              <a:rPr lang="cs-CZ" sz="1400" dirty="0" smtClean="0">
                <a:latin typeface="FuturaTEE" pitchFamily="2" charset="0"/>
              </a:rPr>
              <a:t> .</a:t>
            </a:r>
          </a:p>
          <a:p>
            <a:pPr indent="0" algn="just">
              <a:spcBef>
                <a:spcPts val="1000"/>
              </a:spcBef>
            </a:pPr>
            <a:r>
              <a:rPr lang="cs-CZ" sz="1400" dirty="0" smtClean="0">
                <a:latin typeface="FuturaTEE" pitchFamily="2" charset="0"/>
              </a:rPr>
              <a:t>Dohledovým orgánem pro </a:t>
            </a:r>
            <a:r>
              <a:rPr lang="cs-CZ" sz="1400" dirty="0" err="1" smtClean="0">
                <a:latin typeface="FuturaTEE" pitchFamily="2" charset="0"/>
              </a:rPr>
              <a:t>Raiffeisenbank</a:t>
            </a:r>
            <a:r>
              <a:rPr lang="cs-CZ" sz="1400" dirty="0" smtClean="0">
                <a:latin typeface="FuturaTEE" pitchFamily="2" charset="0"/>
              </a:rPr>
              <a:t> a.s. je Česká národní banka, Na Příkopě 28, Praha 1.</a:t>
            </a:r>
          </a:p>
          <a:p>
            <a:pPr indent="0" algn="just">
              <a:spcBef>
                <a:spcPts val="1000"/>
              </a:spcBef>
            </a:pPr>
            <a:r>
              <a:rPr lang="cs-CZ" sz="1400" dirty="0" smtClean="0">
                <a:latin typeface="FuturaTEE" pitchFamily="2" charset="0"/>
              </a:rPr>
              <a:t>Datum: </a:t>
            </a:r>
            <a:r>
              <a:rPr lang="cs-CZ" sz="1400" dirty="0" smtClean="0">
                <a:latin typeface="FuturaTEE" pitchFamily="2" charset="0"/>
              </a:rPr>
              <a:t>27.07. </a:t>
            </a:r>
            <a:r>
              <a:rPr lang="cs-CZ" sz="1400" dirty="0" smtClean="0">
                <a:latin typeface="FuturaTEE" pitchFamily="2" charset="0"/>
              </a:rPr>
              <a:t>2020</a:t>
            </a:r>
          </a:p>
          <a:p>
            <a:endParaRPr lang="cs-CZ" sz="1400" dirty="0" smtClean="0">
              <a:latin typeface="FuturaTEE" pitchFamily="2" charset="0"/>
            </a:endParaRPr>
          </a:p>
          <a:p>
            <a:r>
              <a:rPr lang="cs-CZ" sz="1400" b="1" dirty="0" smtClean="0">
                <a:latin typeface="FuturaTEE" pitchFamily="2" charset="0"/>
              </a:rPr>
              <a:t>Naše názory a analýzy naleznete </a:t>
            </a:r>
            <a:r>
              <a:rPr lang="cs-CZ" sz="1400" b="1" dirty="0">
                <a:latin typeface="FuturaTEE" pitchFamily="2" charset="0"/>
              </a:rPr>
              <a:t>na adrese </a:t>
            </a:r>
            <a:r>
              <a:rPr lang="cs-CZ" sz="1400" b="1" dirty="0" err="1">
                <a:latin typeface="FuturaTEE" pitchFamily="2" charset="0"/>
              </a:rPr>
              <a:t>RBroker</a:t>
            </a:r>
            <a:r>
              <a:rPr lang="cs-CZ" sz="1400" b="1" dirty="0" smtClean="0">
                <a:latin typeface="FuturaTEE" pitchFamily="2" charset="0"/>
              </a:rPr>
              <a:t>: </a:t>
            </a:r>
            <a:r>
              <a:rPr lang="cs-CZ" sz="1400" b="1" dirty="0" smtClean="0">
                <a:latin typeface="FuturaTEE" pitchFamily="2" charset="0"/>
                <a:hlinkClick r:id="rId3"/>
              </a:rPr>
              <a:t>https</a:t>
            </a:r>
            <a:r>
              <a:rPr lang="cs-CZ" sz="1400" b="1" dirty="0">
                <a:latin typeface="FuturaTEE" pitchFamily="2" charset="0"/>
                <a:hlinkClick r:id="rId3"/>
              </a:rPr>
              <a:t>://investice.rb.cz/</a:t>
            </a:r>
            <a:endParaRPr lang="cs-CZ" sz="1400" b="1" dirty="0">
              <a:latin typeface="FuturaTEE" pitchFamily="2" charset="0"/>
            </a:endParaRPr>
          </a:p>
          <a:p>
            <a:pPr algn="just">
              <a:spcBef>
                <a:spcPts val="1000"/>
              </a:spcBef>
            </a:pPr>
            <a:endParaRPr lang="cs-CZ" sz="1200" dirty="0" smtClean="0">
              <a:latin typeface="FuturaTEE" pitchFamily="2" charset="0"/>
            </a:endParaRPr>
          </a:p>
          <a:p>
            <a:pPr indent="0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7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aiffeisen bank">
      <a:dk1>
        <a:srgbClr val="303030"/>
      </a:dk1>
      <a:lt1>
        <a:srgbClr val="FFFFFF"/>
      </a:lt1>
      <a:dk2>
        <a:srgbClr val="575757"/>
      </a:dk2>
      <a:lt2>
        <a:srgbClr val="909090"/>
      </a:lt2>
      <a:accent1>
        <a:srgbClr val="BCBCBC"/>
      </a:accent1>
      <a:accent2>
        <a:srgbClr val="BB942A"/>
      </a:accent2>
      <a:accent3>
        <a:srgbClr val="E3BF43"/>
      </a:accent3>
      <a:accent4>
        <a:srgbClr val="BC8834"/>
      </a:accent4>
      <a:accent5>
        <a:srgbClr val="F5DB2E"/>
      </a:accent5>
      <a:accent6>
        <a:srgbClr val="F79646"/>
      </a:accent6>
      <a:hlink>
        <a:srgbClr val="8C752A"/>
      </a:hlink>
      <a:folHlink>
        <a:srgbClr val="E3BF43"/>
      </a:folHlink>
    </a:clrScheme>
    <a:fontScheme name="Hea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12323</TotalTime>
  <Words>1033</Words>
  <Application>Microsoft Office PowerPoint</Application>
  <PresentationFormat>On-screen Show (4:3)</PresentationFormat>
  <Paragraphs>137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FuturaTEE</vt:lpstr>
      <vt:lpstr>Times New Roman</vt:lpstr>
      <vt:lpstr>Wingdings</vt:lpstr>
      <vt:lpstr>Motiv sady Office</vt:lpstr>
      <vt:lpstr>Strategie restartu</vt:lpstr>
      <vt:lpstr>Před a po koronaviru</vt:lpstr>
      <vt:lpstr>Semafor ekonomiky</vt:lpstr>
      <vt:lpstr>Jaký tep má ekonomika nyní?</vt:lpstr>
      <vt:lpstr>PowerPoint Presentation</vt:lpstr>
      <vt:lpstr>#RESTART ekonomiky aneb ZÍTŘEK PRO ČESKO</vt:lpstr>
      <vt:lpstr>RB publikace investice.rb.cz  a přístup na Raiffeisen RESEARCH zde:</vt:lpstr>
      <vt:lpstr>Přístup k Raiffeisen RESEARCH</vt:lpstr>
      <vt:lpstr>Děkuji za pozornost a Upozorňuji, že…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Pavla</dc:creator>
  <cp:lastModifiedBy>Helena HORSKA2</cp:lastModifiedBy>
  <cp:revision>266</cp:revision>
  <dcterms:created xsi:type="dcterms:W3CDTF">2016-11-19T14:44:22Z</dcterms:created>
  <dcterms:modified xsi:type="dcterms:W3CDTF">2020-07-28T06:24:30Z</dcterms:modified>
</cp:coreProperties>
</file>