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</p:sldMasterIdLst>
  <p:notesMasterIdLst>
    <p:notesMasterId r:id="rId15"/>
  </p:notesMasterIdLst>
  <p:sldIdLst>
    <p:sldId id="256" r:id="rId6"/>
    <p:sldId id="325" r:id="rId7"/>
    <p:sldId id="334" r:id="rId8"/>
    <p:sldId id="327" r:id="rId9"/>
    <p:sldId id="1081" r:id="rId10"/>
    <p:sldId id="1082" r:id="rId11"/>
    <p:sldId id="307" r:id="rId12"/>
    <p:sldId id="1079" r:id="rId13"/>
    <p:sldId id="1080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íšková Markéta" initials="VM" lastIdx="10" clrIdx="0">
    <p:extLst>
      <p:ext uri="{19B8F6BF-5375-455C-9EA6-DF929625EA0E}">
        <p15:presenceInfo xmlns:p15="http://schemas.microsoft.com/office/powerpoint/2012/main" userId="S::mvojtiskova@renomia.cz::049f21fd-d48b-4d76-bb92-1aff140d73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B182B-34F9-442C-AACF-4925C440E4DE}" v="5" dt="2020-09-28T22:21:25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íšková Markéta" userId="049f21fd-d48b-4d76-bb92-1aff140d73cb" providerId="ADAL" clId="{8DAB182B-34F9-442C-AACF-4925C440E4DE}"/>
    <pc:docChg chg="custSel modSld">
      <pc:chgData name="Vojtíšková Markéta" userId="049f21fd-d48b-4d76-bb92-1aff140d73cb" providerId="ADAL" clId="{8DAB182B-34F9-442C-AACF-4925C440E4DE}" dt="2020-09-28T22:23:02.325" v="139" actId="20577"/>
      <pc:docMkLst>
        <pc:docMk/>
      </pc:docMkLst>
      <pc:sldChg chg="addCm modCm">
        <pc:chgData name="Vojtíšková Markéta" userId="049f21fd-d48b-4d76-bb92-1aff140d73cb" providerId="ADAL" clId="{8DAB182B-34F9-442C-AACF-4925C440E4DE}" dt="2020-09-28T22:21:26.515" v="135" actId="5900"/>
        <pc:sldMkLst>
          <pc:docMk/>
          <pc:sldMk cId="3596634764" sldId="307"/>
        </pc:sldMkLst>
      </pc:sldChg>
      <pc:sldChg chg="modSp">
        <pc:chgData name="Vojtíšková Markéta" userId="049f21fd-d48b-4d76-bb92-1aff140d73cb" providerId="ADAL" clId="{8DAB182B-34F9-442C-AACF-4925C440E4DE}" dt="2020-09-28T22:20:57.134" v="132" actId="1038"/>
        <pc:sldMkLst>
          <pc:docMk/>
          <pc:sldMk cId="3676204128" sldId="327"/>
        </pc:sldMkLst>
        <pc:spChg chg="mod">
          <ac:chgData name="Vojtíšková Markéta" userId="049f21fd-d48b-4d76-bb92-1aff140d73cb" providerId="ADAL" clId="{8DAB182B-34F9-442C-AACF-4925C440E4DE}" dt="2020-09-28T22:20:57.134" v="132" actId="1038"/>
          <ac:spMkLst>
            <pc:docMk/>
            <pc:sldMk cId="3676204128" sldId="327"/>
            <ac:spMk id="8" creationId="{937349DE-D1E6-4988-9E43-74EE67A83FA4}"/>
          </ac:spMkLst>
        </pc:spChg>
      </pc:sldChg>
      <pc:sldChg chg="addCm modCm">
        <pc:chgData name="Vojtíšková Markéta" userId="049f21fd-d48b-4d76-bb92-1aff140d73cb" providerId="ADAL" clId="{8DAB182B-34F9-442C-AACF-4925C440E4DE}" dt="2020-09-28T22:19:09.333" v="4"/>
        <pc:sldMkLst>
          <pc:docMk/>
          <pc:sldMk cId="255645371" sldId="332"/>
        </pc:sldMkLst>
      </pc:sldChg>
      <pc:sldChg chg="modSp addCm modCm">
        <pc:chgData name="Vojtíšková Markéta" userId="049f21fd-d48b-4d76-bb92-1aff140d73cb" providerId="ADAL" clId="{8DAB182B-34F9-442C-AACF-4925C440E4DE}" dt="2020-09-28T22:20:32.220" v="99" actId="5900"/>
        <pc:sldMkLst>
          <pc:docMk/>
          <pc:sldMk cId="2564256906" sldId="333"/>
        </pc:sldMkLst>
        <pc:spChg chg="mod">
          <ac:chgData name="Vojtíšková Markéta" userId="049f21fd-d48b-4d76-bb92-1aff140d73cb" providerId="ADAL" clId="{8DAB182B-34F9-442C-AACF-4925C440E4DE}" dt="2020-09-28T22:20:21.750" v="98" actId="1037"/>
          <ac:spMkLst>
            <pc:docMk/>
            <pc:sldMk cId="2564256906" sldId="333"/>
            <ac:spMk id="8" creationId="{B06A0E8E-E296-4ADD-97D5-FD597FA7C5B2}"/>
          </ac:spMkLst>
        </pc:spChg>
      </pc:sldChg>
      <pc:sldChg chg="modSp">
        <pc:chgData name="Vojtíšková Markéta" userId="049f21fd-d48b-4d76-bb92-1aff140d73cb" providerId="ADAL" clId="{8DAB182B-34F9-442C-AACF-4925C440E4DE}" dt="2020-09-28T22:23:02.325" v="139" actId="20577"/>
        <pc:sldMkLst>
          <pc:docMk/>
          <pc:sldMk cId="3283023886" sldId="1079"/>
        </pc:sldMkLst>
        <pc:graphicFrameChg chg="modGraphic">
          <ac:chgData name="Vojtíšková Markéta" userId="049f21fd-d48b-4d76-bb92-1aff140d73cb" providerId="ADAL" clId="{8DAB182B-34F9-442C-AACF-4925C440E4DE}" dt="2020-09-28T22:23:02.325" v="139" actId="20577"/>
          <ac:graphicFrameMkLst>
            <pc:docMk/>
            <pc:sldMk cId="3283023886" sldId="1079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736335\AppData\Local\Microsoft\Windows\Temporary%20Internet%20Files\Content.Outlook\EF8T2W40\SP_500_Total_Market_Cap_1979_-_2018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6-F84C-BCB9-719E288D19A4}"/>
              </c:ext>
            </c:extLst>
          </c:dPt>
          <c:dPt>
            <c:idx val="1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6-F84C-BCB9-719E288D19A4}"/>
              </c:ext>
            </c:extLst>
          </c:dPt>
          <c:dPt>
            <c:idx val="2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6-F84C-BCB9-719E288D19A4}"/>
              </c:ext>
            </c:extLst>
          </c:dPt>
          <c:dPt>
            <c:idx val="3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D6-F84C-BCB9-719E288D19A4}"/>
              </c:ext>
            </c:extLst>
          </c:dPt>
          <c:dPt>
            <c:idx val="4"/>
            <c:invertIfNegative val="0"/>
            <c:bubble3D val="0"/>
            <c:spPr>
              <a:solidFill>
                <a:srgbClr val="CFC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D6-F84C-BCB9-719E288D19A4}"/>
              </c:ext>
            </c:extLst>
          </c:dPt>
          <c:dPt>
            <c:idx val="5"/>
            <c:invertIfNegative val="0"/>
            <c:bubble3D val="0"/>
            <c:spPr>
              <a:solidFill>
                <a:srgbClr val="CFC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D6-F84C-BCB9-719E288D19A4}"/>
              </c:ext>
            </c:extLst>
          </c:dPt>
          <c:dPt>
            <c:idx val="6"/>
            <c:invertIfNegative val="0"/>
            <c:bubble3D val="0"/>
            <c:spPr>
              <a:solidFill>
                <a:srgbClr val="CFC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8D6-F84C-BCB9-719E288D19A4}"/>
              </c:ext>
            </c:extLst>
          </c:dPt>
          <c:dPt>
            <c:idx val="7"/>
            <c:invertIfNegative val="0"/>
            <c:bubble3D val="0"/>
            <c:spPr>
              <a:solidFill>
                <a:srgbClr val="CFC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8D6-F84C-BCB9-719E288D19A4}"/>
              </c:ext>
            </c:extLst>
          </c:dPt>
          <c:dPt>
            <c:idx val="8"/>
            <c:invertIfNegative val="0"/>
            <c:bubble3D val="0"/>
            <c:spPr>
              <a:solidFill>
                <a:srgbClr val="BBAE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8D6-F84C-BCB9-719E288D19A4}"/>
              </c:ext>
            </c:extLst>
          </c:dPt>
          <c:dPt>
            <c:idx val="9"/>
            <c:invertIfNegative val="0"/>
            <c:bubble3D val="0"/>
            <c:spPr>
              <a:solidFill>
                <a:srgbClr val="BBAE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8D6-F84C-BCB9-719E288D19A4}"/>
              </c:ext>
            </c:extLst>
          </c:dPt>
          <c:dPt>
            <c:idx val="10"/>
            <c:invertIfNegative val="0"/>
            <c:bubble3D val="0"/>
            <c:spPr>
              <a:solidFill>
                <a:srgbClr val="BBAE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8D6-F84C-BCB9-719E288D19A4}"/>
              </c:ext>
            </c:extLst>
          </c:dPt>
          <c:dPt>
            <c:idx val="11"/>
            <c:invertIfNegative val="0"/>
            <c:bubble3D val="0"/>
            <c:spPr>
              <a:solidFill>
                <a:srgbClr val="BBAE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8D6-F84C-BCB9-719E288D19A4}"/>
              </c:ext>
            </c:extLst>
          </c:dPt>
          <c:dPt>
            <c:idx val="12"/>
            <c:invertIfNegative val="0"/>
            <c:bubble3D val="0"/>
            <c:spPr>
              <a:solidFill>
                <a:srgbClr val="9389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8D6-F84C-BCB9-719E288D19A4}"/>
              </c:ext>
            </c:extLst>
          </c:dPt>
          <c:dPt>
            <c:idx val="13"/>
            <c:invertIfNegative val="0"/>
            <c:bubble3D val="0"/>
            <c:spPr>
              <a:solidFill>
                <a:srgbClr val="9389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8D6-F84C-BCB9-719E288D19A4}"/>
              </c:ext>
            </c:extLst>
          </c:dPt>
          <c:dPt>
            <c:idx val="14"/>
            <c:invertIfNegative val="0"/>
            <c:bubble3D val="0"/>
            <c:spPr>
              <a:solidFill>
                <a:srgbClr val="9389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8D6-F84C-BCB9-719E288D19A4}"/>
              </c:ext>
            </c:extLst>
          </c:dPt>
          <c:dPt>
            <c:idx val="15"/>
            <c:invertIfNegative val="0"/>
            <c:bubble3D val="0"/>
            <c:spPr>
              <a:solidFill>
                <a:srgbClr val="9389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8D6-F84C-BCB9-719E288D19A4}"/>
              </c:ext>
            </c:extLst>
          </c:dPt>
          <c:dPt>
            <c:idx val="16"/>
            <c:invertIfNegative val="0"/>
            <c:bubble3D val="0"/>
            <c:spPr>
              <a:solidFill>
                <a:srgbClr val="6281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8D6-F84C-BCB9-719E288D19A4}"/>
              </c:ext>
            </c:extLst>
          </c:dPt>
          <c:dPt>
            <c:idx val="17"/>
            <c:invertIfNegative val="0"/>
            <c:bubble3D val="0"/>
            <c:spPr>
              <a:solidFill>
                <a:srgbClr val="6281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8D6-F84C-BCB9-719E288D19A4}"/>
              </c:ext>
            </c:extLst>
          </c:dPt>
          <c:dPt>
            <c:idx val="18"/>
            <c:invertIfNegative val="0"/>
            <c:bubble3D val="0"/>
            <c:spPr>
              <a:solidFill>
                <a:srgbClr val="6281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58D6-F84C-BCB9-719E288D19A4}"/>
              </c:ext>
            </c:extLst>
          </c:dPt>
          <c:dPt>
            <c:idx val="19"/>
            <c:invertIfNegative val="0"/>
            <c:bubble3D val="0"/>
            <c:spPr>
              <a:solidFill>
                <a:srgbClr val="6281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8D6-F84C-BCB9-719E288D19A4}"/>
              </c:ext>
            </c:extLst>
          </c:dPt>
          <c:dLbls>
            <c:dLbl>
              <c:idx val="0"/>
              <c:layout>
                <c:manualLayout>
                  <c:x val="1.3972725240330843E-3"/>
                  <c:y val="-0.100641862629933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6-F84C-BCB9-719E288D19A4}"/>
                </c:ext>
              </c:extLst>
            </c:dLbl>
            <c:dLbl>
              <c:idx val="1"/>
              <c:layout>
                <c:manualLayout>
                  <c:x val="0"/>
                  <c:y val="-0.169672792501161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6-F84C-BCB9-719E288D19A4}"/>
                </c:ext>
              </c:extLst>
            </c:dLbl>
            <c:dLbl>
              <c:idx val="2"/>
              <c:layout>
                <c:manualLayout>
                  <c:x val="0"/>
                  <c:y val="-0.204638454014197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D6-F84C-BCB9-719E288D19A4}"/>
                </c:ext>
              </c:extLst>
            </c:dLbl>
            <c:dLbl>
              <c:idx val="3"/>
              <c:layout>
                <c:manualLayout>
                  <c:x val="0"/>
                  <c:y val="-0.26516135276066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6-F84C-BCB9-719E288D19A4}"/>
                </c:ext>
              </c:extLst>
            </c:dLbl>
            <c:dLbl>
              <c:idx val="4"/>
              <c:layout>
                <c:manualLayout>
                  <c:x val="-2.561636701814888E-17"/>
                  <c:y val="-0.170953295083597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FC7C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8D6-F84C-BCB9-719E288D19A4}"/>
                </c:ext>
              </c:extLst>
            </c:dLbl>
            <c:dLbl>
              <c:idx val="5"/>
              <c:layout>
                <c:manualLayout>
                  <c:x val="0"/>
                  <c:y val="-0.204638454014197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FC7C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8D6-F84C-BCB9-719E288D19A4}"/>
                </c:ext>
              </c:extLst>
            </c:dLbl>
            <c:dLbl>
              <c:idx val="6"/>
              <c:layout>
                <c:manualLayout>
                  <c:x val="-5.123273403629776E-17"/>
                  <c:y val="-0.326029166883453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FC7C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8D6-F84C-BCB9-719E288D19A4}"/>
                </c:ext>
              </c:extLst>
            </c:dLbl>
            <c:dLbl>
              <c:idx val="7"/>
              <c:layout>
                <c:manualLayout>
                  <c:x val="1.3972725240330875E-3"/>
                  <c:y val="-0.45008506580839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FC7C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8D6-F84C-BCB9-719E288D19A4}"/>
                </c:ext>
              </c:extLst>
            </c:dLbl>
            <c:dLbl>
              <c:idx val="8"/>
              <c:layout>
                <c:manualLayout>
                  <c:x val="0"/>
                  <c:y val="-4.6276824170281505E-2"/>
                </c:manualLayout>
              </c:layout>
              <c:tx>
                <c:rich>
                  <a:bodyPr rot="0" spcFirstLastPara="1" vertOverflow="ellipsis" vert="horz" wrap="square" lIns="38100" tIns="0" rIns="38100" bIns="7200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BBAEA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8E1F6A-94EA-416D-9A7C-A506A97DFD90}" type="VALUE">
                      <a:rPr lang="en-US" smtClean="0"/>
                      <a:pPr>
                        <a:defRPr sz="1100" b="1" i="0" u="none" strike="noStrike" kern="1200" baseline="0">
                          <a:solidFill>
                            <a:srgbClr val="BBAEA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089908655784224E-2"/>
                      <c:h val="4.37322633543614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8D6-F84C-BCB9-719E288D19A4}"/>
                </c:ext>
              </c:extLst>
            </c:dLbl>
            <c:dLbl>
              <c:idx val="9"/>
              <c:layout>
                <c:manualLayout>
                  <c:x val="-4.0927982593776312E-5"/>
                  <c:y val="-0.11406077764725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BBAE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8D6-F84C-BCB9-719E288D19A4}"/>
                </c:ext>
              </c:extLst>
            </c:dLbl>
            <c:dLbl>
              <c:idx val="10"/>
              <c:layout>
                <c:manualLayout>
                  <c:x val="0"/>
                  <c:y val="-0.148021515678338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BBAE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8D6-F84C-BCB9-719E288D19A4}"/>
                </c:ext>
              </c:extLst>
            </c:dLbl>
            <c:dLbl>
              <c:idx val="11"/>
              <c:layout>
                <c:manualLayout>
                  <c:x val="1.3972725240330361E-3"/>
                  <c:y val="-0.24188505076586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BBAE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58D6-F84C-BCB9-719E288D19A4}"/>
                </c:ext>
              </c:extLst>
            </c:dLbl>
            <c:dLbl>
              <c:idx val="12"/>
              <c:layout>
                <c:manualLayout>
                  <c:x val="-1.0246546807259552E-16"/>
                  <c:y val="-8.0306652062647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3898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58D6-F84C-BCB9-719E288D19A4}"/>
                </c:ext>
              </c:extLst>
            </c:dLbl>
            <c:dLbl>
              <c:idx val="13"/>
              <c:layout>
                <c:manualLayout>
                  <c:x val="4.1918175720992625E-3"/>
                  <c:y val="-0.12768659551026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3898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58D6-F84C-BCB9-719E288D19A4}"/>
                </c:ext>
              </c:extLst>
            </c:dLbl>
            <c:dLbl>
              <c:idx val="14"/>
              <c:layout>
                <c:manualLayout>
                  <c:x val="3.4932363208120113E-3"/>
                  <c:y val="-9.03018508519116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3898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090904129941494E-2"/>
                      <c:h val="7.1121539643955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58D6-F84C-BCB9-719E288D19A4}"/>
                </c:ext>
              </c:extLst>
            </c:dLbl>
            <c:dLbl>
              <c:idx val="15"/>
              <c:layout>
                <c:manualLayout>
                  <c:x val="1.4382005066268125E-3"/>
                  <c:y val="-0.14795277290812381"/>
                </c:manualLayout>
              </c:layout>
              <c:tx>
                <c:rich>
                  <a:bodyPr rot="0" spcFirstLastPara="1" vertOverflow="ellipsis" vert="horz" wrap="square" lIns="38100" tIns="0" rIns="38100" bIns="7200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93898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114D8E-8014-4E4D-B216-538DF926FCCD}" type="VALUE">
                      <a:rPr lang="en-US" sz="1100" b="1" smtClean="0">
                        <a:solidFill>
                          <a:srgbClr val="93898A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rgbClr val="93898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58D6-F84C-BCB9-719E288D19A4}"/>
                </c:ext>
              </c:extLst>
            </c:dLbl>
            <c:dLbl>
              <c:idx val="16"/>
              <c:layout>
                <c:manualLayout>
                  <c:x val="-1.3972725240330875E-3"/>
                  <c:y val="-6.6543001568143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6281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089908655784224E-2"/>
                      <c:h val="7.1121539643955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58D6-F84C-BCB9-719E288D19A4}"/>
                </c:ext>
              </c:extLst>
            </c:dLbl>
            <c:dLbl>
              <c:idx val="17"/>
              <c:layout>
                <c:manualLayout>
                  <c:x val="0"/>
                  <c:y val="-0.100641862629933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6281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58D6-F84C-BCB9-719E288D19A4}"/>
                </c:ext>
              </c:extLst>
            </c:dLbl>
            <c:dLbl>
              <c:idx val="18"/>
              <c:layout>
                <c:manualLayout>
                  <c:x val="-2.794545048066175E-3"/>
                  <c:y val="-0.131385765286302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6281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58D6-F84C-BCB9-719E288D19A4}"/>
                </c:ext>
              </c:extLst>
            </c:dLbl>
            <c:dLbl>
              <c:idx val="19"/>
              <c:layout>
                <c:manualLayout>
                  <c:x val="0"/>
                  <c:y val="-0.140898607681906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6281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58D6-F84C-BCB9-719E288D19A4}"/>
                </c:ext>
              </c:extLst>
            </c:dLbl>
            <c:dLbl>
              <c:idx val="20"/>
              <c:layout>
                <c:manualLayout>
                  <c:x val="1.3972725240330875E-3"/>
                  <c:y val="-0.28535878738831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58D6-F84C-BCB9-719E288D19A4}"/>
                </c:ext>
              </c:extLst>
            </c:dLbl>
            <c:dLbl>
              <c:idx val="21"/>
              <c:layout>
                <c:manualLayout>
                  <c:x val="-1.0246546807259552E-16"/>
                  <c:y val="-0.29521613038113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58D6-F84C-BCB9-719E288D19A4}"/>
                </c:ext>
              </c:extLst>
            </c:dLbl>
            <c:dLbl>
              <c:idx val="22"/>
              <c:layout>
                <c:manualLayout>
                  <c:x val="0"/>
                  <c:y val="-0.3459505521122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58D6-F84C-BCB9-719E288D19A4}"/>
                </c:ext>
              </c:extLst>
            </c:dLbl>
            <c:dLbl>
              <c:idx val="23"/>
              <c:layout>
                <c:manualLayout>
                  <c:x val="0"/>
                  <c:y val="-0.422558034398882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7200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58D6-F84C-BCB9-719E288D1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7200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1C5E8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Q3 19</c:v>
                </c:pt>
                <c:pt idx="1">
                  <c:v>Q4 19</c:v>
                </c:pt>
                <c:pt idx="2">
                  <c:v>Q1 20</c:v>
                </c:pt>
                <c:pt idx="3">
                  <c:v>Q2 20</c:v>
                </c:pt>
                <c:pt idx="4">
                  <c:v>Q3 19</c:v>
                </c:pt>
                <c:pt idx="5">
                  <c:v>Q4 19</c:v>
                </c:pt>
                <c:pt idx="6">
                  <c:v>Q1 20</c:v>
                </c:pt>
                <c:pt idx="7">
                  <c:v>Q2 20</c:v>
                </c:pt>
                <c:pt idx="8">
                  <c:v>Q3 19</c:v>
                </c:pt>
                <c:pt idx="9">
                  <c:v>Q4 19</c:v>
                </c:pt>
                <c:pt idx="10">
                  <c:v>Q1 20</c:v>
                </c:pt>
                <c:pt idx="11">
                  <c:v>Q2 20</c:v>
                </c:pt>
                <c:pt idx="12">
                  <c:v>Q3 19</c:v>
                </c:pt>
                <c:pt idx="13">
                  <c:v>Q4 19</c:v>
                </c:pt>
                <c:pt idx="14">
                  <c:v>Q1 20</c:v>
                </c:pt>
                <c:pt idx="15">
                  <c:v>Q2 20</c:v>
                </c:pt>
                <c:pt idx="16">
                  <c:v>Q3 19</c:v>
                </c:pt>
                <c:pt idx="17">
                  <c:v>Q4 19</c:v>
                </c:pt>
                <c:pt idx="18">
                  <c:v>Q1 20</c:v>
                </c:pt>
                <c:pt idx="19">
                  <c:v>Q2 20</c:v>
                </c:pt>
                <c:pt idx="20">
                  <c:v>Q3 19</c:v>
                </c:pt>
                <c:pt idx="21">
                  <c:v>Q4 19</c:v>
                </c:pt>
                <c:pt idx="22">
                  <c:v>Q1 20</c:v>
                </c:pt>
                <c:pt idx="23">
                  <c:v>Q2 20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0.06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0.11</c:v>
                </c:pt>
                <c:pt idx="5">
                  <c:v>0.14000000000000001</c:v>
                </c:pt>
                <c:pt idx="6">
                  <c:v>0.23</c:v>
                </c:pt>
                <c:pt idx="7">
                  <c:v>0.33</c:v>
                </c:pt>
                <c:pt idx="8">
                  <c:v>0.02</c:v>
                </c:pt>
                <c:pt idx="9">
                  <c:v>7.0000000000000007E-2</c:v>
                </c:pt>
                <c:pt idx="10">
                  <c:v>0.1</c:v>
                </c:pt>
                <c:pt idx="11">
                  <c:v>0.17</c:v>
                </c:pt>
                <c:pt idx="12">
                  <c:v>0.04</c:v>
                </c:pt>
                <c:pt idx="13">
                  <c:v>0.08</c:v>
                </c:pt>
                <c:pt idx="14">
                  <c:v>0.05</c:v>
                </c:pt>
                <c:pt idx="15">
                  <c:v>0.1</c:v>
                </c:pt>
                <c:pt idx="16">
                  <c:v>0.03</c:v>
                </c:pt>
                <c:pt idx="17">
                  <c:v>0.06</c:v>
                </c:pt>
                <c:pt idx="18">
                  <c:v>0.08</c:v>
                </c:pt>
                <c:pt idx="19">
                  <c:v>0.09</c:v>
                </c:pt>
                <c:pt idx="20">
                  <c:v>0.2</c:v>
                </c:pt>
                <c:pt idx="21">
                  <c:v>0.21</c:v>
                </c:pt>
                <c:pt idx="22">
                  <c:v>0.25</c:v>
                </c:pt>
                <c:pt idx="2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8D6-F84C-BCB9-719E288D19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2199424"/>
        <c:axId val="142201216"/>
      </c:barChart>
      <c:catAx>
        <c:axId val="14219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0" normalizeH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201216"/>
        <c:crosses val="autoZero"/>
        <c:auto val="0"/>
        <c:lblAlgn val="ctr"/>
        <c:lblOffset val="100"/>
        <c:noMultiLvlLbl val="0"/>
      </c:catAx>
      <c:valAx>
        <c:axId val="142201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21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241337437251E-2"/>
          <c:y val="3.6902016297642101E-2"/>
          <c:w val="0.96297676361259865"/>
          <c:h val="0.894253402474204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7-3346-9A74-B4667F8ABBAA}"/>
              </c:ext>
            </c:extLst>
          </c:dPt>
          <c:dPt>
            <c:idx val="1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7-3346-9A74-B4667F8ABBAA}"/>
              </c:ext>
            </c:extLst>
          </c:dPt>
          <c:dPt>
            <c:idx val="2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77-3346-9A74-B4667F8ABBAA}"/>
              </c:ext>
            </c:extLst>
          </c:dPt>
          <c:dPt>
            <c:idx val="3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77-3346-9A74-B4667F8ABBAA}"/>
              </c:ext>
            </c:extLst>
          </c:dPt>
          <c:dPt>
            <c:idx val="4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77-3346-9A74-B4667F8ABBAA}"/>
              </c:ext>
            </c:extLst>
          </c:dPt>
          <c:dPt>
            <c:idx val="5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77-3346-9A74-B4667F8ABBAA}"/>
              </c:ext>
            </c:extLst>
          </c:dPt>
          <c:dPt>
            <c:idx val="6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77-3346-9A74-B4667F8ABBAA}"/>
              </c:ext>
            </c:extLst>
          </c:dPt>
          <c:dPt>
            <c:idx val="7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77-3346-9A74-B4667F8ABBAA}"/>
              </c:ext>
            </c:extLst>
          </c:dPt>
          <c:dPt>
            <c:idx val="8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577-3346-9A74-B4667F8ABBAA}"/>
              </c:ext>
            </c:extLst>
          </c:dPt>
          <c:dPt>
            <c:idx val="9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77-3346-9A74-B4667F8ABBAA}"/>
              </c:ext>
            </c:extLst>
          </c:dPt>
          <c:dPt>
            <c:idx val="10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577-3346-9A74-B4667F8ABBAA}"/>
              </c:ext>
            </c:extLst>
          </c:dPt>
          <c:dPt>
            <c:idx val="11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577-3346-9A74-B4667F8ABBAA}"/>
              </c:ext>
            </c:extLst>
          </c:dPt>
          <c:dPt>
            <c:idx val="12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577-3346-9A74-B4667F8ABBAA}"/>
              </c:ext>
            </c:extLst>
          </c:dPt>
          <c:dPt>
            <c:idx val="13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577-3346-9A74-B4667F8ABBAA}"/>
              </c:ext>
            </c:extLst>
          </c:dPt>
          <c:dPt>
            <c:idx val="14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577-3346-9A74-B4667F8ABBAA}"/>
              </c:ext>
            </c:extLst>
          </c:dPt>
          <c:dPt>
            <c:idx val="15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577-3346-9A74-B4667F8ABBAA}"/>
              </c:ext>
            </c:extLst>
          </c:dPt>
          <c:dPt>
            <c:idx val="16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577-3346-9A74-B4667F8ABBAA}"/>
              </c:ext>
            </c:extLst>
          </c:dPt>
          <c:dLbls>
            <c:dLbl>
              <c:idx val="0"/>
              <c:layout>
                <c:manualLayout>
                  <c:x val="-4.1947670116108702E-18"/>
                  <c:y val="-6.7292709068519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77-3346-9A74-B4667F8ABBAA}"/>
                </c:ext>
              </c:extLst>
            </c:dLbl>
            <c:dLbl>
              <c:idx val="1"/>
              <c:layout>
                <c:manualLayout>
                  <c:x val="0"/>
                  <c:y val="-8.5501355387978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77-3346-9A74-B4667F8ABBAA}"/>
                </c:ext>
              </c:extLst>
            </c:dLbl>
            <c:dLbl>
              <c:idx val="2"/>
              <c:layout>
                <c:manualLayout>
                  <c:x val="1.8304649323275673E-3"/>
                  <c:y val="-6.7292470145356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117623658716009E-2"/>
                      <c:h val="0.119248940256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77-3346-9A74-B4667F8ABBAA}"/>
                </c:ext>
              </c:extLst>
            </c:dLbl>
            <c:dLbl>
              <c:idx val="3"/>
              <c:layout>
                <c:manualLayout>
                  <c:x val="0"/>
                  <c:y val="-7.45767348551627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71C5E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AF5408-115E-4317-93BE-1C1AB40C5B6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rgbClr val="71C5E8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77-3346-9A74-B4667F8ABBAA}"/>
                </c:ext>
              </c:extLst>
            </c:dLbl>
            <c:dLbl>
              <c:idx val="4"/>
              <c:layout>
                <c:manualLayout>
                  <c:x val="-3.3558136092886961E-17"/>
                  <c:y val="-7.4576734855162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77-3346-9A74-B4667F8ABBAA}"/>
                </c:ext>
              </c:extLst>
            </c:dLbl>
            <c:dLbl>
              <c:idx val="5"/>
              <c:layout>
                <c:manualLayout>
                  <c:x val="0"/>
                  <c:y val="-7.4576734855162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77-3346-9A74-B4667F8ABBAA}"/>
                </c:ext>
              </c:extLst>
            </c:dLbl>
            <c:dLbl>
              <c:idx val="6"/>
              <c:layout>
                <c:manualLayout>
                  <c:x val="1.4759024336247472E-4"/>
                  <c:y val="-5.8292473490280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77-3346-9A74-B4667F8ABBAA}"/>
                </c:ext>
              </c:extLst>
            </c:dLbl>
            <c:dLbl>
              <c:idx val="7"/>
              <c:layout>
                <c:manualLayout>
                  <c:x val="0"/>
                  <c:y val="-7.6210292843017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77-3346-9A74-B4667F8ABBAA}"/>
                </c:ext>
              </c:extLst>
            </c:dLbl>
            <c:dLbl>
              <c:idx val="8"/>
              <c:layout>
                <c:manualLayout>
                  <c:x val="1.8304649323275673E-3"/>
                  <c:y val="-7.45767348551627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71C5E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7C40DE-7A3E-4DA2-90B8-719CB4028B33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rgbClr val="71C5E8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577-3346-9A74-B4667F8ABBAA}"/>
                </c:ext>
              </c:extLst>
            </c:dLbl>
            <c:dLbl>
              <c:idx val="9"/>
              <c:layout>
                <c:manualLayout>
                  <c:x val="-1.4382842172990273E-3"/>
                  <c:y val="-8.6274612749581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77-3346-9A74-B4667F8ABBAA}"/>
                </c:ext>
              </c:extLst>
            </c:dLbl>
            <c:dLbl>
              <c:idx val="10"/>
              <c:layout>
                <c:manualLayout>
                  <c:x val="0"/>
                  <c:y val="-5.7803635921511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77-3346-9A74-B4667F8ABBAA}"/>
                </c:ext>
              </c:extLst>
            </c:dLbl>
            <c:dLbl>
              <c:idx val="11"/>
              <c:layout>
                <c:manualLayout>
                  <c:x val="0"/>
                  <c:y val="-6.8728159436294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77-3346-9A74-B4667F8ABBAA}"/>
                </c:ext>
              </c:extLst>
            </c:dLbl>
            <c:dLbl>
              <c:idx val="12"/>
              <c:layout>
                <c:manualLayout>
                  <c:x val="0"/>
                  <c:y val="-9.7570008070824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77-3346-9A74-B4667F8ABBAA}"/>
                </c:ext>
              </c:extLst>
            </c:dLbl>
            <c:dLbl>
              <c:idx val="13"/>
              <c:layout>
                <c:manualLayout>
                  <c:x val="1.6828746889650927E-3"/>
                  <c:y val="-6.8728256454327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77-3346-9A74-B4667F8ABBAA}"/>
                </c:ext>
              </c:extLst>
            </c:dLbl>
            <c:dLbl>
              <c:idx val="14"/>
              <c:layout>
                <c:manualLayout>
                  <c:x val="1.8304649323275673E-3"/>
                  <c:y val="-0.15352055671008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087182017973726E-2"/>
                      <c:h val="0.13138623697450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8577-3346-9A74-B4667F8ABBAA}"/>
                </c:ext>
              </c:extLst>
            </c:dLbl>
            <c:dLbl>
              <c:idx val="15"/>
              <c:layout>
                <c:manualLayout>
                  <c:x val="-2.2226456473563088E-3"/>
                  <c:y val="-0.247471356696514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114D8E-8014-4E4D-B216-538DF926FCCD}" type="VALUE">
                      <a:rPr lang="en-US" sz="1100" b="1" smtClean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8577-3346-9A74-B4667F8ABBAA}"/>
                </c:ext>
              </c:extLst>
            </c:dLbl>
            <c:dLbl>
              <c:idx val="16"/>
              <c:layout>
                <c:manualLayout>
                  <c:x val="1.8304649323275673E-3"/>
                  <c:y val="-0.363674026615084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77-3346-9A74-B4667F8AB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Q2 16</c:v>
                </c:pt>
                <c:pt idx="1">
                  <c:v>Q3 16</c:v>
                </c:pt>
                <c:pt idx="2">
                  <c:v>Q4 16</c:v>
                </c:pt>
                <c:pt idx="3">
                  <c:v>Q1 17</c:v>
                </c:pt>
                <c:pt idx="4">
                  <c:v>Q2 17</c:v>
                </c:pt>
                <c:pt idx="5">
                  <c:v>Q3 17</c:v>
                </c:pt>
                <c:pt idx="6">
                  <c:v>Q4 17</c:v>
                </c:pt>
                <c:pt idx="7">
                  <c:v>Q1 18</c:v>
                </c:pt>
                <c:pt idx="8">
                  <c:v>Q2 18</c:v>
                </c:pt>
                <c:pt idx="9">
                  <c:v>Q3 18</c:v>
                </c:pt>
                <c:pt idx="10">
                  <c:v>Q4 18</c:v>
                </c:pt>
                <c:pt idx="11">
                  <c:v>Q1 19</c:v>
                </c:pt>
                <c:pt idx="12">
                  <c:v>Q2 19</c:v>
                </c:pt>
                <c:pt idx="13">
                  <c:v>Q3 19</c:v>
                </c:pt>
                <c:pt idx="14">
                  <c:v>Q4 19</c:v>
                </c:pt>
                <c:pt idx="15">
                  <c:v>Q1 20</c:v>
                </c:pt>
                <c:pt idx="16">
                  <c:v>Q2 20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-0.01</c:v>
                </c:pt>
                <c:pt idx="1">
                  <c:v>-0.03</c:v>
                </c:pt>
                <c:pt idx="2">
                  <c:v>-0.01</c:v>
                </c:pt>
                <c:pt idx="3">
                  <c:v>0</c:v>
                </c:pt>
                <c:pt idx="4">
                  <c:v>-0.02</c:v>
                </c:pt>
                <c:pt idx="5">
                  <c:v>-0.02</c:v>
                </c:pt>
                <c:pt idx="6">
                  <c:v>-0.01</c:v>
                </c:pt>
                <c:pt idx="7">
                  <c:v>-0.02</c:v>
                </c:pt>
                <c:pt idx="8">
                  <c:v>0</c:v>
                </c:pt>
                <c:pt idx="9">
                  <c:v>-0.03</c:v>
                </c:pt>
                <c:pt idx="10">
                  <c:v>0.01</c:v>
                </c:pt>
                <c:pt idx="11">
                  <c:v>0.01</c:v>
                </c:pt>
                <c:pt idx="12">
                  <c:v>0.03</c:v>
                </c:pt>
                <c:pt idx="13">
                  <c:v>0.02</c:v>
                </c:pt>
                <c:pt idx="14">
                  <c:v>7.0000000000000007E-2</c:v>
                </c:pt>
                <c:pt idx="15">
                  <c:v>0.14000000000000001</c:v>
                </c:pt>
                <c:pt idx="1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577-3346-9A74-B4667F8A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142199424"/>
        <c:axId val="142201216"/>
      </c:barChart>
      <c:catAx>
        <c:axId val="1421994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0" normalizeH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201216"/>
        <c:crosses val="autoZero"/>
        <c:auto val="0"/>
        <c:lblAlgn val="ctr"/>
        <c:lblOffset val="100"/>
        <c:noMultiLvlLbl val="0"/>
      </c:catAx>
      <c:valAx>
        <c:axId val="142201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 b="1" cap="none" dirty="0">
                    <a:solidFill>
                      <a:srgbClr val="71C5E8"/>
                    </a:solidFill>
                  </a:rPr>
                  <a:t>Finanční</a:t>
                </a:r>
                <a:r>
                  <a:rPr lang="cs-CZ" sz="900" b="1" cap="none" baseline="0" dirty="0">
                    <a:solidFill>
                      <a:srgbClr val="71C5E8"/>
                    </a:solidFill>
                  </a:rPr>
                  <a:t> rizika (D&amp;O aj.)</a:t>
                </a:r>
                <a:endParaRPr lang="cs-CZ" sz="900" b="1" cap="none" dirty="0">
                  <a:solidFill>
                    <a:srgbClr val="71C5E8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3222519177167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crossAx val="1421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241337437251E-2"/>
          <c:y val="3.6902016297642101E-2"/>
          <c:w val="0.96297676361259865"/>
          <c:h val="0.78898417442617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1-0B4C-A9F4-DD22D0B24A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1-0B4C-A9F4-DD22D0B24AEC}"/>
              </c:ext>
            </c:extLst>
          </c:dPt>
          <c:dPt>
            <c:idx val="2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1-0B4C-A9F4-DD22D0B24AEC}"/>
              </c:ext>
            </c:extLst>
          </c:dPt>
          <c:dPt>
            <c:idx val="3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1-0B4C-A9F4-DD22D0B24AEC}"/>
              </c:ext>
            </c:extLst>
          </c:dPt>
          <c:dPt>
            <c:idx val="4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1-0B4C-A9F4-DD22D0B24AEC}"/>
              </c:ext>
            </c:extLst>
          </c:dPt>
          <c:dPt>
            <c:idx val="5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11-0B4C-A9F4-DD22D0B24AEC}"/>
              </c:ext>
            </c:extLst>
          </c:dPt>
          <c:dPt>
            <c:idx val="6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11-0B4C-A9F4-DD22D0B24AEC}"/>
              </c:ext>
            </c:extLst>
          </c:dPt>
          <c:dPt>
            <c:idx val="7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11-0B4C-A9F4-DD22D0B24AEC}"/>
              </c:ext>
            </c:extLst>
          </c:dPt>
          <c:dPt>
            <c:idx val="8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11-0B4C-A9F4-DD22D0B24AEC}"/>
              </c:ext>
            </c:extLst>
          </c:dPt>
          <c:dPt>
            <c:idx val="9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211-0B4C-A9F4-DD22D0B24AEC}"/>
              </c:ext>
            </c:extLst>
          </c:dPt>
          <c:dPt>
            <c:idx val="10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211-0B4C-A9F4-DD22D0B24AEC}"/>
              </c:ext>
            </c:extLst>
          </c:dPt>
          <c:dPt>
            <c:idx val="11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211-0B4C-A9F4-DD22D0B24AEC}"/>
              </c:ext>
            </c:extLst>
          </c:dPt>
          <c:dPt>
            <c:idx val="12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211-0B4C-A9F4-DD22D0B24AEC}"/>
              </c:ext>
            </c:extLst>
          </c:dPt>
          <c:dPt>
            <c:idx val="13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211-0B4C-A9F4-DD22D0B24AEC}"/>
              </c:ext>
            </c:extLst>
          </c:dPt>
          <c:dPt>
            <c:idx val="14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211-0B4C-A9F4-DD22D0B24AEC}"/>
              </c:ext>
            </c:extLst>
          </c:dPt>
          <c:dPt>
            <c:idx val="15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211-0B4C-A9F4-DD22D0B24AEC}"/>
              </c:ext>
            </c:extLst>
          </c:dPt>
          <c:dPt>
            <c:idx val="16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211-0B4C-A9F4-DD22D0B24AEC}"/>
              </c:ext>
            </c:extLst>
          </c:dPt>
          <c:dLbls>
            <c:dLbl>
              <c:idx val="0"/>
              <c:layout>
                <c:manualLayout>
                  <c:x val="-4.1947670116108702E-18"/>
                  <c:y val="-8.5501355387978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1-0B4C-A9F4-DD22D0B24AEC}"/>
                </c:ext>
              </c:extLst>
            </c:dLbl>
            <c:dLbl>
              <c:idx val="1"/>
              <c:layout>
                <c:manualLayout>
                  <c:x val="0"/>
                  <c:y val="-8.5501355387978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8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11-0B4C-A9F4-DD22D0B24AEC}"/>
                </c:ext>
              </c:extLst>
            </c:dLbl>
            <c:dLbl>
              <c:idx val="2"/>
              <c:layout>
                <c:manualLayout>
                  <c:x val="-3.3558136092886961E-17"/>
                  <c:y val="-0.13287810859485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11-0B4C-A9F4-DD22D0B24AEC}"/>
                </c:ext>
              </c:extLst>
            </c:dLbl>
            <c:dLbl>
              <c:idx val="3"/>
              <c:layout>
                <c:manualLayout>
                  <c:x val="0"/>
                  <c:y val="-0.1438602138176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11-0B4C-A9F4-DD22D0B24AEC}"/>
                </c:ext>
              </c:extLst>
            </c:dLbl>
            <c:dLbl>
              <c:idx val="4"/>
              <c:layout>
                <c:manualLayout>
                  <c:x val="1.8304649323275673E-3"/>
                  <c:y val="-0.15730352147756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95763929405744E-2"/>
                      <c:h val="0.14258727056749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211-0B4C-A9F4-DD22D0B24AEC}"/>
                </c:ext>
              </c:extLst>
            </c:dLbl>
            <c:dLbl>
              <c:idx val="5"/>
              <c:layout>
                <c:manualLayout>
                  <c:x val="0"/>
                  <c:y val="-0.20110357512357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11-0B4C-A9F4-DD22D0B24AEC}"/>
                </c:ext>
              </c:extLst>
            </c:dLbl>
            <c:dLbl>
              <c:idx val="6"/>
              <c:layout>
                <c:manualLayout>
                  <c:x val="1.4759024336240761E-4"/>
                  <c:y val="-0.14336896961336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11-0B4C-A9F4-DD22D0B24AEC}"/>
                </c:ext>
              </c:extLst>
            </c:dLbl>
            <c:dLbl>
              <c:idx val="7"/>
              <c:layout>
                <c:manualLayout>
                  <c:x val="0"/>
                  <c:y val="-9.5674598612867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71C5E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AB4B38-2710-41B0-84C5-94F02E2A20A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rgbClr val="71C5E8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211-0B4C-A9F4-DD22D0B24AEC}"/>
                </c:ext>
              </c:extLst>
            </c:dLbl>
            <c:dLbl>
              <c:idx val="8"/>
              <c:layout>
                <c:manualLayout>
                  <c:x val="1.8304649323275673E-3"/>
                  <c:y val="-0.10377438019695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11-0B4C-A9F4-DD22D0B24AEC}"/>
                </c:ext>
              </c:extLst>
            </c:dLbl>
            <c:dLbl>
              <c:idx val="9"/>
              <c:layout>
                <c:manualLayout>
                  <c:x val="3.9218071502860713E-4"/>
                  <c:y val="-0.144669502241636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11-0B4C-A9F4-DD22D0B24AEC}"/>
                </c:ext>
              </c:extLst>
            </c:dLbl>
            <c:dLbl>
              <c:idx val="10"/>
              <c:layout>
                <c:manualLayout>
                  <c:x val="0"/>
                  <c:y val="-9.6735256926083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11-0B4C-A9F4-DD22D0B24AEC}"/>
                </c:ext>
              </c:extLst>
            </c:dLbl>
            <c:dLbl>
              <c:idx val="11"/>
              <c:layout>
                <c:manualLayout>
                  <c:x val="-1.8304649323275673E-3"/>
                  <c:y val="-0.10765835153465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11-0B4C-A9F4-DD22D0B24AEC}"/>
                </c:ext>
              </c:extLst>
            </c:dLbl>
            <c:dLbl>
              <c:idx val="12"/>
              <c:layout>
                <c:manualLayout>
                  <c:x val="-1.3423254437154785E-16"/>
                  <c:y val="-0.100089665478790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11-0B4C-A9F4-DD22D0B24AEC}"/>
                </c:ext>
              </c:extLst>
            </c:dLbl>
            <c:dLbl>
              <c:idx val="13"/>
              <c:layout>
                <c:manualLayout>
                  <c:x val="1.6828746889650927E-3"/>
                  <c:y val="-0.11739242058474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087182017973726E-2"/>
                      <c:h val="0.152320190060160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2211-0B4C-A9F4-DD22D0B24AEC}"/>
                </c:ext>
              </c:extLst>
            </c:dLbl>
            <c:dLbl>
              <c:idx val="14"/>
              <c:layout>
                <c:manualLayout>
                  <c:x val="0"/>
                  <c:y val="-0.17184197417327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211-0B4C-A9F4-DD22D0B24AEC}"/>
                </c:ext>
              </c:extLst>
            </c:dLbl>
            <c:dLbl>
              <c:idx val="15"/>
              <c:layout>
                <c:manualLayout>
                  <c:x val="1.438284217298826E-3"/>
                  <c:y val="-0.21231942368854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114D8E-8014-4E4D-B216-538DF926FCCD}" type="VALUE">
                      <a:rPr lang="en-US" sz="1100" b="1" smtClean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211-0B4C-A9F4-DD22D0B24AEC}"/>
                </c:ext>
              </c:extLst>
            </c:dLbl>
            <c:dLbl>
              <c:idx val="16"/>
              <c:layout>
                <c:manualLayout>
                  <c:x val="1.3423254437154785E-16"/>
                  <c:y val="-0.21413112618308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211-0B4C-A9F4-DD22D0B24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</c:v>
                </c:pt>
                <c:pt idx="1">
                  <c:v>0.01</c:v>
                </c:pt>
                <c:pt idx="2">
                  <c:v>-0.02</c:v>
                </c:pt>
                <c:pt idx="3">
                  <c:v>-0.03</c:v>
                </c:pt>
                <c:pt idx="4">
                  <c:v>-0.03</c:v>
                </c:pt>
                <c:pt idx="5">
                  <c:v>-0.01</c:v>
                </c:pt>
                <c:pt idx="6">
                  <c:v>-0.03</c:v>
                </c:pt>
                <c:pt idx="7">
                  <c:v>0</c:v>
                </c:pt>
                <c:pt idx="8">
                  <c:v>-0.01</c:v>
                </c:pt>
                <c:pt idx="9">
                  <c:v>-0.02</c:v>
                </c:pt>
                <c:pt idx="10">
                  <c:v>0.01</c:v>
                </c:pt>
                <c:pt idx="11">
                  <c:v>-0.01</c:v>
                </c:pt>
                <c:pt idx="12">
                  <c:v>0.01</c:v>
                </c:pt>
                <c:pt idx="13">
                  <c:v>0.02</c:v>
                </c:pt>
                <c:pt idx="14">
                  <c:v>0.04</c:v>
                </c:pt>
                <c:pt idx="15">
                  <c:v>0.05</c:v>
                </c:pt>
                <c:pt idx="1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211-0B4C-A9F4-DD22D0B24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142199424"/>
        <c:axId val="142201216"/>
      </c:barChart>
      <c:catAx>
        <c:axId val="1421994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0" normalizeH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201216"/>
        <c:crosses val="autoZero"/>
        <c:auto val="0"/>
        <c:lblAlgn val="ctr"/>
        <c:lblOffset val="100"/>
        <c:noMultiLvlLbl val="0"/>
      </c:catAx>
      <c:valAx>
        <c:axId val="142201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 b="1" cap="none" dirty="0">
                    <a:solidFill>
                      <a:srgbClr val="71C5E8"/>
                    </a:solidFill>
                  </a:rPr>
                  <a:t>Odpovědnost</a:t>
                </a:r>
              </a:p>
            </c:rich>
          </c:tx>
          <c:layout>
            <c:manualLayout>
              <c:xMode val="edge"/>
              <c:yMode val="edge"/>
              <c:x val="1.8304649323275673E-3"/>
              <c:y val="0.2828700616929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crossAx val="1421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2117551016643E-2"/>
          <c:y val="3.6902025656350097E-2"/>
          <c:w val="0.96297676361259865"/>
          <c:h val="0.92172209769784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4-6140-B452-5ABA1C163F0B}"/>
              </c:ext>
            </c:extLst>
          </c:dPt>
          <c:dPt>
            <c:idx val="1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4-6140-B452-5ABA1C163F0B}"/>
              </c:ext>
            </c:extLst>
          </c:dPt>
          <c:dPt>
            <c:idx val="2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44-6140-B452-5ABA1C163F0B}"/>
              </c:ext>
            </c:extLst>
          </c:dPt>
          <c:dPt>
            <c:idx val="3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44-6140-B452-5ABA1C163F0B}"/>
              </c:ext>
            </c:extLst>
          </c:dPt>
          <c:dPt>
            <c:idx val="4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44-6140-B452-5ABA1C163F0B}"/>
              </c:ext>
            </c:extLst>
          </c:dPt>
          <c:dPt>
            <c:idx val="5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44-6140-B452-5ABA1C163F0B}"/>
              </c:ext>
            </c:extLst>
          </c:dPt>
          <c:dPt>
            <c:idx val="6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44-6140-B452-5ABA1C163F0B}"/>
              </c:ext>
            </c:extLst>
          </c:dPt>
          <c:dPt>
            <c:idx val="7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844-6140-B452-5ABA1C163F0B}"/>
              </c:ext>
            </c:extLst>
          </c:dPt>
          <c:dPt>
            <c:idx val="8"/>
            <c:invertIfNegative val="0"/>
            <c:bubble3D val="0"/>
            <c:spPr>
              <a:solidFill>
                <a:srgbClr val="71C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844-6140-B452-5ABA1C163F0B}"/>
              </c:ext>
            </c:extLst>
          </c:dPt>
          <c:dPt>
            <c:idx val="9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844-6140-B452-5ABA1C163F0B}"/>
              </c:ext>
            </c:extLst>
          </c:dPt>
          <c:dPt>
            <c:idx val="10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844-6140-B452-5ABA1C163F0B}"/>
              </c:ext>
            </c:extLst>
          </c:dPt>
          <c:dPt>
            <c:idx val="11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844-6140-B452-5ABA1C163F0B}"/>
              </c:ext>
            </c:extLst>
          </c:dPt>
          <c:dPt>
            <c:idx val="12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844-6140-B452-5ABA1C163F0B}"/>
              </c:ext>
            </c:extLst>
          </c:dPt>
          <c:dPt>
            <c:idx val="13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844-6140-B452-5ABA1C163F0B}"/>
              </c:ext>
            </c:extLst>
          </c:dPt>
          <c:dPt>
            <c:idx val="14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844-6140-B452-5ABA1C163F0B}"/>
              </c:ext>
            </c:extLst>
          </c:dPt>
          <c:dPt>
            <c:idx val="15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844-6140-B452-5ABA1C163F0B}"/>
              </c:ext>
            </c:extLst>
          </c:dPt>
          <c:dPt>
            <c:idx val="16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844-6140-B452-5ABA1C163F0B}"/>
              </c:ext>
            </c:extLst>
          </c:dPt>
          <c:dLbls>
            <c:dLbl>
              <c:idx val="0"/>
              <c:layout>
                <c:manualLayout>
                  <c:x val="-3.660929864655139E-3"/>
                  <c:y val="-9.7567673112901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4-6140-B452-5ABA1C163F0B}"/>
                </c:ext>
              </c:extLst>
            </c:dLbl>
            <c:dLbl>
              <c:idx val="1"/>
              <c:layout>
                <c:manualLayout>
                  <c:x val="-1.6779068046443481E-17"/>
                  <c:y val="-0.115668787751235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4-6140-B452-5ABA1C163F0B}"/>
                </c:ext>
              </c:extLst>
            </c:dLbl>
            <c:dLbl>
              <c:idx val="2"/>
              <c:layout>
                <c:manualLayout>
                  <c:x val="-1.6779068046443481E-17"/>
                  <c:y val="-0.1379430262178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44-6140-B452-5ABA1C163F0B}"/>
                </c:ext>
              </c:extLst>
            </c:dLbl>
            <c:dLbl>
              <c:idx val="3"/>
              <c:layout>
                <c:manualLayout>
                  <c:x val="-3.3558136092886961E-17"/>
                  <c:y val="-0.1132387412596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44-6140-B452-5ABA1C163F0B}"/>
                </c:ext>
              </c:extLst>
            </c:dLbl>
            <c:dLbl>
              <c:idx val="4"/>
              <c:layout>
                <c:manualLayout>
                  <c:x val="0"/>
                  <c:y val="-7.5366122253904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4-6140-B452-5ABA1C163F0B}"/>
                </c:ext>
              </c:extLst>
            </c:dLbl>
            <c:dLbl>
              <c:idx val="5"/>
              <c:layout>
                <c:manualLayout>
                  <c:x val="3.6609298646551347E-3"/>
                  <c:y val="-0.104565636909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44-6140-B452-5ABA1C163F0B}"/>
                </c:ext>
              </c:extLst>
            </c:dLbl>
            <c:dLbl>
              <c:idx val="6"/>
              <c:layout>
                <c:manualLayout>
                  <c:x val="1.4759024336240761E-4"/>
                  <c:y val="-5.8899291082038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44-6140-B452-5ABA1C163F0B}"/>
                </c:ext>
              </c:extLst>
            </c:dLbl>
            <c:dLbl>
              <c:idx val="7"/>
              <c:layout>
                <c:manualLayout>
                  <c:x val="-6.7116272185773923E-17"/>
                  <c:y val="-5.3835862830407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44-6140-B452-5ABA1C163F0B}"/>
                </c:ext>
              </c:extLst>
            </c:dLbl>
            <c:dLbl>
              <c:idx val="8"/>
              <c:layout>
                <c:manualLayout>
                  <c:x val="6.7116272185773923E-17"/>
                  <c:y val="-6.7572395431987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1C5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44-6140-B452-5ABA1C163F0B}"/>
                </c:ext>
              </c:extLst>
            </c:dLbl>
            <c:dLbl>
              <c:idx val="9"/>
              <c:layout>
                <c:manualLayout>
                  <c:x val="3.9218071502867424E-4"/>
                  <c:y val="-6.02000667015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44-6140-B452-5ABA1C163F0B}"/>
                </c:ext>
              </c:extLst>
            </c:dLbl>
            <c:dLbl>
              <c:idx val="10"/>
              <c:layout>
                <c:manualLayout>
                  <c:x val="-6.7116272185773923E-17"/>
                  <c:y val="-8.1937937135196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44-6140-B452-5ABA1C163F0B}"/>
                </c:ext>
              </c:extLst>
            </c:dLbl>
            <c:dLbl>
              <c:idx val="11"/>
              <c:layout>
                <c:manualLayout>
                  <c:x val="-1.8304649323277015E-3"/>
                  <c:y val="-7.1457144241668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44-6140-B452-5ABA1C163F0B}"/>
                </c:ext>
              </c:extLst>
            </c:dLbl>
            <c:dLbl>
              <c:idx val="12"/>
              <c:layout>
                <c:manualLayout>
                  <c:x val="-1.3423254437154785E-16"/>
                  <c:y val="-8.5292493983081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844-6140-B452-5ABA1C163F0B}"/>
                </c:ext>
              </c:extLst>
            </c:dLbl>
            <c:dLbl>
              <c:idx val="13"/>
              <c:layout>
                <c:manualLayout>
                  <c:x val="-1.4759024336247472E-4"/>
                  <c:y val="-0.18239648667061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844-6140-B452-5ABA1C163F0B}"/>
                </c:ext>
              </c:extLst>
            </c:dLbl>
            <c:dLbl>
              <c:idx val="14"/>
              <c:layout>
                <c:manualLayout>
                  <c:x val="1.8304649323275673E-3"/>
                  <c:y val="-0.200644401771487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844-6140-B452-5ABA1C163F0B}"/>
                </c:ext>
              </c:extLst>
            </c:dLbl>
            <c:dLbl>
              <c:idx val="15"/>
              <c:layout>
                <c:manualLayout>
                  <c:x val="3.2687491496265274E-3"/>
                  <c:y val="-0.198887071962631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114D8E-8014-4E4D-B216-538DF926FCCD}" type="VALUE">
                      <a:rPr lang="en-US" sz="1100" b="1" smtClean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9844-6140-B452-5ABA1C163F0B}"/>
                </c:ext>
              </c:extLst>
            </c:dLbl>
            <c:dLbl>
              <c:idx val="16"/>
              <c:layout>
                <c:manualLayout>
                  <c:x val="3.6609298646550002E-3"/>
                  <c:y val="-0.31066778532736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844-6140-B452-5ABA1C163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-0.04</c:v>
                </c:pt>
                <c:pt idx="1">
                  <c:v>-0.06</c:v>
                </c:pt>
                <c:pt idx="2">
                  <c:v>-7.0000000000000007E-2</c:v>
                </c:pt>
                <c:pt idx="3">
                  <c:v>-0.05</c:v>
                </c:pt>
                <c:pt idx="4">
                  <c:v>-0.02</c:v>
                </c:pt>
                <c:pt idx="5">
                  <c:v>-0.04</c:v>
                </c:pt>
                <c:pt idx="6">
                  <c:v>0</c:v>
                </c:pt>
                <c:pt idx="7">
                  <c:v>0</c:v>
                </c:pt>
                <c:pt idx="8">
                  <c:v>-0.01</c:v>
                </c:pt>
                <c:pt idx="9">
                  <c:v>0</c:v>
                </c:pt>
                <c:pt idx="10">
                  <c:v>0.03</c:v>
                </c:pt>
                <c:pt idx="11">
                  <c:v>0.02</c:v>
                </c:pt>
                <c:pt idx="12">
                  <c:v>0.03</c:v>
                </c:pt>
                <c:pt idx="13">
                  <c:v>0.1</c:v>
                </c:pt>
                <c:pt idx="14">
                  <c:v>0.12</c:v>
                </c:pt>
                <c:pt idx="15">
                  <c:v>0.12</c:v>
                </c:pt>
                <c:pt idx="1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844-6140-B452-5ABA1C16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142199424"/>
        <c:axId val="142201216"/>
      </c:barChart>
      <c:catAx>
        <c:axId val="1421994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0" normalizeH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201216"/>
        <c:crosses val="autoZero"/>
        <c:auto val="0"/>
        <c:lblAlgn val="ctr"/>
        <c:lblOffset val="100"/>
        <c:noMultiLvlLbl val="0"/>
      </c:catAx>
      <c:valAx>
        <c:axId val="142201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 b="1" i="0" cap="none" baseline="0" dirty="0">
                    <a:solidFill>
                      <a:srgbClr val="71C5E8"/>
                    </a:solidFill>
                    <a:effectLst/>
                  </a:rPr>
                  <a:t>Majetek </a:t>
                </a:r>
                <a:endParaRPr lang="cs-CZ" sz="900" cap="none" dirty="0">
                  <a:solidFill>
                    <a:srgbClr val="71C5E8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6308399037896102E-4"/>
              <c:y val="0.47961706457985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crossAx val="1421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Sheet1!$D$15</c:f>
              <c:strCache>
                <c:ptCount val="1"/>
                <c:pt idx="0">
                  <c:v>Tangible Assets</c:v>
                </c:pt>
              </c:strCache>
            </c:strRef>
          </c:tx>
          <c:invertIfNegative val="0"/>
          <c:cat>
            <c:numRef>
              <c:f>Sheet1!$E$14:$I$14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Sheet1!$E$15:$I$15</c:f>
              <c:numCache>
                <c:formatCode>"$"#,##0.00</c:formatCode>
                <c:ptCount val="5"/>
                <c:pt idx="0">
                  <c:v>593984.27099999995</c:v>
                </c:pt>
                <c:pt idx="1">
                  <c:v>1024444.412</c:v>
                </c:pt>
                <c:pt idx="2">
                  <c:v>1468254.912</c:v>
                </c:pt>
                <c:pt idx="3">
                  <c:v>2320922.7200000002</c:v>
                </c:pt>
                <c:pt idx="4">
                  <c:v>3775299.568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C-4FCA-BB70-D914B8195FB9}"/>
            </c:ext>
          </c:extLst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Intangible Assets</c:v>
                </c:pt>
              </c:strCache>
            </c:strRef>
          </c:tx>
          <c:invertIfNegative val="0"/>
          <c:cat>
            <c:numRef>
              <c:f>Sheet1!$E$14:$I$14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Sheet1!$E$16:$I$16</c:f>
              <c:numCache>
                <c:formatCode>"$"#,##0.00</c:formatCode>
                <c:ptCount val="5"/>
                <c:pt idx="0">
                  <c:v>121659.429</c:v>
                </c:pt>
                <c:pt idx="1">
                  <c:v>482091.4879999999</c:v>
                </c:pt>
                <c:pt idx="2">
                  <c:v>3120041.6879999996</c:v>
                </c:pt>
                <c:pt idx="3">
                  <c:v>9283690.879999999</c:v>
                </c:pt>
                <c:pt idx="4">
                  <c:v>19820322.732000001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C-4FCA-BB70-D914B8195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318080"/>
        <c:axId val="170319872"/>
      </c:barChart>
      <c:catAx>
        <c:axId val="17031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319872"/>
        <c:crosses val="autoZero"/>
        <c:auto val="1"/>
        <c:lblAlgn val="ctr"/>
        <c:lblOffset val="100"/>
        <c:noMultiLvlLbl val="0"/>
      </c:catAx>
      <c:valAx>
        <c:axId val="170319872"/>
        <c:scaling>
          <c:orientation val="minMax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17031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E6A5-D2E6-4A70-890B-93C46F0D82A9}" type="datetimeFigureOut">
              <a:rPr lang="cs-CZ" smtClean="0"/>
              <a:t>01.10.2020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B38D-2E3F-407A-AB7D-A6167970CD9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4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exteriér, tráva, budova, park&#10;&#10;Popis byl vytvořen automaticky">
            <a:extLst>
              <a:ext uri="{FF2B5EF4-FFF2-40B4-BE49-F238E27FC236}">
                <a16:creationId xmlns:a16="http://schemas.microsoft.com/office/drawing/2014/main" id="{D89A5E11-1027-4484-BC02-14A741A3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0" b="42943"/>
          <a:stretch/>
        </p:blipFill>
        <p:spPr>
          <a:xfrm>
            <a:off x="0" y="-310929"/>
            <a:ext cx="12192000" cy="371371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5294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4F9F-721F-4761-8C8A-E317F9EF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ADA22-D5DE-40F5-8176-D03097F7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FBE41-70EE-4BD2-8CDF-BCAAE61A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5453149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550" y="1532661"/>
            <a:ext cx="5200474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89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4CB75E-1DC9-465D-B88E-48D057705C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249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068D165-2D72-43D9-8230-61C0AAF75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297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9C98CD-280D-4426-8FFA-9814FF5EAE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98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2A898490-388B-4105-AE5D-5173BDE6B3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249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F1558CB5-0154-470A-8C92-B319909FD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297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</p:spTree>
    <p:extLst>
      <p:ext uri="{BB962C8B-B14F-4D97-AF65-F5344CB8AC3E}">
        <p14:creationId xmlns:p14="http://schemas.microsoft.com/office/powerpoint/2010/main" val="250235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0" y="1243735"/>
            <a:ext cx="5536276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964" y="1532661"/>
            <a:ext cx="5002212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99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11045334" cy="243195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obrázku 6">
            <a:extLst>
              <a:ext uri="{FF2B5EF4-FFF2-40B4-BE49-F238E27FC236}">
                <a16:creationId xmlns:a16="http://schemas.microsoft.com/office/drawing/2014/main" id="{A5F20F21-DBE3-4B63-8A01-49FA7AE3723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6945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03200483-675E-4849-8F94-EE7FD820FC5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66122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8ED032F4-B848-40BC-A8BA-18035208029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17596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68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C25354-7A48-4F2D-8066-118D2D76CEF3}"/>
              </a:ext>
            </a:extLst>
          </p:cNvPr>
          <p:cNvSpPr>
            <a:spLocks noChangeAspect="1"/>
          </p:cNvSpPr>
          <p:nvPr userDrawn="1"/>
        </p:nvSpPr>
        <p:spPr>
          <a:xfrm>
            <a:off x="5945603" y="2346159"/>
            <a:ext cx="2009275" cy="2009275"/>
          </a:xfrm>
          <a:prstGeom prst="ellipse">
            <a:avLst/>
          </a:prstGeom>
          <a:solidFill>
            <a:srgbClr val="003865">
              <a:alpha val="9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CB37B2D-C132-420A-93D2-BA6018BA2E1E}"/>
              </a:ext>
            </a:extLst>
          </p:cNvPr>
          <p:cNvSpPr>
            <a:spLocks noChangeAspect="1"/>
          </p:cNvSpPr>
          <p:nvPr userDrawn="1"/>
        </p:nvSpPr>
        <p:spPr>
          <a:xfrm>
            <a:off x="2536655" y="2310063"/>
            <a:ext cx="2009275" cy="2009275"/>
          </a:xfrm>
          <a:prstGeom prst="ellipse">
            <a:avLst/>
          </a:prstGeom>
          <a:solidFill>
            <a:srgbClr val="71C5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A99BDF9-547C-4C01-8087-88D54B068E1E}"/>
              </a:ext>
            </a:extLst>
          </p:cNvPr>
          <p:cNvSpPr>
            <a:spLocks noChangeAspect="1"/>
          </p:cNvSpPr>
          <p:nvPr userDrawn="1"/>
        </p:nvSpPr>
        <p:spPr>
          <a:xfrm>
            <a:off x="4241129" y="2334127"/>
            <a:ext cx="2009275" cy="2009275"/>
          </a:xfrm>
          <a:prstGeom prst="ellipse">
            <a:avLst/>
          </a:prstGeom>
          <a:solidFill>
            <a:srgbClr val="FF505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3D907AA-83CF-4276-9B9A-0E8EE69D0DF4}"/>
              </a:ext>
            </a:extLst>
          </p:cNvPr>
          <p:cNvSpPr>
            <a:spLocks noChangeAspect="1"/>
          </p:cNvSpPr>
          <p:nvPr userDrawn="1"/>
        </p:nvSpPr>
        <p:spPr>
          <a:xfrm>
            <a:off x="7650077" y="2310062"/>
            <a:ext cx="2009275" cy="2009275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D3828E71-FCF1-48CA-BF93-3C419A693C87}"/>
              </a:ext>
            </a:extLst>
          </p:cNvPr>
          <p:cNvCxnSpPr>
            <a:stCxn id="6" idx="0"/>
          </p:cNvCxnSpPr>
          <p:nvPr userDrawn="1"/>
        </p:nvCxnSpPr>
        <p:spPr>
          <a:xfrm rot="16200000" flipV="1">
            <a:off x="2750217" y="1518987"/>
            <a:ext cx="397042" cy="1185110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pojnice: pravoúhlá 9">
            <a:extLst>
              <a:ext uri="{FF2B5EF4-FFF2-40B4-BE49-F238E27FC236}">
                <a16:creationId xmlns:a16="http://schemas.microsoft.com/office/drawing/2014/main" id="{5A2D1BBA-CAFE-4921-A515-7069CA2F9943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9066794" y="1518987"/>
            <a:ext cx="397042" cy="1185110"/>
          </a:xfrm>
          <a:prstGeom prst="bentConnector2">
            <a:avLst/>
          </a:prstGeom>
          <a:ln w="1905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4C2E8060-632E-4C4A-A8BD-26E18C04324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129245" y="3647987"/>
            <a:ext cx="397042" cy="1836000"/>
          </a:xfrm>
          <a:prstGeom prst="bentConnector2">
            <a:avLst/>
          </a:prstGeom>
          <a:ln w="19050">
            <a:solidFill>
              <a:srgbClr val="FF5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pojnice: pravoúhlá 11">
            <a:extLst>
              <a:ext uri="{FF2B5EF4-FFF2-40B4-BE49-F238E27FC236}">
                <a16:creationId xmlns:a16="http://schemas.microsoft.com/office/drawing/2014/main" id="{8E5C7DDB-A04C-4168-ABCF-E29FE4E35894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7685767" y="3660019"/>
            <a:ext cx="397042" cy="1836000"/>
          </a:xfrm>
          <a:prstGeom prst="bentConnector2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cký objekt 20" descr="Uživatelé">
            <a:extLst>
              <a:ext uri="{FF2B5EF4-FFF2-40B4-BE49-F238E27FC236}">
                <a16:creationId xmlns:a16="http://schemas.microsoft.com/office/drawing/2014/main" id="{433986E2-CB88-452C-B46A-55938B5C5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043" y="2857499"/>
            <a:ext cx="914400" cy="914400"/>
          </a:xfrm>
          <a:prstGeom prst="rect">
            <a:avLst/>
          </a:prstGeom>
        </p:spPr>
      </p:pic>
      <p:pic>
        <p:nvPicPr>
          <p:cNvPr id="22" name="Grafický objekt 21" descr="Glóbus s Evropou a Afrikou">
            <a:extLst>
              <a:ext uri="{FF2B5EF4-FFF2-40B4-BE49-F238E27FC236}">
                <a16:creationId xmlns:a16="http://schemas.microsoft.com/office/drawing/2014/main" id="{9CBA0D7E-487F-479C-9770-0824A5AD6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548" y="2893596"/>
            <a:ext cx="914400" cy="914400"/>
          </a:xfrm>
          <a:prstGeom prst="rect">
            <a:avLst/>
          </a:prstGeom>
        </p:spPr>
      </p:pic>
      <p:pic>
        <p:nvPicPr>
          <p:cNvPr id="23" name="Grafický objekt 22" descr="Trefa do černého">
            <a:extLst>
              <a:ext uri="{FF2B5EF4-FFF2-40B4-BE49-F238E27FC236}">
                <a16:creationId xmlns:a16="http://schemas.microsoft.com/office/drawing/2014/main" id="{BC9D9843-A58E-4EDF-A974-853DF83DF7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7514" y="285749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toupající trend">
            <a:extLst>
              <a:ext uri="{FF2B5EF4-FFF2-40B4-BE49-F238E27FC236}">
                <a16:creationId xmlns:a16="http://schemas.microsoft.com/office/drawing/2014/main" id="{D7C6026D-01D7-480E-87E2-6D9EC70A99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3040" y="2857499"/>
            <a:ext cx="914400" cy="914400"/>
          </a:xfrm>
          <a:prstGeom prst="rect">
            <a:avLst/>
          </a:prstGeom>
        </p:spPr>
      </p:pic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id="{50BC5C08-99E5-4D2F-9833-5DC818F69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61" y="1712420"/>
            <a:ext cx="1826584" cy="3667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6" name="Zástupný symbol pro text 24">
            <a:extLst>
              <a:ext uri="{FF2B5EF4-FFF2-40B4-BE49-F238E27FC236}">
                <a16:creationId xmlns:a16="http://schemas.microsoft.com/office/drawing/2014/main" id="{020A6A9C-F509-4DEB-BEF7-6973D9DD0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519" y="4546948"/>
            <a:ext cx="1824370" cy="37539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rgbClr val="FF6E6E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9" name="Zástupný symbol pro text 28">
            <a:extLst>
              <a:ext uri="{FF2B5EF4-FFF2-40B4-BE49-F238E27FC236}">
                <a16:creationId xmlns:a16="http://schemas.microsoft.com/office/drawing/2014/main" id="{F007C9E4-8DD7-4289-9A17-EDA859111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361" y="2087405"/>
            <a:ext cx="1824370" cy="103679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0" name="Zástupný symbol pro text 28">
            <a:extLst>
              <a:ext uri="{FF2B5EF4-FFF2-40B4-BE49-F238E27FC236}">
                <a16:creationId xmlns:a16="http://schemas.microsoft.com/office/drawing/2014/main" id="{51DEF7B4-80C6-4D07-A9AC-F867F420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9" y="4922346"/>
            <a:ext cx="1824370" cy="108643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1" name="Zástupný symbol pro text 24">
            <a:extLst>
              <a:ext uri="{FF2B5EF4-FFF2-40B4-BE49-F238E27FC236}">
                <a16:creationId xmlns:a16="http://schemas.microsoft.com/office/drawing/2014/main" id="{42396592-40E6-46F3-8DA2-D93913BB0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368" y="1708601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2" name="Zástupný symbol pro text 28">
            <a:extLst>
              <a:ext uri="{FF2B5EF4-FFF2-40B4-BE49-F238E27FC236}">
                <a16:creationId xmlns:a16="http://schemas.microsoft.com/office/drawing/2014/main" id="{B8504391-C9F2-4C2E-953C-FB206F7743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368" y="2075373"/>
            <a:ext cx="1824370" cy="11345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3" name="Zástupný symbol pro text 24">
            <a:extLst>
              <a:ext uri="{FF2B5EF4-FFF2-40B4-BE49-F238E27FC236}">
                <a16:creationId xmlns:a16="http://schemas.microsoft.com/office/drawing/2014/main" id="{4BE6957A-8067-4F34-BBEB-488F6A580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88165" y="4555574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4" name="Zástupný symbol pro text 28">
            <a:extLst>
              <a:ext uri="{FF2B5EF4-FFF2-40B4-BE49-F238E27FC236}">
                <a16:creationId xmlns:a16="http://schemas.microsoft.com/office/drawing/2014/main" id="{5DB079D0-A006-4FEA-AD09-5AF4373502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8165" y="4922346"/>
            <a:ext cx="1824370" cy="10864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67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 descr="Stoupající trend">
            <a:extLst>
              <a:ext uri="{FF2B5EF4-FFF2-40B4-BE49-F238E27FC236}">
                <a16:creationId xmlns:a16="http://schemas.microsoft.com/office/drawing/2014/main" id="{01CB5B68-4E2C-45CC-AC73-72D4B3F27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216" y="1247774"/>
            <a:ext cx="914400" cy="9144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 descr="Uživatelé">
            <a:extLst>
              <a:ext uri="{FF2B5EF4-FFF2-40B4-BE49-F238E27FC236}">
                <a16:creationId xmlns:a16="http://schemas.microsoft.com/office/drawing/2014/main" id="{BD1EDDD1-E194-48CC-9BDD-BDDAAC695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0110" y="3429000"/>
            <a:ext cx="609599" cy="60959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Trefa do černého">
            <a:extLst>
              <a:ext uri="{FF2B5EF4-FFF2-40B4-BE49-F238E27FC236}">
                <a16:creationId xmlns:a16="http://schemas.microsoft.com/office/drawing/2014/main" id="{27378110-0B24-43AC-BCAD-A7D7340FEB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0110" y="5105400"/>
            <a:ext cx="633412" cy="63341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80A5DA-E5E7-4452-B1CE-F2D06B4E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80042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 descr="Uživatelé">
              <a:extLst>
                <a:ext uri="{FF2B5EF4-FFF2-40B4-BE49-F238E27FC236}">
                  <a16:creationId xmlns:a16="http://schemas.microsoft.com/office/drawing/2014/main" id="{F614481C-56EB-497A-959C-0357088DC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638" y="3279180"/>
              <a:ext cx="915272" cy="915272"/>
            </a:xfrm>
            <a:prstGeom prst="rect">
              <a:avLst/>
            </a:prstGeom>
          </p:spPr>
        </p:pic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Grafický objekt 16" descr="Trefa do černého">
              <a:extLst>
                <a:ext uri="{FF2B5EF4-FFF2-40B4-BE49-F238E27FC236}">
                  <a16:creationId xmlns:a16="http://schemas.microsoft.com/office/drawing/2014/main" id="{C64DE065-F909-4EBF-AB7B-9B6583172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7484" y="5105400"/>
              <a:ext cx="633412" cy="633412"/>
            </a:xfrm>
            <a:prstGeom prst="rect">
              <a:avLst/>
            </a:prstGeom>
          </p:spPr>
        </p:pic>
        <p:pic>
          <p:nvPicPr>
            <p:cNvPr id="18" name="Grafický objekt 17" descr="Stoupající trend">
              <a:extLst>
                <a:ext uri="{FF2B5EF4-FFF2-40B4-BE49-F238E27FC236}">
                  <a16:creationId xmlns:a16="http://schemas.microsoft.com/office/drawing/2014/main" id="{A18C15BE-7A03-476F-ABDE-4DF052E743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23334CFC-6A5B-403C-BA88-B3C154EC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762395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3" name="Grafický objekt 22" descr="Trefa do černého">
              <a:extLst>
                <a:ext uri="{FF2B5EF4-FFF2-40B4-BE49-F238E27FC236}">
                  <a16:creationId xmlns:a16="http://schemas.microsoft.com/office/drawing/2014/main" id="{FD92A8CA-83CB-4D47-B220-F8A491750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64" y="4978753"/>
              <a:ext cx="906821" cy="906821"/>
            </a:xfrm>
            <a:prstGeom prst="rect">
              <a:avLst/>
            </a:prstGeom>
          </p:spPr>
        </p:pic>
        <p:pic>
          <p:nvPicPr>
            <p:cNvPr id="24" name="Grafický objekt 23" descr="Stoupající trend">
              <a:extLst>
                <a:ext uri="{FF2B5EF4-FFF2-40B4-BE49-F238E27FC236}">
                  <a16:creationId xmlns:a16="http://schemas.microsoft.com/office/drawing/2014/main" id="{E10D47F5-633E-4503-820D-F94C5F6E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  <p:pic>
          <p:nvPicPr>
            <p:cNvPr id="25" name="Grafický objekt 24" descr="Uživatelé">
              <a:extLst>
                <a:ext uri="{FF2B5EF4-FFF2-40B4-BE49-F238E27FC236}">
                  <a16:creationId xmlns:a16="http://schemas.microsoft.com/office/drawing/2014/main" id="{87303AF7-4F68-45EF-A0EB-AE509D403A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9970" y="3274848"/>
              <a:ext cx="609599" cy="60959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54DB7776-286B-4A41-A1B8-CE9D6153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5380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981AE234-212A-47D8-8CF7-1C30F4326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5635" y="1517786"/>
            <a:ext cx="1122362" cy="3869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8117A58C-5677-4BED-BCC8-58AB69652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38963" y="3578364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BC006784-CEDA-4031-8F9E-824A197AC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1577793-F051-493A-81E8-8C846226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51459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budova, exteriér, chodník, ulice&#10;&#10;Popis byl vytvořen automaticky">
            <a:extLst>
              <a:ext uri="{FF2B5EF4-FFF2-40B4-BE49-F238E27FC236}">
                <a16:creationId xmlns:a16="http://schemas.microsoft.com/office/drawing/2014/main" id="{CE0ED0F4-10C1-41AF-BCAB-85F6BCA7A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b="43896"/>
          <a:stretch/>
        </p:blipFill>
        <p:spPr>
          <a:xfrm>
            <a:off x="0" y="-322120"/>
            <a:ext cx="12192000" cy="371371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248051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9" name="Zástupný symbol pro text 11">
            <a:extLst>
              <a:ext uri="{FF2B5EF4-FFF2-40B4-BE49-F238E27FC236}">
                <a16:creationId xmlns:a16="http://schemas.microsoft.com/office/drawing/2014/main" id="{0A37D22A-ED6B-43D6-B2FB-EC2024765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3701" y="1922864"/>
            <a:ext cx="914400" cy="2560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20" name="Zástupný symbol pro text 11">
            <a:extLst>
              <a:ext uri="{FF2B5EF4-FFF2-40B4-BE49-F238E27FC236}">
                <a16:creationId xmlns:a16="http://schemas.microsoft.com/office/drawing/2014/main" id="{15C39C6A-246F-49F7-B5B2-5D9741205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43601" y="3551226"/>
            <a:ext cx="1494599" cy="3776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21" name="Zástupný symbol pro text 11">
            <a:extLst>
              <a:ext uri="{FF2B5EF4-FFF2-40B4-BE49-F238E27FC236}">
                <a16:creationId xmlns:a16="http://schemas.microsoft.com/office/drawing/2014/main" id="{89230884-7BB0-4570-9669-11B2FA278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9EDE71DD-CC65-498D-ADB8-81D0539D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58843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22331A9F-606F-49F9-864B-866F70762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0990" y="1921495"/>
            <a:ext cx="914400" cy="2587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1ADFDBE9-1337-4543-A71F-40DE557CF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0990" y="3422312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E9A54010-E74A-4F11-9EF4-ACB0BDA0E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7009" y="5283756"/>
            <a:ext cx="1122362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D4B4B4-EE05-4EB6-9863-A9B9C864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5378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948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1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ázdn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22A3A53-1EFB-404C-94D3-F59C9CE87B87}"/>
              </a:ext>
            </a:extLst>
          </p:cNvPr>
          <p:cNvGrpSpPr/>
          <p:nvPr userDrawn="1"/>
        </p:nvGrpSpPr>
        <p:grpSpPr>
          <a:xfrm>
            <a:off x="-334667" y="-2461961"/>
            <a:ext cx="5478167" cy="11450558"/>
            <a:chOff x="-334667" y="-2138111"/>
            <a:chExt cx="5478167" cy="1145055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4DA3A5A-EDFB-4137-B9C0-EBBEF1E58B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327"/>
            <a:stretch/>
          </p:blipFill>
          <p:spPr>
            <a:xfrm>
              <a:off x="-334667" y="-2138111"/>
              <a:ext cx="5478167" cy="11450558"/>
            </a:xfrm>
            <a:prstGeom prst="rect">
              <a:avLst/>
            </a:prstGeom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582F5F9-9438-4405-9C3C-9D1BB57A15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43500" y="1798008"/>
              <a:ext cx="0" cy="2606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525F5F5-FA39-4AD3-B98A-BA6A783AC5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25" y="2828925"/>
            <a:ext cx="4019550" cy="1066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>
                <a:latin typeface="+mj-lt"/>
              </a:rPr>
              <a:t>Přechodový slide s názvem tématu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598F2D-B3BA-47AB-9CD6-9CE752665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50" y="6124574"/>
            <a:ext cx="1456324" cy="5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733351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2"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3987589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C83091-C06B-4822-8A13-408A6B7662DF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218688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2122037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2"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6" name="Zástupný symbol pro text 6">
            <a:extLst>
              <a:ext uri="{FF2B5EF4-FFF2-40B4-BE49-F238E27FC236}">
                <a16:creationId xmlns:a16="http://schemas.microsoft.com/office/drawing/2014/main" id="{13E04714-948F-4AE1-A5C8-F7A6685F7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35" y="3651104"/>
            <a:ext cx="5002877" cy="26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Jméno Příjmení</a:t>
            </a:r>
            <a:endParaRPr lang="cs-CZ" dirty="0"/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6D6423E3-3C2C-412D-9006-629D1E858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35" y="3918277"/>
            <a:ext cx="5002877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Pozice</a:t>
            </a:r>
            <a:endParaRPr lang="cs-CZ" dirty="0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BBB83694-E5EA-4913-B354-8745627FC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751" y="4174778"/>
            <a:ext cx="4791961" cy="24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+420 123 456 789</a:t>
            </a:r>
            <a:endParaRPr lang="cs-CZ" dirty="0"/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C17EA5AE-B35E-49C2-A68F-D01CF5ABAD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751" y="4380308"/>
            <a:ext cx="5002877" cy="2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jmeno.prijmeni@renomia.cz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C7552DD-9658-4960-9EE7-6FF4620D8537}"/>
              </a:ext>
            </a:extLst>
          </p:cNvPr>
          <p:cNvSpPr txBox="1"/>
          <p:nvPr userDrawn="1"/>
        </p:nvSpPr>
        <p:spPr>
          <a:xfrm>
            <a:off x="556835" y="4160175"/>
            <a:ext cx="40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T:</a:t>
            </a:r>
          </a:p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E: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154049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04D8C-F400-4D5D-B96C-37F4B2AF9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10B6DA-9714-405F-A1A4-60221963E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4AF55-C595-41C4-82E9-D62250AD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82973C-CD7D-481B-B46A-FAC145B0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8B178-F934-4898-8726-9A19E202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16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D57FE-08BC-4AB7-B8A2-CAA154E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22AA2-7D8E-49ED-A313-6FA12F42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8E976-4707-4E73-9DA1-C95472F3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9E5F1C-A32D-4A8A-94B6-4235A4A0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065D33-53F4-4952-B031-F3F46A6F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061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67355-146A-428C-9904-32921155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21F663-6FE8-44A9-92A0-D7EBE575C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1E18A-4381-465D-94EF-F28CD5F4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A0E6E0-065D-484E-B49F-D0AF3144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09678-42F1-4A03-BA5E-E9D42621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3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_stavebnic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1FEC5C-9341-4E66-8374-5EB09C098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921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3BFE1EC-5043-440C-AC2D-46C8274248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4924592-5B7A-4447-B682-98EDC7E11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70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BE87-33CC-437F-B826-CEC69F58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04D61-4F4C-49AB-AFF1-523207FC6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CCE25C-E7BC-41A7-9E59-6E1CFF2B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15459-F67F-4FCB-A0D7-5345A77D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1A01BC-629C-4708-B8A8-DF8CCB2C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641BDD-AF41-4D0B-A6F9-238D08B2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91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A59F9-96A6-402E-9850-FF341A07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952F78-C11B-48FD-992B-E7A0039E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B5DBC7-4944-4EA3-9A14-CE1F8D0D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E610BC-B278-47D4-AD84-C1056890C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565E22-2724-479E-8834-B078164CB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7A1131-2E60-469B-A632-CE3A65EB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40D28F-CB5C-4294-866B-BFAC9BB4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1919CB-6E1A-4ADD-845E-F1958B8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17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2165A-F72E-45BA-930A-E7E61291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F23089-EC0C-4C2D-9DAF-18E212D8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8E15BB-4913-45CC-B276-E5565D76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E4A4F6-0860-4AEF-872B-B95C1B4C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58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AA5414-1104-4B4D-8099-26309A37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DD70F2-B768-46B1-A43E-88BADB14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BEB748-7BDC-4B95-A09F-4E72E195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43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653EB-ED46-414A-8CE6-5C47AC27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2C0B1-E2CA-4926-8280-97F8F671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C1220B-F6F2-461A-AB33-7E01F0402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F9B120-3842-471F-9FB5-85FF604C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4D9BB7-F991-436E-B61F-394E215A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721F8E-3C3C-4056-85AE-D4A1A72E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46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3EFF8-3BB1-4C27-93B9-BDCF763C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168E22-3230-450D-895D-C0C525B8C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C9C97-F026-42FF-BBB4-663075271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97F47F-60E8-43A1-B390-C05AFE4E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0FB120-5938-4DB2-A6E2-A8DEEB35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429B59-D582-4091-BEC5-71460B23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206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07D0C-8CBB-415D-B8C2-2C4B307A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B1468E-526A-40AD-9B45-BE4D193F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8FBCE-83B4-4C8D-BD65-1719F3ED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D66A71-D50E-4D04-8D31-60B57B73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D90C81-EED5-4F28-8857-8AA931FB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78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64913A-3B93-4195-9AAF-123A829C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5E211C-4F24-421B-9065-8CAFADA6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6E010-9F49-4CCA-99F5-BC0C8E09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37EADD-E4A7-431C-A102-D4400D73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6C3E9-4511-44AE-A02C-099215F6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96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_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13A7C4C-84E1-4585-A30C-1B3CB69A8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"/>
          <a:stretch/>
        </p:blipFill>
        <p:spPr>
          <a:xfrm>
            <a:off x="-129398" y="-7454"/>
            <a:ext cx="12321397" cy="339904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A50F99A-42D4-46CF-994D-864C9C51C5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D2F3F3-1150-4579-BA80-7D7F7D31C6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3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Úvodní snímek_energe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5579B-5129-45CF-9C14-B62469BD1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389390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8B05F90-CEBF-45EC-95B8-5E443EDF3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A11498DD-2AC7-45B5-AF72-169FAC005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57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Úvodní snímek_letec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BFD289-6AA8-4DB4-81D8-D02B872EB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381140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36BD9A5-D4EA-43BB-821E-4A088425C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EBF8CB6B-2DB9-4599-8DC0-8F2D582B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3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Úvodní snímek_zeměděls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011A13-E937-4E35-BD2C-019F693DE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363193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8C1B6F-9B9F-40A4-9B08-356B1397C7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A4776051-8320-4FAF-87B1-EB60FE10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5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Úvodní snímek_dopr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C0CB2D4-81AF-47AE-8235-B7E6C8993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3"/>
            <a:ext cx="12192000" cy="370902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B7A94D3-469C-480F-A26D-0E8A3B3414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1E473ADB-F746-438E-BD61-0198F6CF4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9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Úvodní snímek_dopr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98D459-C345-4B70-95DC-92CDFAB41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3"/>
            <a:ext cx="12192000" cy="411791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93B46E-9136-4815-9EF3-F85352425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778072"/>
            <a:ext cx="2147888" cy="2117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0EB133-DAB4-4457-8872-9A5B49091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"/>
          <a:stretch/>
        </p:blipFill>
        <p:spPr>
          <a:xfrm>
            <a:off x="504824" y="5666874"/>
            <a:ext cx="2508701" cy="10230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355AF98-263A-4D31-A2C2-B2A229E9F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71C5E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47543D7-706B-4489-BAA3-6BB0FB964C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193B65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60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59A269-EFD0-401E-B386-BFE9C2E3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64875"/>
            <a:ext cx="11155680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Nadpis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8DA7BE-F6BE-4202-ACBC-29893559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15" y="1246909"/>
            <a:ext cx="11155680" cy="472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3F4F7-8954-4116-BA18-BF6F27CE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856" y="6230834"/>
            <a:ext cx="28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D7B9C54F-16C5-4EB8-88E5-86726EC281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8D2E50-FDC9-417E-8B4D-0308C6AC4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" y="6263089"/>
            <a:ext cx="1419225" cy="3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50" r:id="rId10"/>
    <p:sldLayoutId id="2147483652" r:id="rId11"/>
    <p:sldLayoutId id="2147483664" r:id="rId12"/>
    <p:sldLayoutId id="2147483660" r:id="rId13"/>
    <p:sldLayoutId id="2147483663" r:id="rId14"/>
    <p:sldLayoutId id="2147483666" r:id="rId15"/>
    <p:sldLayoutId id="2147483654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67" r:id="rId22"/>
    <p:sldLayoutId id="2147483655" r:id="rId23"/>
    <p:sldLayoutId id="2147483665" r:id="rId24"/>
    <p:sldLayoutId id="2147483661" r:id="rId25"/>
    <p:sldLayoutId id="214748366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65125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E09105-FA54-40A3-B6DF-141E15E0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3C8EBC-58E1-4790-A2D3-0587885CC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E2045B-6492-415D-A660-859255452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581F-ADC5-48B9-BC4C-AC26CA31BE93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8D7A3C-3B35-4BFA-A99E-F67609B1E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F19E4B-62FF-4A81-B9EE-29138F1BA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CEF0-7BF4-4699-A1DD-AD151A90D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18BAB-E8DB-4E2A-9D37-B9EE9ED8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3623100"/>
            <a:ext cx="10642327" cy="1240852"/>
          </a:xfrm>
        </p:spPr>
        <p:txBody>
          <a:bodyPr/>
          <a:lstStyle/>
          <a:p>
            <a:r>
              <a:rPr lang="cs-CZ" sz="3600" dirty="0"/>
              <a:t>Vývoj globálního a tuzemského pojistného trhu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8718CA-4FBF-4BD9-ACBD-AF36C1A8B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/>
              <a:t>1. října 2020</a:t>
            </a:r>
          </a:p>
        </p:txBody>
      </p:sp>
    </p:spTree>
    <p:extLst>
      <p:ext uri="{BB962C8B-B14F-4D97-AF65-F5344CB8AC3E}">
        <p14:creationId xmlns:p14="http://schemas.microsoft.com/office/powerpoint/2010/main" val="28515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E1CB5-F7AF-4F5A-A87C-77AE1906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4" y="295254"/>
            <a:ext cx="9975246" cy="615777"/>
          </a:xfrm>
        </p:spPr>
        <p:txBody>
          <a:bodyPr anchor="ctr">
            <a:normAutofit/>
          </a:bodyPr>
          <a:lstStyle/>
          <a:p>
            <a:r>
              <a:rPr lang="cs-CZ" dirty="0"/>
              <a:t>Pojištění odpovědnosti managementu – ze světa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61D2F-9F2A-4699-9F55-0D1EDD5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9856" y="6230834"/>
            <a:ext cx="28278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B9C54F-16C5-4EB8-88E5-86726EC281AE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546222-C424-4787-877C-5EA0B137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62" y="1655375"/>
            <a:ext cx="4843012" cy="18415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DE7DAB-F351-4C5D-BCD2-879E95AA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62" y="904885"/>
            <a:ext cx="5538738" cy="7768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AE403AE-2E26-4362-8D1B-225000AE0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98" y="791266"/>
            <a:ext cx="5777593" cy="8477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F58A1F-57AE-4690-98F5-4C0F5A54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" y="1726125"/>
            <a:ext cx="5673226" cy="13673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2EAED6-125D-4335-8F89-DA02D546D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84" y="3093518"/>
            <a:ext cx="5673226" cy="81148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BDF9F11-F728-48E1-9160-5C1314C14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45" y="3738213"/>
            <a:ext cx="4135022" cy="232595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9B39741-04ED-471B-A767-C47D4D73451A}"/>
              </a:ext>
            </a:extLst>
          </p:cNvPr>
          <p:cNvSpPr txBox="1"/>
          <p:nvPr/>
        </p:nvSpPr>
        <p:spPr>
          <a:xfrm>
            <a:off x="475798" y="3890132"/>
            <a:ext cx="1997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insurancejournal.com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AE91A6B-6810-4642-9E2B-8DB7DD48DD76}"/>
              </a:ext>
            </a:extLst>
          </p:cNvPr>
          <p:cNvSpPr txBox="1"/>
          <p:nvPr/>
        </p:nvSpPr>
        <p:spPr>
          <a:xfrm>
            <a:off x="6594458" y="3478277"/>
            <a:ext cx="1997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dandodiary.com</a:t>
            </a:r>
          </a:p>
        </p:txBody>
      </p:sp>
    </p:spTree>
    <p:extLst>
      <p:ext uri="{BB962C8B-B14F-4D97-AF65-F5344CB8AC3E}">
        <p14:creationId xmlns:p14="http://schemas.microsoft.com/office/powerpoint/2010/main" val="114405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E1CB5-F7AF-4F5A-A87C-77AE1906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4" y="295254"/>
            <a:ext cx="10982324" cy="615777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Pojištění odpovědnosti managementu – přístup pojistných trhů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61D2F-9F2A-4699-9F55-0D1EDD5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9856" y="6230834"/>
            <a:ext cx="28278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B9C54F-16C5-4EB8-88E5-86726EC281AE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C604EC-D5D3-485F-BAE4-95042D90FF34}"/>
              </a:ext>
            </a:extLst>
          </p:cNvPr>
          <p:cNvSpPr txBox="1"/>
          <p:nvPr/>
        </p:nvSpPr>
        <p:spPr>
          <a:xfrm>
            <a:off x="1711499" y="5214699"/>
            <a:ext cx="2629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Arthur J. </a:t>
            </a:r>
            <a:r>
              <a:rPr lang="cs-CZ" sz="1000" i="1" dirty="0" err="1"/>
              <a:t>Gallagher</a:t>
            </a:r>
            <a:r>
              <a:rPr lang="cs-CZ" sz="1000" i="1" dirty="0"/>
              <a:t> &amp; RENOMIA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FF66B41-07A8-4B2F-B53D-82CEB04028EC}"/>
              </a:ext>
            </a:extLst>
          </p:cNvPr>
          <p:cNvSpPr txBox="1">
            <a:spLocks/>
          </p:cNvSpPr>
          <p:nvPr/>
        </p:nvSpPr>
        <p:spPr>
          <a:xfrm>
            <a:off x="677662" y="873988"/>
            <a:ext cx="6747569" cy="42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>
                <a:solidFill>
                  <a:srgbClr val="003865"/>
                </a:solidFill>
                <a:latin typeface="Akzidenz-Grotesk Pro" panose="02000503030000020003" pitchFamily="2" charset="0"/>
              </a:rPr>
              <a:t>D&amp;O pojištění, velké společnosti 2020 („</a:t>
            </a:r>
            <a:r>
              <a:rPr lang="cs-CZ" sz="1600" dirty="0" err="1">
                <a:solidFill>
                  <a:srgbClr val="003865"/>
                </a:solidFill>
                <a:latin typeface="Akzidenz-Grotesk Pro" panose="02000503030000020003" pitchFamily="2" charset="0"/>
              </a:rPr>
              <a:t>covid</a:t>
            </a:r>
            <a:r>
              <a:rPr lang="cs-CZ" sz="1600" dirty="0">
                <a:solidFill>
                  <a:srgbClr val="003865"/>
                </a:solidFill>
                <a:latin typeface="Akzidenz-Grotesk Pro" panose="02000503030000020003" pitchFamily="2" charset="0"/>
              </a:rPr>
              <a:t> -19“) – Evropa vč. UK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8676AD-9223-4A7B-8ED2-EC38A235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" y="1397080"/>
            <a:ext cx="10536956" cy="40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3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E1CB5-F7AF-4F5A-A87C-77AE1906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4" y="295254"/>
            <a:ext cx="9975246" cy="615777"/>
          </a:xfrm>
        </p:spPr>
        <p:txBody>
          <a:bodyPr anchor="ctr">
            <a:normAutofit/>
          </a:bodyPr>
          <a:lstStyle/>
          <a:p>
            <a:r>
              <a:rPr lang="cs-CZ" dirty="0"/>
              <a:t>Proč se to děje?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61D2F-9F2A-4699-9F55-0D1EDD5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9856" y="6230834"/>
            <a:ext cx="28278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B9C54F-16C5-4EB8-88E5-86726EC281AE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4CA500-FA47-4C45-9AAB-176DDA4D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94" y="365162"/>
            <a:ext cx="8346496" cy="61276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7349DE-D1E6-4988-9E43-74EE67A83FA4}"/>
              </a:ext>
            </a:extLst>
          </p:cNvPr>
          <p:cNvSpPr txBox="1"/>
          <p:nvPr/>
        </p:nvSpPr>
        <p:spPr>
          <a:xfrm>
            <a:off x="3867761" y="5791959"/>
            <a:ext cx="1997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Mnichovská zajišťovna</a:t>
            </a:r>
          </a:p>
        </p:txBody>
      </p:sp>
    </p:spTree>
    <p:extLst>
      <p:ext uri="{BB962C8B-B14F-4D97-AF65-F5344CB8AC3E}">
        <p14:creationId xmlns:p14="http://schemas.microsoft.com/office/powerpoint/2010/main" val="36762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1635DA-0D58-4EEC-9511-86B42384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9856" y="5427262"/>
            <a:ext cx="2827839" cy="365125"/>
          </a:xfrm>
        </p:spPr>
        <p:txBody>
          <a:bodyPr/>
          <a:lstStyle/>
          <a:p>
            <a:fld id="{D7B9C54F-16C5-4EB8-88E5-86726EC281AE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1AEBB64-0A3F-5D4D-92AB-BD4EA47ABE7E}"/>
              </a:ext>
            </a:extLst>
          </p:cNvPr>
          <p:cNvSpPr txBox="1">
            <a:spLocks/>
          </p:cNvSpPr>
          <p:nvPr/>
        </p:nvSpPr>
        <p:spPr>
          <a:xfrm>
            <a:off x="348679" y="169854"/>
            <a:ext cx="10141527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Vývoj pojistných sazeb dle teritoria 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7DD89609-6D4A-274A-8502-770600C82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717511"/>
              </p:ext>
            </p:extLst>
          </p:nvPr>
        </p:nvGraphicFramePr>
        <p:xfrm>
          <a:off x="1551432" y="1313095"/>
          <a:ext cx="9089136" cy="370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A994BFDC-8F6D-5A42-B71C-63DE7057C671}"/>
              </a:ext>
            </a:extLst>
          </p:cNvPr>
          <p:cNvSpPr txBox="1">
            <a:spLocks/>
          </p:cNvSpPr>
          <p:nvPr/>
        </p:nvSpPr>
        <p:spPr>
          <a:xfrm>
            <a:off x="1561929" y="748874"/>
            <a:ext cx="6747569" cy="42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003865"/>
                </a:solidFill>
                <a:latin typeface="Akzidenz-Grotesk Pro" panose="02000503030000020003" pitchFamily="2" charset="0"/>
              </a:rPr>
              <a:t>V</a:t>
            </a:r>
            <a:r>
              <a:rPr lang="cs-CZ" sz="1400" dirty="0" err="1">
                <a:solidFill>
                  <a:srgbClr val="003865"/>
                </a:solidFill>
                <a:latin typeface="Akzidenz-Grotesk Pro" panose="02000503030000020003" pitchFamily="2" charset="0"/>
              </a:rPr>
              <a:t>šechny</a:t>
            </a:r>
            <a:r>
              <a:rPr lang="cs-CZ" sz="1400" dirty="0">
                <a:solidFill>
                  <a:srgbClr val="003865"/>
                </a:solidFill>
                <a:latin typeface="Akzidenz-Grotesk Pro" panose="02000503030000020003" pitchFamily="2" charset="0"/>
              </a:rPr>
              <a:t> druhy pojištění, průmyslové pojištění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7C6DAC-94B8-504B-99EF-BB41D4C2F353}"/>
              </a:ext>
            </a:extLst>
          </p:cNvPr>
          <p:cNvSpPr txBox="1">
            <a:spLocks/>
          </p:cNvSpPr>
          <p:nvPr/>
        </p:nvSpPr>
        <p:spPr>
          <a:xfrm>
            <a:off x="1684866" y="1195180"/>
            <a:ext cx="1490133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USA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76C42BA-1036-F348-B700-4E5CA68E336F}"/>
              </a:ext>
            </a:extLst>
          </p:cNvPr>
          <p:cNvSpPr txBox="1">
            <a:spLocks/>
          </p:cNvSpPr>
          <p:nvPr/>
        </p:nvSpPr>
        <p:spPr>
          <a:xfrm>
            <a:off x="3183465" y="1175939"/>
            <a:ext cx="1439335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UK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DC07824-E274-AC41-9163-17509A86CAC7}"/>
              </a:ext>
            </a:extLst>
          </p:cNvPr>
          <p:cNvSpPr txBox="1">
            <a:spLocks/>
          </p:cNvSpPr>
          <p:nvPr/>
        </p:nvSpPr>
        <p:spPr>
          <a:xfrm>
            <a:off x="4639731" y="1175939"/>
            <a:ext cx="1439335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Kontinentální Evropa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483D68A6-A419-3947-B24A-B1CEA534536D}"/>
              </a:ext>
            </a:extLst>
          </p:cNvPr>
          <p:cNvSpPr txBox="1">
            <a:spLocks/>
          </p:cNvSpPr>
          <p:nvPr/>
        </p:nvSpPr>
        <p:spPr>
          <a:xfrm>
            <a:off x="6112932" y="1167473"/>
            <a:ext cx="1439335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Latinská Amerika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8705FA2-CB19-2A4A-8919-2B531149A567}"/>
              </a:ext>
            </a:extLst>
          </p:cNvPr>
          <p:cNvSpPr txBox="1">
            <a:spLocks/>
          </p:cNvSpPr>
          <p:nvPr/>
        </p:nvSpPr>
        <p:spPr>
          <a:xfrm>
            <a:off x="7577669" y="1175941"/>
            <a:ext cx="1439335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Asie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C04655A-F780-794C-BAAB-93E5ABD450A2}"/>
              </a:ext>
            </a:extLst>
          </p:cNvPr>
          <p:cNvSpPr txBox="1">
            <a:spLocks/>
          </p:cNvSpPr>
          <p:nvPr/>
        </p:nvSpPr>
        <p:spPr>
          <a:xfrm>
            <a:off x="9050871" y="1175944"/>
            <a:ext cx="1439335" cy="26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" dirty="0">
                <a:solidFill>
                  <a:srgbClr val="71C5E8"/>
                </a:solidFill>
                <a:latin typeface="Akzidenz-Grotesk Pro" panose="02000503030000020003" pitchFamily="2" charset="0"/>
              </a:rPr>
              <a:t>Pacific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3611ECD-9BBF-4131-93D7-07111A680DDC}"/>
              </a:ext>
            </a:extLst>
          </p:cNvPr>
          <p:cNvSpPr txBox="1"/>
          <p:nvPr/>
        </p:nvSpPr>
        <p:spPr>
          <a:xfrm>
            <a:off x="1684866" y="5022576"/>
            <a:ext cx="2629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Arthur </a:t>
            </a:r>
            <a:r>
              <a:rPr lang="en-US" sz="1000" i="1" dirty="0"/>
              <a:t>J</a:t>
            </a:r>
            <a:r>
              <a:rPr lang="cs-CZ" sz="1000" i="1" dirty="0"/>
              <a:t>. </a:t>
            </a:r>
            <a:r>
              <a:rPr lang="cs-CZ" sz="1000" i="1" dirty="0" err="1"/>
              <a:t>Gallagher</a:t>
            </a:r>
            <a:r>
              <a:rPr lang="cs-CZ" sz="1000" i="1" dirty="0"/>
              <a:t> &amp; RENOMIA</a:t>
            </a:r>
          </a:p>
        </p:txBody>
      </p:sp>
      <p:sp>
        <p:nvSpPr>
          <p:cNvPr id="19" name="Obdélník 5">
            <a:extLst>
              <a:ext uri="{FF2B5EF4-FFF2-40B4-BE49-F238E27FC236}">
                <a16:creationId xmlns:a16="http://schemas.microsoft.com/office/drawing/2014/main" id="{078582A5-9828-40F0-90A7-BE8CC0E81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266" y="1105127"/>
            <a:ext cx="1473201" cy="3917449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s-CZ" altLang="cs-CZ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7985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1635DA-0D58-4EEC-9511-86B42384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0765" y="6018521"/>
            <a:ext cx="3139492" cy="451311"/>
          </a:xfrm>
        </p:spPr>
        <p:txBody>
          <a:bodyPr/>
          <a:lstStyle/>
          <a:p>
            <a:fld id="{D7B9C54F-16C5-4EB8-88E5-86726EC281AE}" type="slidenum">
              <a:rPr lang="cs-CZ" smtClean="0"/>
              <a:t>6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F9A0DA1-03CD-734A-8F2B-8777DD57EC50}"/>
              </a:ext>
            </a:extLst>
          </p:cNvPr>
          <p:cNvSpPr txBox="1">
            <a:spLocks/>
          </p:cNvSpPr>
          <p:nvPr/>
        </p:nvSpPr>
        <p:spPr>
          <a:xfrm>
            <a:off x="429646" y="126970"/>
            <a:ext cx="10141527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Vývoj pojistných sazeb – kontinentální Evropa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AB9FAD37-01C3-634F-B33C-F74F0A569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558225"/>
              </p:ext>
            </p:extLst>
          </p:nvPr>
        </p:nvGraphicFramePr>
        <p:xfrm>
          <a:off x="1330392" y="3620123"/>
          <a:ext cx="7702771" cy="258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7B25B88F-55B5-D940-97F9-360F78F4D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096514"/>
              </p:ext>
            </p:extLst>
          </p:nvPr>
        </p:nvGraphicFramePr>
        <p:xfrm>
          <a:off x="1330392" y="2749462"/>
          <a:ext cx="7702771" cy="161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16F7456B-0225-3943-B098-E1DF2B912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631504"/>
              </p:ext>
            </p:extLst>
          </p:nvPr>
        </p:nvGraphicFramePr>
        <p:xfrm>
          <a:off x="1330392" y="923861"/>
          <a:ext cx="7702771" cy="260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Nadpis 1">
            <a:extLst>
              <a:ext uri="{FF2B5EF4-FFF2-40B4-BE49-F238E27FC236}">
                <a16:creationId xmlns:a16="http://schemas.microsoft.com/office/drawing/2014/main" id="{8EDBE040-197A-9543-B88D-4A3F3A1EF29E}"/>
              </a:ext>
            </a:extLst>
          </p:cNvPr>
          <p:cNvSpPr txBox="1">
            <a:spLocks/>
          </p:cNvSpPr>
          <p:nvPr/>
        </p:nvSpPr>
        <p:spPr>
          <a:xfrm>
            <a:off x="2286377" y="631003"/>
            <a:ext cx="6849836" cy="548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3865"/>
                </a:solidFill>
                <a:latin typeface="Akzidenz-Grotesk Pro" panose="02000503030000020003" pitchFamily="2" charset="0"/>
              </a:rPr>
              <a:t>K</a:t>
            </a:r>
            <a:r>
              <a:rPr lang="cs-CZ" sz="1600" dirty="0" err="1">
                <a:solidFill>
                  <a:srgbClr val="003865"/>
                </a:solidFill>
                <a:latin typeface="Akzidenz-Grotesk Pro" panose="02000503030000020003" pitchFamily="2" charset="0"/>
              </a:rPr>
              <a:t>ontinentální</a:t>
            </a:r>
            <a:r>
              <a:rPr lang="cs-CZ" sz="1600" dirty="0">
                <a:solidFill>
                  <a:srgbClr val="003865"/>
                </a:solidFill>
                <a:latin typeface="Akzidenz-Grotesk Pro" panose="02000503030000020003" pitchFamily="2" charset="0"/>
              </a:rPr>
              <a:t> Evropa (dle druhu pojištění, průmyslové pojištění)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6A0E8E-E296-4ADD-97D5-FD597FA7C5B2}"/>
              </a:ext>
            </a:extLst>
          </p:cNvPr>
          <p:cNvSpPr txBox="1"/>
          <p:nvPr/>
        </p:nvSpPr>
        <p:spPr>
          <a:xfrm>
            <a:off x="1247286" y="5817438"/>
            <a:ext cx="291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Arthur </a:t>
            </a:r>
            <a:r>
              <a:rPr lang="en-US" sz="1000" i="1" dirty="0"/>
              <a:t>J</a:t>
            </a:r>
            <a:r>
              <a:rPr lang="cs-CZ" sz="1000" i="1" dirty="0"/>
              <a:t>. </a:t>
            </a:r>
            <a:r>
              <a:rPr lang="cs-CZ" sz="1000" i="1" dirty="0" err="1"/>
              <a:t>Gallagher</a:t>
            </a:r>
            <a:r>
              <a:rPr lang="cs-CZ" sz="1000" i="1" dirty="0"/>
              <a:t> &amp; RENOMIA</a:t>
            </a:r>
          </a:p>
        </p:txBody>
      </p:sp>
    </p:spTree>
    <p:extLst>
      <p:ext uri="{BB962C8B-B14F-4D97-AF65-F5344CB8AC3E}">
        <p14:creationId xmlns:p14="http://schemas.microsoft.com/office/powerpoint/2010/main" val="273107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7317368" y="4851320"/>
            <a:ext cx="1263640" cy="204966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317368" y="5044241"/>
            <a:ext cx="1261872" cy="516105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7317368" y="4455074"/>
            <a:ext cx="1263640" cy="396247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4037990" y="4421130"/>
            <a:ext cx="1356498" cy="1139215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 bwMode="auto">
          <a:xfrm>
            <a:off x="5671715" y="4406585"/>
            <a:ext cx="1382228" cy="1153761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>
            <a:off x="2356026" y="4406585"/>
            <a:ext cx="1477232" cy="1139215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883357" y="4421131"/>
            <a:ext cx="1588700" cy="1139213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14009" y="956392"/>
            <a:ext cx="1836039" cy="1240266"/>
          </a:xfrm>
          <a:prstGeom prst="rect">
            <a:avLst/>
          </a:prstGeom>
          <a:solidFill>
            <a:srgbClr val="DBDCDD">
              <a:alpha val="4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55" y="229038"/>
            <a:ext cx="11155680" cy="615777"/>
          </a:xfrm>
        </p:spPr>
        <p:txBody>
          <a:bodyPr/>
          <a:lstStyle/>
          <a:p>
            <a:r>
              <a:rPr lang="cs-CZ" dirty="0"/>
              <a:t>Historický vývoj – hmotný vs. nehmotný </a:t>
            </a:r>
            <a:r>
              <a:rPr lang="en-US" dirty="0" err="1"/>
              <a:t>majetek</a:t>
            </a:r>
            <a:r>
              <a:rPr lang="en-US" dirty="0"/>
              <a:t> </a:t>
            </a:r>
            <a:r>
              <a:rPr lang="en-US" dirty="0" err="1"/>
              <a:t>spole</a:t>
            </a:r>
            <a:r>
              <a:rPr lang="cs-CZ" dirty="0" err="1"/>
              <a:t>čností</a:t>
            </a:r>
            <a:r>
              <a:rPr lang="cs-CZ" dirty="0"/>
              <a:t> S&amp;P 1975 - 2018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54364"/>
              </p:ext>
            </p:extLst>
          </p:nvPr>
        </p:nvGraphicFramePr>
        <p:xfrm>
          <a:off x="2191250" y="568447"/>
          <a:ext cx="8296275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125449" y="898884"/>
            <a:ext cx="838200" cy="2734056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25449" y="3632940"/>
            <a:ext cx="838200" cy="516906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532014" y="3819407"/>
            <a:ext cx="838200" cy="329184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32014" y="2541100"/>
            <a:ext cx="838200" cy="1278306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25049" y="3514607"/>
            <a:ext cx="838200" cy="429768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25049" y="3934319"/>
            <a:ext cx="838200" cy="214273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24849" y="4006532"/>
            <a:ext cx="838200" cy="143314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324849" y="3934318"/>
            <a:ext cx="838200" cy="73179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724649" y="4050000"/>
            <a:ext cx="838200" cy="27432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24649" y="4069642"/>
            <a:ext cx="838200" cy="82296"/>
          </a:xfrm>
          <a:prstGeom prst="rect">
            <a:avLst/>
          </a:prstGeom>
          <a:solidFill>
            <a:srgbClr val="0053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5245" y="4406584"/>
            <a:ext cx="1577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IBM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Exxon Mobil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Proctor &amp; Gamble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3M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791" y="4406584"/>
            <a:ext cx="1434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IBM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Exxon Mobil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Schlumberger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Chevron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72649" y="4406584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Exxon Mobil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Coca-Cola 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Altria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Walmart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85409" y="4406584"/>
            <a:ext cx="1131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Exxon Mobil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Microsoft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Citigroup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Walmart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949463" y="4442794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561855" y="4442794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162055" y="4455073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8762255" y="448571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2145428" y="5622570"/>
            <a:ext cx="137160" cy="13716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764678" y="5622570"/>
            <a:ext cx="137160" cy="137160"/>
          </a:xfrm>
          <a:prstGeom prst="rect">
            <a:avLst/>
          </a:prstGeom>
          <a:solidFill>
            <a:srgbClr val="E11B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6026" y="5560345"/>
            <a:ext cx="145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Hmotný majetek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3907934" y="5560345"/>
            <a:ext cx="145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Nehmotný majetek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2921" y="1107342"/>
            <a:ext cx="180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5372"/>
                </a:solidFill>
              </a:rPr>
              <a:t>Snadněji ocenitelný</a:t>
            </a:r>
            <a:endParaRPr lang="en-US" sz="1200" dirty="0">
              <a:solidFill>
                <a:srgbClr val="00537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5372"/>
                </a:solidFill>
              </a:rPr>
              <a:t>Pojistitelný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5372"/>
                </a:solidFill>
              </a:rPr>
              <a:t>Rozumíme mu</a:t>
            </a:r>
            <a:endParaRPr lang="en-US" sz="1200" dirty="0">
              <a:solidFill>
                <a:srgbClr val="00537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38037" y="1123458"/>
            <a:ext cx="19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 sz="1100"/>
            </a:lvl1pPr>
          </a:lstStyle>
          <a:p>
            <a:r>
              <a:rPr lang="cs-CZ" sz="1200" dirty="0">
                <a:solidFill>
                  <a:srgbClr val="E11B22"/>
                </a:solidFill>
              </a:rPr>
              <a:t>Těžce ocenitelný</a:t>
            </a:r>
            <a:endParaRPr lang="en-US" sz="1200" dirty="0">
              <a:solidFill>
                <a:srgbClr val="E11B22"/>
              </a:solidFill>
            </a:endParaRPr>
          </a:p>
          <a:p>
            <a:r>
              <a:rPr lang="cs-CZ" sz="1200" dirty="0">
                <a:solidFill>
                  <a:srgbClr val="E11B22"/>
                </a:solidFill>
              </a:rPr>
              <a:t>Těžce pojistitelný</a:t>
            </a:r>
            <a:endParaRPr lang="en-US" sz="1200" dirty="0">
              <a:solidFill>
                <a:srgbClr val="E11B2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24935" y="1759237"/>
            <a:ext cx="176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5372"/>
                </a:solidFill>
              </a:rPr>
              <a:t>Hmotný majetek</a:t>
            </a:r>
            <a:endParaRPr lang="en-US" sz="1400" b="1" dirty="0">
              <a:solidFill>
                <a:srgbClr val="00537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2849" y="1651515"/>
            <a:ext cx="168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E11B22"/>
                </a:solidFill>
              </a:rPr>
              <a:t>Nehmotný majetek</a:t>
            </a:r>
            <a:endParaRPr lang="en-US" sz="1400" b="1" dirty="0">
              <a:solidFill>
                <a:srgbClr val="E11B2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55245" y="3159246"/>
            <a:ext cx="15770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$715 billion</a:t>
            </a:r>
            <a:endParaRPr lang="en-US" sz="1300" baseline="30000" dirty="0"/>
          </a:p>
          <a:p>
            <a:pPr algn="ctr"/>
            <a:r>
              <a:rPr lang="cs-CZ" sz="1100" dirty="0"/>
              <a:t>Nehmotný</a:t>
            </a:r>
            <a:r>
              <a:rPr lang="en-US" sz="1100" dirty="0"/>
              <a:t>: $122B</a:t>
            </a:r>
          </a:p>
          <a:p>
            <a:pPr algn="ctr">
              <a:spcAft>
                <a:spcPts val="600"/>
              </a:spcAft>
            </a:pPr>
            <a:r>
              <a:rPr lang="cs-CZ" sz="1100" dirty="0"/>
              <a:t>Hmotný</a:t>
            </a:r>
            <a:r>
              <a:rPr lang="en-US" sz="1100" dirty="0"/>
              <a:t>: $594B</a:t>
            </a:r>
          </a:p>
          <a:p>
            <a:pPr algn="ctr">
              <a:spcAft>
                <a:spcPts val="600"/>
              </a:spcAft>
            </a:pPr>
            <a:r>
              <a:rPr lang="en-US" sz="1300" dirty="0"/>
              <a:t> </a:t>
            </a:r>
          </a:p>
          <a:p>
            <a:pPr algn="ctr">
              <a:spcAft>
                <a:spcPts val="600"/>
              </a:spcAft>
            </a:pPr>
            <a:endParaRPr lang="en-US" sz="1300" dirty="0"/>
          </a:p>
        </p:txBody>
      </p:sp>
      <p:sp>
        <p:nvSpPr>
          <p:cNvPr id="50" name="TextBox 49"/>
          <p:cNvSpPr txBox="1"/>
          <p:nvPr/>
        </p:nvSpPr>
        <p:spPr>
          <a:xfrm>
            <a:off x="3955559" y="2930646"/>
            <a:ext cx="1606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$1.5T</a:t>
            </a:r>
          </a:p>
          <a:p>
            <a:pPr algn="ctr">
              <a:spcAft>
                <a:spcPts val="600"/>
              </a:spcAft>
            </a:pPr>
            <a:r>
              <a:rPr lang="cs-CZ" sz="1100" dirty="0"/>
              <a:t>Nehmotný</a:t>
            </a:r>
            <a:r>
              <a:rPr lang="en-US" sz="1100" dirty="0"/>
              <a:t>: $482B </a:t>
            </a:r>
            <a:r>
              <a:rPr lang="cs-CZ" sz="1100" dirty="0"/>
              <a:t>Hmotný</a:t>
            </a:r>
            <a:r>
              <a:rPr lang="en-US" sz="1100" dirty="0"/>
              <a:t>: $1.02T</a:t>
            </a:r>
          </a:p>
          <a:p>
            <a:pPr algn="ctr">
              <a:spcAft>
                <a:spcPts val="600"/>
              </a:spcAft>
            </a:pPr>
            <a:endParaRPr lang="en-US" sz="1300" dirty="0"/>
          </a:p>
          <a:p>
            <a:pPr algn="ctr">
              <a:spcAft>
                <a:spcPts val="600"/>
              </a:spcAft>
            </a:pPr>
            <a:endParaRPr lang="en-US" sz="1300" dirty="0"/>
          </a:p>
        </p:txBody>
      </p:sp>
      <p:sp>
        <p:nvSpPr>
          <p:cNvPr id="51" name="TextBox 50"/>
          <p:cNvSpPr txBox="1"/>
          <p:nvPr/>
        </p:nvSpPr>
        <p:spPr>
          <a:xfrm>
            <a:off x="5493618" y="2589859"/>
            <a:ext cx="1701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$4.59T</a:t>
            </a:r>
          </a:p>
          <a:p>
            <a:pPr algn="ctr">
              <a:spcAft>
                <a:spcPts val="600"/>
              </a:spcAft>
            </a:pPr>
            <a:r>
              <a:rPr lang="cs-CZ" sz="1100" dirty="0"/>
              <a:t>Nehmotný</a:t>
            </a:r>
            <a:r>
              <a:rPr lang="en-US" sz="1100" dirty="0"/>
              <a:t>: $3.12T </a:t>
            </a:r>
            <a:r>
              <a:rPr lang="cs-CZ" sz="1100" dirty="0"/>
              <a:t>Hmotný</a:t>
            </a:r>
            <a:r>
              <a:rPr lang="en-US" sz="1100" dirty="0"/>
              <a:t>: $1.47T</a:t>
            </a:r>
          </a:p>
          <a:p>
            <a:pPr algn="ctr">
              <a:spcAft>
                <a:spcPts val="600"/>
              </a:spcAft>
            </a:pPr>
            <a:endParaRPr lang="en-US" sz="1300" dirty="0"/>
          </a:p>
          <a:p>
            <a:pPr algn="ctr">
              <a:spcAft>
                <a:spcPts val="600"/>
              </a:spcAft>
            </a:pPr>
            <a:endParaRPr lang="en-US" sz="1300" dirty="0"/>
          </a:p>
        </p:txBody>
      </p:sp>
      <p:sp>
        <p:nvSpPr>
          <p:cNvPr id="52" name="TextBox 51"/>
          <p:cNvSpPr txBox="1"/>
          <p:nvPr/>
        </p:nvSpPr>
        <p:spPr>
          <a:xfrm>
            <a:off x="7317368" y="2589859"/>
            <a:ext cx="12674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$11.6T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Nehmotný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$9.28T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Hmotný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$2.32T</a:t>
            </a:r>
          </a:p>
          <a:p>
            <a:pPr algn="ctr">
              <a:spcAft>
                <a:spcPts val="600"/>
              </a:spcAft>
            </a:pPr>
            <a:endParaRPr lang="en-US" sz="13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10803" y="1102591"/>
            <a:ext cx="1267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$23.6T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Nehmotný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$19.82T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Hmotný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$3.78</a:t>
            </a:r>
          </a:p>
          <a:p>
            <a:pPr algn="ctr">
              <a:spcAft>
                <a:spcPts val="600"/>
              </a:spcAft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482860" y="1258403"/>
            <a:ext cx="1836039" cy="1243034"/>
          </a:xfrm>
          <a:prstGeom prst="rect">
            <a:avLst/>
          </a:prstGeom>
          <a:solidFill>
            <a:srgbClr val="DBDCDD">
              <a:alpha val="4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169348" y="4601066"/>
            <a:ext cx="16197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5 </a:t>
            </a:r>
            <a:r>
              <a:rPr lang="cs-CZ" sz="1100" b="1" dirty="0"/>
              <a:t>největších společností dle tržní kapitalizace</a:t>
            </a:r>
            <a:endParaRPr lang="en-US" sz="11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585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fld id="{339633F0-EB27-4AAB-A8B7-A5034E02F6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83356" y="4406584"/>
            <a:ext cx="1686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Apple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Alphabet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Microsoft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Amazon</a:t>
            </a:r>
          </a:p>
          <a:p>
            <a:pPr marL="117475" indent="-117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359663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8B32306-0F7C-400B-9474-1C70FD53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2559648"/>
            <a:ext cx="9654401" cy="3189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56986"/>
            <a:ext cx="11155680" cy="615777"/>
          </a:xfrm>
        </p:spPr>
        <p:txBody>
          <a:bodyPr/>
          <a:lstStyle/>
          <a:p>
            <a:r>
              <a:rPr lang="cs-CZ" dirty="0"/>
              <a:t>Oblasti k zamyšlení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54316"/>
              </p:ext>
            </p:extLst>
          </p:nvPr>
        </p:nvGraphicFramePr>
        <p:xfrm>
          <a:off x="518160" y="345809"/>
          <a:ext cx="10918957" cy="3322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1" baseline="0" dirty="0">
                        <a:latin typeface="+mn-lt"/>
                      </a:endParaRPr>
                    </a:p>
                  </a:txBody>
                  <a:tcPr marR="432000" marT="46800" marB="187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87">
                <a:tc>
                  <a:txBody>
                    <a:bodyPr/>
                    <a:lstStyle/>
                    <a:p>
                      <a:pPr marL="285750" lvl="1" indent="-28575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Dopad plynoucí z přerušení provozu následkem kybernetického útoku na nehmotný majetek společnosti (data, patenty aj.) je o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50 % vyšší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 než u škod způsobených na hmotném majetku (budovy, stroje, vybavení, zásoby aj.)</a:t>
                      </a:r>
                    </a:p>
                    <a:p>
                      <a:pPr marL="285750" lvl="1" indent="-28575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PreloSlab-Book"/>
                      </a:endParaRPr>
                    </a:p>
                    <a:p>
                      <a:pPr marL="285750" lvl="1" indent="-28575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Pouze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15 %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 odhadované hodnoty nehmotného majetku je kryto pomocí nějaké formy pojistné ochrany, přičemž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téměř dvě třetiny (60 %)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Book"/>
                        </a:rPr>
                        <a:t>hodnoty hmotného majetku mají společnosti pojištěny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PreloSlab-Book"/>
                      </a:endParaRPr>
                    </a:p>
                  </a:txBody>
                  <a:tcPr marR="432000" marT="46800" marB="187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87">
                <a:tc>
                  <a:txBody>
                    <a:bodyPr/>
                    <a:lstStyle/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  <a:cs typeface="PreloSlab-Light"/>
                        </a:rPr>
                        <a:t>Pouze 30 %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  <a:cs typeface="PreloSlab-Light"/>
                        </a:rPr>
                        <a:t>společností uvádí, že jsou si plně vědomy ekonomických a právní následků spojených s únikem dat nebo selháním kybernetického zabezpečení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PreloSlab-Light"/>
                      </a:endParaRPr>
                    </a:p>
                  </a:txBody>
                  <a:tcPr marR="432000" marT="46800" marB="187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8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PreloSlab-Medium"/>
                      </a:endParaRPr>
                    </a:p>
                  </a:txBody>
                  <a:tcPr marR="432000" marT="46800" marB="187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2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FA4D0CF-C110-4D47-8227-AE28500A7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85EC87-1781-484E-B98D-95FCB8570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Michael Dubský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BE1113-702A-44D9-BBFA-2D51CBD37E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err="1"/>
              <a:t>Client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Director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DB7E50-EFE3-4610-916A-8E25041A5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+420 734 188 491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FB2A87C-F8AA-4121-BCD7-B89DA62C7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err="1"/>
              <a:t>michael.dubsky</a:t>
            </a:r>
            <a:r>
              <a:rPr lang="en-US" dirty="0"/>
              <a:t>@renomia.cz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268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RENOMIA">
      <a:dk1>
        <a:srgbClr val="003865"/>
      </a:dk1>
      <a:lt1>
        <a:sysClr val="window" lastClr="FFFFFF"/>
      </a:lt1>
      <a:dk2>
        <a:srgbClr val="71C5E8"/>
      </a:dk2>
      <a:lt2>
        <a:srgbClr val="FFFFFF"/>
      </a:lt2>
      <a:accent1>
        <a:srgbClr val="003865"/>
      </a:accent1>
      <a:accent2>
        <a:srgbClr val="71C5E8"/>
      </a:accent2>
      <a:accent3>
        <a:srgbClr val="93D3ED"/>
      </a:accent3>
      <a:accent4>
        <a:srgbClr val="BEE5F4"/>
      </a:accent4>
      <a:accent5>
        <a:srgbClr val="E8F6FC"/>
      </a:accent5>
      <a:accent6>
        <a:srgbClr val="EEF8FC"/>
      </a:accent6>
      <a:hlink>
        <a:srgbClr val="003865"/>
      </a:hlink>
      <a:folHlink>
        <a:srgbClr val="954F72"/>
      </a:folHlink>
    </a:clrScheme>
    <a:fontScheme name="RENOMI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_akvizice_cz_092020.pptx" id="{9E3AE727-0066-4D50-8720-49C0ECB66CFC}" vid="{4E07871A-AE25-41D1-8B58-99175ED0E028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E1C3864519D449819CB7E2C8FAC3B9" ma:contentTypeVersion="2" ma:contentTypeDescription="Vytvoří nový dokument" ma:contentTypeScope="" ma:versionID="a4379e27a897a88dd4380965a12b4ac1">
  <xsd:schema xmlns:xsd="http://www.w3.org/2001/XMLSchema" xmlns:xs="http://www.w3.org/2001/XMLSchema" xmlns:p="http://schemas.microsoft.com/office/2006/metadata/properties" xmlns:ns3="233c1e55-fa03-4741-8963-cccdddaaa064" targetNamespace="http://schemas.microsoft.com/office/2006/metadata/properties" ma:root="true" ma:fieldsID="a05eac4ea5bceec9d32a984218844bc9" ns3:_="">
    <xsd:import namespace="233c1e55-fa03-4741-8963-cccdddaaa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c1e55-fa03-4741-8963-cccdddaaa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947C6C-3BCE-4C6B-B7C0-892CD31677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850D2-9735-4C3C-8B1C-6B8204A7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c1e55-fa03-4741-8963-cccddda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BF2AC-210D-44B2-BB95-122F3C1247D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233c1e55-fa03-4741-8963-cccdddaaa064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R_akvizice_CZ_092020</Template>
  <TotalTime>149</TotalTime>
  <Words>450</Words>
  <Application>Microsoft Office PowerPoint</Application>
  <PresentationFormat>Širokoúhlá obrazovka</PresentationFormat>
  <Paragraphs>170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Akzidenz-Grotesk Pro</vt:lpstr>
      <vt:lpstr>Arial</vt:lpstr>
      <vt:lpstr>Calibri</vt:lpstr>
      <vt:lpstr>Calibri Light</vt:lpstr>
      <vt:lpstr>Georgia</vt:lpstr>
      <vt:lpstr>Charter</vt:lpstr>
      <vt:lpstr>Charter ITC Pro</vt:lpstr>
      <vt:lpstr>Wingdings</vt:lpstr>
      <vt:lpstr>Motiv Office</vt:lpstr>
      <vt:lpstr>Vlastní návrh</vt:lpstr>
      <vt:lpstr>Vývoj globálního a tuzemského pojistného trhu</vt:lpstr>
      <vt:lpstr>Pojištění odpovědnosti managementu – ze světa</vt:lpstr>
      <vt:lpstr>Pojištění odpovědnosti managementu – přístup pojistných trhů </vt:lpstr>
      <vt:lpstr>Proč se to děje?</vt:lpstr>
      <vt:lpstr>Prezentace aplikace PowerPoint</vt:lpstr>
      <vt:lpstr>Prezentace aplikace PowerPoint</vt:lpstr>
      <vt:lpstr>Historický vývoj – hmotný vs. nehmotný majetek společností S&amp;P 1975 - 2018</vt:lpstr>
      <vt:lpstr>Oblasti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služby v oblasti pojištění  a risk managementu</dc:title>
  <dc:creator>Dubský Michael</dc:creator>
  <cp:lastModifiedBy>Lucie Kramperová - HATcom</cp:lastModifiedBy>
  <cp:revision>33</cp:revision>
  <cp:lastPrinted>2020-07-15T11:15:31Z</cp:lastPrinted>
  <dcterms:created xsi:type="dcterms:W3CDTF">2020-09-28T15:01:11Z</dcterms:created>
  <dcterms:modified xsi:type="dcterms:W3CDTF">2020-10-01T09:07:42Z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0x010100A8E1C3864519D449819CB7E2C8FAC3B9</vt:lpwstr>
  </property>
</Properties>
</file>