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4" r:id="rId5"/>
  </p:sldMasterIdLst>
  <p:notesMasterIdLst>
    <p:notesMasterId r:id="rId14"/>
  </p:notesMasterIdLst>
  <p:sldIdLst>
    <p:sldId id="256" r:id="rId6"/>
    <p:sldId id="1890" r:id="rId7"/>
    <p:sldId id="1901" r:id="rId8"/>
    <p:sldId id="1897" r:id="rId9"/>
    <p:sldId id="1902" r:id="rId10"/>
    <p:sldId id="1899" r:id="rId11"/>
    <p:sldId id="1900" r:id="rId12"/>
    <p:sldId id="1050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žňanská Zdenka" initials="NZ" lastIdx="2" clrIdx="0">
    <p:extLst>
      <p:ext uri="{19B8F6BF-5375-455C-9EA6-DF929625EA0E}">
        <p15:presenceInfo xmlns:p15="http://schemas.microsoft.com/office/powerpoint/2012/main" userId="S::zniznanska@renomia.cz::ecffbac9-94d1-4a6a-be4a-b5accbb1f9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393"/>
    <a:srgbClr val="71C5E8"/>
    <a:srgbClr val="003865"/>
    <a:srgbClr val="ECECEC"/>
    <a:srgbClr val="C6DFF2"/>
    <a:srgbClr val="A6BAC9"/>
    <a:srgbClr val="6688A3"/>
    <a:srgbClr val="BFBFBF"/>
    <a:srgbClr val="406A8C"/>
    <a:srgbClr val="739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830" autoAdjust="0"/>
  </p:normalViewPr>
  <p:slideViewPr>
    <p:cSldViewPr snapToGrid="0">
      <p:cViewPr varScale="1">
        <p:scale>
          <a:sx n="66" d="100"/>
          <a:sy n="66" d="100"/>
        </p:scale>
        <p:origin x="54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E6A5-D2E6-4A70-890B-93C46F0D82A9}" type="datetimeFigureOut">
              <a:rPr lang="cs-CZ" smtClean="0"/>
              <a:t>10.11.2021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5B38D-2E3F-407A-AB7D-A6167970CD9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45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C0DAD0C3-B860-4000-8EB9-DA94A40ED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60" y="5633161"/>
            <a:ext cx="5400000" cy="1008000"/>
          </a:xfrm>
          <a:prstGeom prst="rect">
            <a:avLst/>
          </a:prstGeom>
        </p:spPr>
      </p:pic>
      <p:pic>
        <p:nvPicPr>
          <p:cNvPr id="9" name="Obrázek 8" descr="Obsah obrázku exteriér, tráva, budova, park&#10;&#10;Popis byl vytvořen automaticky">
            <a:extLst>
              <a:ext uri="{FF2B5EF4-FFF2-40B4-BE49-F238E27FC236}">
                <a16:creationId xmlns:a16="http://schemas.microsoft.com/office/drawing/2014/main" id="{D89A5E11-1027-4484-BC02-14A741A3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0929"/>
            <a:ext cx="12192000" cy="371371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A6FB3DF-9C42-4F32-811D-13A562764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40607A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40607A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874DD8-19BA-4751-9254-BE6F0229CC6A}"/>
              </a:ext>
            </a:extLst>
          </p:cNvPr>
          <p:cNvSpPr txBox="1"/>
          <p:nvPr userDrawn="1"/>
        </p:nvSpPr>
        <p:spPr>
          <a:xfrm>
            <a:off x="8566031" y="6044128"/>
            <a:ext cx="297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Your best interests come first.</a:t>
            </a:r>
          </a:p>
        </p:txBody>
      </p:sp>
    </p:spTree>
    <p:extLst>
      <p:ext uri="{BB962C8B-B14F-4D97-AF65-F5344CB8AC3E}">
        <p14:creationId xmlns:p14="http://schemas.microsoft.com/office/powerpoint/2010/main" val="52945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0" y="1243735"/>
            <a:ext cx="5536276" cy="43513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FA376C2-C9D1-44C9-BDB1-B0FD67A38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964" y="1532661"/>
            <a:ext cx="5002212" cy="3773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99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fot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1243736"/>
            <a:ext cx="11045334" cy="2431950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obrázku 6">
            <a:extLst>
              <a:ext uri="{FF2B5EF4-FFF2-40B4-BE49-F238E27FC236}">
                <a16:creationId xmlns:a16="http://schemas.microsoft.com/office/drawing/2014/main" id="{A5F20F21-DBE3-4B63-8A01-49FA7AE3723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16945" y="4020070"/>
            <a:ext cx="3459752" cy="1866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03200483-675E-4849-8F94-EE7FD820FC5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66122" y="4020070"/>
            <a:ext cx="3459752" cy="1866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8ED032F4-B848-40BC-A8BA-180352080293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117596" y="4020070"/>
            <a:ext cx="3459752" cy="1866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6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DC25354-7A48-4F2D-8066-118D2D76CEF3}"/>
              </a:ext>
            </a:extLst>
          </p:cNvPr>
          <p:cNvSpPr>
            <a:spLocks noChangeAspect="1"/>
          </p:cNvSpPr>
          <p:nvPr userDrawn="1"/>
        </p:nvSpPr>
        <p:spPr>
          <a:xfrm>
            <a:off x="5945603" y="2346159"/>
            <a:ext cx="2009275" cy="2009275"/>
          </a:xfrm>
          <a:prstGeom prst="ellipse">
            <a:avLst/>
          </a:prstGeom>
          <a:solidFill>
            <a:srgbClr val="003865">
              <a:alpha val="9607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CB37B2D-C132-420A-93D2-BA6018BA2E1E}"/>
              </a:ext>
            </a:extLst>
          </p:cNvPr>
          <p:cNvSpPr>
            <a:spLocks noChangeAspect="1"/>
          </p:cNvSpPr>
          <p:nvPr userDrawn="1"/>
        </p:nvSpPr>
        <p:spPr>
          <a:xfrm>
            <a:off x="2536655" y="2310063"/>
            <a:ext cx="2009275" cy="2009275"/>
          </a:xfrm>
          <a:prstGeom prst="ellipse">
            <a:avLst/>
          </a:prstGeom>
          <a:solidFill>
            <a:srgbClr val="71C5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A99BDF9-547C-4C01-8087-88D54B068E1E}"/>
              </a:ext>
            </a:extLst>
          </p:cNvPr>
          <p:cNvSpPr>
            <a:spLocks noChangeAspect="1"/>
          </p:cNvSpPr>
          <p:nvPr userDrawn="1"/>
        </p:nvSpPr>
        <p:spPr>
          <a:xfrm>
            <a:off x="4241129" y="2334127"/>
            <a:ext cx="2009275" cy="2009275"/>
          </a:xfrm>
          <a:prstGeom prst="ellipse">
            <a:avLst/>
          </a:prstGeom>
          <a:solidFill>
            <a:srgbClr val="FF505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3D907AA-83CF-4276-9B9A-0E8EE69D0DF4}"/>
              </a:ext>
            </a:extLst>
          </p:cNvPr>
          <p:cNvSpPr>
            <a:spLocks noChangeAspect="1"/>
          </p:cNvSpPr>
          <p:nvPr userDrawn="1"/>
        </p:nvSpPr>
        <p:spPr>
          <a:xfrm>
            <a:off x="7650077" y="2310062"/>
            <a:ext cx="2009275" cy="2009275"/>
          </a:xfrm>
          <a:prstGeom prst="ellips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9" name="Spojnice: pravoúhlá 8">
            <a:extLst>
              <a:ext uri="{FF2B5EF4-FFF2-40B4-BE49-F238E27FC236}">
                <a16:creationId xmlns:a16="http://schemas.microsoft.com/office/drawing/2014/main" id="{D3828E71-FCF1-48CA-BF93-3C419A693C87}"/>
              </a:ext>
            </a:extLst>
          </p:cNvPr>
          <p:cNvCxnSpPr>
            <a:stCxn id="6" idx="0"/>
          </p:cNvCxnSpPr>
          <p:nvPr userDrawn="1"/>
        </p:nvCxnSpPr>
        <p:spPr>
          <a:xfrm rot="16200000" flipV="1">
            <a:off x="2750217" y="1518987"/>
            <a:ext cx="397042" cy="1185110"/>
          </a:xfrm>
          <a:prstGeom prst="bentConnector2">
            <a:avLst/>
          </a:prstGeom>
          <a:ln w="190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pojnice: pravoúhlá 9">
            <a:extLst>
              <a:ext uri="{FF2B5EF4-FFF2-40B4-BE49-F238E27FC236}">
                <a16:creationId xmlns:a16="http://schemas.microsoft.com/office/drawing/2014/main" id="{5A2D1BBA-CAFE-4921-A515-7069CA2F9943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9066794" y="1518987"/>
            <a:ext cx="397042" cy="1185110"/>
          </a:xfrm>
          <a:prstGeom prst="bentConnector2">
            <a:avLst/>
          </a:prstGeom>
          <a:ln w="1905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4C2E8060-632E-4C4A-A8BD-26E18C043245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129245" y="3647987"/>
            <a:ext cx="397042" cy="1836000"/>
          </a:xfrm>
          <a:prstGeom prst="bentConnector2">
            <a:avLst/>
          </a:prstGeom>
          <a:ln w="19050">
            <a:solidFill>
              <a:srgbClr val="FF5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pojnice: pravoúhlá 11">
            <a:extLst>
              <a:ext uri="{FF2B5EF4-FFF2-40B4-BE49-F238E27FC236}">
                <a16:creationId xmlns:a16="http://schemas.microsoft.com/office/drawing/2014/main" id="{8E5C7DDB-A04C-4168-ABCF-E29FE4E35894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7685767" y="3660019"/>
            <a:ext cx="397042" cy="1836000"/>
          </a:xfrm>
          <a:prstGeom prst="bentConnector2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cký objekt 20" descr="Uživatelé">
            <a:extLst>
              <a:ext uri="{FF2B5EF4-FFF2-40B4-BE49-F238E27FC236}">
                <a16:creationId xmlns:a16="http://schemas.microsoft.com/office/drawing/2014/main" id="{433986E2-CB88-452C-B46A-55938B5C5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043" y="2857499"/>
            <a:ext cx="914400" cy="914400"/>
          </a:xfrm>
          <a:prstGeom prst="rect">
            <a:avLst/>
          </a:prstGeom>
        </p:spPr>
      </p:pic>
      <p:pic>
        <p:nvPicPr>
          <p:cNvPr id="22" name="Grafický objekt 21" descr="Glóbus s Evropou a Afrikou">
            <a:extLst>
              <a:ext uri="{FF2B5EF4-FFF2-40B4-BE49-F238E27FC236}">
                <a16:creationId xmlns:a16="http://schemas.microsoft.com/office/drawing/2014/main" id="{9CBA0D7E-487F-479C-9770-0824A5AD60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548" y="2893596"/>
            <a:ext cx="914400" cy="914400"/>
          </a:xfrm>
          <a:prstGeom prst="rect">
            <a:avLst/>
          </a:prstGeom>
        </p:spPr>
      </p:pic>
      <p:pic>
        <p:nvPicPr>
          <p:cNvPr id="23" name="Grafický objekt 22" descr="Trefa do černého">
            <a:extLst>
              <a:ext uri="{FF2B5EF4-FFF2-40B4-BE49-F238E27FC236}">
                <a16:creationId xmlns:a16="http://schemas.microsoft.com/office/drawing/2014/main" id="{BC9D9843-A58E-4EDF-A974-853DF83DF7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7514" y="2857499"/>
            <a:ext cx="914400" cy="914400"/>
          </a:xfrm>
          <a:prstGeom prst="rect">
            <a:avLst/>
          </a:prstGeom>
        </p:spPr>
      </p:pic>
      <p:pic>
        <p:nvPicPr>
          <p:cNvPr id="24" name="Grafický objekt 23" descr="Stoupající trend">
            <a:extLst>
              <a:ext uri="{FF2B5EF4-FFF2-40B4-BE49-F238E27FC236}">
                <a16:creationId xmlns:a16="http://schemas.microsoft.com/office/drawing/2014/main" id="{D7C6026D-01D7-480E-87E2-6D9EC70A99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3040" y="2857499"/>
            <a:ext cx="914400" cy="914400"/>
          </a:xfrm>
          <a:prstGeom prst="rect">
            <a:avLst/>
          </a:prstGeom>
        </p:spPr>
      </p:pic>
      <p:sp>
        <p:nvSpPr>
          <p:cNvPr id="25" name="Zástupný symbol pro text 24">
            <a:extLst>
              <a:ext uri="{FF2B5EF4-FFF2-40B4-BE49-F238E27FC236}">
                <a16:creationId xmlns:a16="http://schemas.microsoft.com/office/drawing/2014/main" id="{50BC5C08-99E5-4D2F-9833-5DC818F69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361" y="1712420"/>
            <a:ext cx="1826584" cy="36677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6" name="Zástupný symbol pro text 24">
            <a:extLst>
              <a:ext uri="{FF2B5EF4-FFF2-40B4-BE49-F238E27FC236}">
                <a16:creationId xmlns:a16="http://schemas.microsoft.com/office/drawing/2014/main" id="{020A6A9C-F509-4DEB-BEF7-6973D9DD0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9519" y="4546948"/>
            <a:ext cx="1824370" cy="37539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b="1">
                <a:solidFill>
                  <a:srgbClr val="FF6E6E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9" name="Zástupný symbol pro text 28">
            <a:extLst>
              <a:ext uri="{FF2B5EF4-FFF2-40B4-BE49-F238E27FC236}">
                <a16:creationId xmlns:a16="http://schemas.microsoft.com/office/drawing/2014/main" id="{F007C9E4-8DD7-4289-9A17-EDA859111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361" y="2087405"/>
            <a:ext cx="1824370" cy="103679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  <p:sp>
        <p:nvSpPr>
          <p:cNvPr id="30" name="Zástupný symbol pro text 28">
            <a:extLst>
              <a:ext uri="{FF2B5EF4-FFF2-40B4-BE49-F238E27FC236}">
                <a16:creationId xmlns:a16="http://schemas.microsoft.com/office/drawing/2014/main" id="{51DEF7B4-80C6-4D07-A9AC-F867F420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9519" y="4922346"/>
            <a:ext cx="1824370" cy="108643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  <p:sp>
        <p:nvSpPr>
          <p:cNvPr id="31" name="Zástupný symbol pro text 24">
            <a:extLst>
              <a:ext uri="{FF2B5EF4-FFF2-40B4-BE49-F238E27FC236}">
                <a16:creationId xmlns:a16="http://schemas.microsoft.com/office/drawing/2014/main" id="{42396592-40E6-46F3-8DA2-D93913BB0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368" y="1708601"/>
            <a:ext cx="1824370" cy="3667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32" name="Zástupný symbol pro text 28">
            <a:extLst>
              <a:ext uri="{FF2B5EF4-FFF2-40B4-BE49-F238E27FC236}">
                <a16:creationId xmlns:a16="http://schemas.microsoft.com/office/drawing/2014/main" id="{B8504391-C9F2-4C2E-953C-FB206F7743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368" y="2075373"/>
            <a:ext cx="1824370" cy="11345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  <p:sp>
        <p:nvSpPr>
          <p:cNvPr id="33" name="Zástupný symbol pro text 24">
            <a:extLst>
              <a:ext uri="{FF2B5EF4-FFF2-40B4-BE49-F238E27FC236}">
                <a16:creationId xmlns:a16="http://schemas.microsoft.com/office/drawing/2014/main" id="{4BE6957A-8067-4F34-BBEB-488F6A580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88165" y="4555574"/>
            <a:ext cx="1824370" cy="3667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34" name="Zástupný symbol pro text 28">
            <a:extLst>
              <a:ext uri="{FF2B5EF4-FFF2-40B4-BE49-F238E27FC236}">
                <a16:creationId xmlns:a16="http://schemas.microsoft.com/office/drawing/2014/main" id="{5DB079D0-A006-4FEA-AD09-5AF4373502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8165" y="4922346"/>
            <a:ext cx="1824370" cy="108643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67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a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D7E5B8-3980-428E-826A-A822CAC8E625}"/>
              </a:ext>
            </a:extLst>
          </p:cNvPr>
          <p:cNvCxnSpPr>
            <a:cxnSpLocks/>
          </p:cNvCxnSpPr>
          <p:nvPr userDrawn="1"/>
        </p:nvCxnSpPr>
        <p:spPr>
          <a:xfrm>
            <a:off x="10590901" y="0"/>
            <a:ext cx="0" cy="685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0D0D3377-6ED1-4AAE-A073-7E4F10A2C689}"/>
              </a:ext>
            </a:extLst>
          </p:cNvPr>
          <p:cNvSpPr>
            <a:spLocks noChangeAspect="1"/>
          </p:cNvSpPr>
          <p:nvPr userDrawn="1"/>
        </p:nvSpPr>
        <p:spPr>
          <a:xfrm>
            <a:off x="9811855" y="926935"/>
            <a:ext cx="1568616" cy="1568616"/>
          </a:xfrm>
          <a:prstGeom prst="ellipse">
            <a:avLst/>
          </a:prstGeom>
          <a:solidFill>
            <a:srgbClr val="0038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 descr="Stoupající trend">
            <a:extLst>
              <a:ext uri="{FF2B5EF4-FFF2-40B4-BE49-F238E27FC236}">
                <a16:creationId xmlns:a16="http://schemas.microsoft.com/office/drawing/2014/main" id="{01CB5B68-4E2C-45CC-AC73-72D4B3F27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216" y="1247774"/>
            <a:ext cx="914400" cy="91440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8D30E9F0-EEDA-420F-93F5-3114B5D5370B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327660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 descr="Uživatelé">
            <a:extLst>
              <a:ext uri="{FF2B5EF4-FFF2-40B4-BE49-F238E27FC236}">
                <a16:creationId xmlns:a16="http://schemas.microsoft.com/office/drawing/2014/main" id="{BD1EDDD1-E194-48CC-9BDD-BDDAAC695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0110" y="3429000"/>
            <a:ext cx="609599" cy="609599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495447C-AB1C-40CE-BCFA-BEAE34DFFB28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497205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Grafický objekt 10" descr="Trefa do černého">
            <a:extLst>
              <a:ext uri="{FF2B5EF4-FFF2-40B4-BE49-F238E27FC236}">
                <a16:creationId xmlns:a16="http://schemas.microsoft.com/office/drawing/2014/main" id="{27378110-0B24-43AC-BCAD-A7D7340FEB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0110" y="5105400"/>
            <a:ext cx="633412" cy="633412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C80A5DA-E5E7-4452-B1CE-F2D06B4E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80042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ata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834B40D-A390-4381-B29E-638270D7DE6A}"/>
              </a:ext>
            </a:extLst>
          </p:cNvPr>
          <p:cNvGrpSpPr/>
          <p:nvPr userDrawn="1"/>
        </p:nvGrpSpPr>
        <p:grpSpPr>
          <a:xfrm>
            <a:off x="9811855" y="0"/>
            <a:ext cx="1568616" cy="6858000"/>
            <a:chOff x="659229" y="0"/>
            <a:chExt cx="1568616" cy="68580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946EF65D-C978-403D-9592-66400C2230E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6BEA011B-894B-44EF-AE9A-126DC93696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295576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63F92FB-F5DF-4718-8FE2-58692BB5FB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Grafický objekt 14" descr="Uživatelé">
              <a:extLst>
                <a:ext uri="{FF2B5EF4-FFF2-40B4-BE49-F238E27FC236}">
                  <a16:creationId xmlns:a16="http://schemas.microsoft.com/office/drawing/2014/main" id="{F614481C-56EB-497A-959C-0357088DC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0638" y="3279180"/>
              <a:ext cx="915272" cy="915272"/>
            </a:xfrm>
            <a:prstGeom prst="rect">
              <a:avLst/>
            </a:prstGeom>
          </p:spPr>
        </p:pic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D7F7E74C-13A3-495F-93B1-45C9D09763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4972050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7" name="Grafický objekt 16" descr="Trefa do černého">
              <a:extLst>
                <a:ext uri="{FF2B5EF4-FFF2-40B4-BE49-F238E27FC236}">
                  <a16:creationId xmlns:a16="http://schemas.microsoft.com/office/drawing/2014/main" id="{C64DE065-F909-4EBF-AB7B-9B6583172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7484" y="5105400"/>
              <a:ext cx="633412" cy="633412"/>
            </a:xfrm>
            <a:prstGeom prst="rect">
              <a:avLst/>
            </a:prstGeom>
          </p:spPr>
        </p:pic>
        <p:pic>
          <p:nvPicPr>
            <p:cNvPr id="18" name="Grafický objekt 17" descr="Stoupající trend">
              <a:extLst>
                <a:ext uri="{FF2B5EF4-FFF2-40B4-BE49-F238E27FC236}">
                  <a16:creationId xmlns:a16="http://schemas.microsoft.com/office/drawing/2014/main" id="{A18C15BE-7A03-476F-ABDE-4DF052E743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7455" y="1711490"/>
              <a:ext cx="621639" cy="621639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23334CFC-6A5B-403C-BA88-B3C154EC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76239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ata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976AE284-82F2-484F-A3E3-C9FB1E16BE4A}"/>
              </a:ext>
            </a:extLst>
          </p:cNvPr>
          <p:cNvGrpSpPr/>
          <p:nvPr userDrawn="1"/>
        </p:nvGrpSpPr>
        <p:grpSpPr>
          <a:xfrm>
            <a:off x="9813882" y="0"/>
            <a:ext cx="1568616" cy="6858000"/>
            <a:chOff x="659229" y="0"/>
            <a:chExt cx="1568616" cy="6858000"/>
          </a:xfrm>
        </p:grpSpPr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8526FD5-AAB8-47C4-ABE0-239BB4580D6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301DCD1E-088B-4A77-9736-AB0DA0335C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465121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2B11246F-F37F-460F-9857-B8C6CD2AB0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1F2DD5D4-005B-4062-8F22-D69E6336BF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91035" y="3122448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3" name="Grafický objekt 22" descr="Trefa do černého">
              <a:extLst>
                <a:ext uri="{FF2B5EF4-FFF2-40B4-BE49-F238E27FC236}">
                  <a16:creationId xmlns:a16="http://schemas.microsoft.com/office/drawing/2014/main" id="{FD92A8CA-83CB-4D47-B220-F8A4917505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4864" y="4978753"/>
              <a:ext cx="906821" cy="906821"/>
            </a:xfrm>
            <a:prstGeom prst="rect">
              <a:avLst/>
            </a:prstGeom>
          </p:spPr>
        </p:pic>
        <p:pic>
          <p:nvPicPr>
            <p:cNvPr id="24" name="Grafický objekt 23" descr="Stoupající trend">
              <a:extLst>
                <a:ext uri="{FF2B5EF4-FFF2-40B4-BE49-F238E27FC236}">
                  <a16:creationId xmlns:a16="http://schemas.microsoft.com/office/drawing/2014/main" id="{E10D47F5-633E-4503-820D-F94C5F6EE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7455" y="1711490"/>
              <a:ext cx="621639" cy="621639"/>
            </a:xfrm>
            <a:prstGeom prst="rect">
              <a:avLst/>
            </a:prstGeom>
          </p:spPr>
        </p:pic>
        <p:pic>
          <p:nvPicPr>
            <p:cNvPr id="25" name="Grafický objekt 24" descr="Uživatelé">
              <a:extLst>
                <a:ext uri="{FF2B5EF4-FFF2-40B4-BE49-F238E27FC236}">
                  <a16:creationId xmlns:a16="http://schemas.microsoft.com/office/drawing/2014/main" id="{87303AF7-4F68-45EF-A0EB-AE509D403A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9970" y="3274848"/>
              <a:ext cx="609599" cy="609599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54DB7776-286B-4A41-A1B8-CE9D6153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5380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_té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D7E5B8-3980-428E-826A-A822CAC8E625}"/>
              </a:ext>
            </a:extLst>
          </p:cNvPr>
          <p:cNvCxnSpPr>
            <a:cxnSpLocks/>
          </p:cNvCxnSpPr>
          <p:nvPr userDrawn="1"/>
        </p:nvCxnSpPr>
        <p:spPr>
          <a:xfrm>
            <a:off x="10590901" y="0"/>
            <a:ext cx="0" cy="685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0D0D3377-6ED1-4AAE-A073-7E4F10A2C689}"/>
              </a:ext>
            </a:extLst>
          </p:cNvPr>
          <p:cNvSpPr>
            <a:spLocks noChangeAspect="1"/>
          </p:cNvSpPr>
          <p:nvPr userDrawn="1"/>
        </p:nvSpPr>
        <p:spPr>
          <a:xfrm>
            <a:off x="9811855" y="926935"/>
            <a:ext cx="1568616" cy="1568616"/>
          </a:xfrm>
          <a:prstGeom prst="ellipse">
            <a:avLst/>
          </a:prstGeom>
          <a:solidFill>
            <a:srgbClr val="0038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D30E9F0-EEDA-420F-93F5-3114B5D5370B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327660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495447C-AB1C-40CE-BCFA-BEAE34DFFB28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497205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981AE234-212A-47D8-8CF7-1C30F43266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5635" y="1517786"/>
            <a:ext cx="1122362" cy="38691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1</a:t>
            </a:r>
          </a:p>
        </p:txBody>
      </p:sp>
      <p:sp>
        <p:nvSpPr>
          <p:cNvPr id="13" name="Zástupný symbol pro text 11">
            <a:extLst>
              <a:ext uri="{FF2B5EF4-FFF2-40B4-BE49-F238E27FC236}">
                <a16:creationId xmlns:a16="http://schemas.microsoft.com/office/drawing/2014/main" id="{8117A58C-5677-4BED-BCC8-58AB69652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38963" y="3578364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2</a:t>
            </a:r>
          </a:p>
        </p:txBody>
      </p:sp>
      <p:sp>
        <p:nvSpPr>
          <p:cNvPr id="14" name="Zástupný symbol pro text 11">
            <a:extLst>
              <a:ext uri="{FF2B5EF4-FFF2-40B4-BE49-F238E27FC236}">
                <a16:creationId xmlns:a16="http://schemas.microsoft.com/office/drawing/2014/main" id="{BC006784-CEDA-4031-8F9E-824A197AC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33701" y="5277488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3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61577793-F051-493A-81E8-8C846226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51459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ři_té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834B40D-A390-4381-B29E-638270D7DE6A}"/>
              </a:ext>
            </a:extLst>
          </p:cNvPr>
          <p:cNvGrpSpPr/>
          <p:nvPr userDrawn="1"/>
        </p:nvGrpSpPr>
        <p:grpSpPr>
          <a:xfrm>
            <a:off x="9811855" y="0"/>
            <a:ext cx="1568616" cy="6858000"/>
            <a:chOff x="659229" y="0"/>
            <a:chExt cx="1568616" cy="68580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946EF65D-C978-403D-9592-66400C2230E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6BEA011B-894B-44EF-AE9A-126DC93696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295576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63F92FB-F5DF-4718-8FE2-58692BB5FB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D7F7E74C-13A3-495F-93B1-45C9D09763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4972050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9" name="Zástupný symbol pro text 11">
            <a:extLst>
              <a:ext uri="{FF2B5EF4-FFF2-40B4-BE49-F238E27FC236}">
                <a16:creationId xmlns:a16="http://schemas.microsoft.com/office/drawing/2014/main" id="{0A37D22A-ED6B-43D6-B2FB-EC2024765F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33701" y="1922864"/>
            <a:ext cx="914400" cy="25604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1</a:t>
            </a:r>
          </a:p>
        </p:txBody>
      </p:sp>
      <p:sp>
        <p:nvSpPr>
          <p:cNvPr id="20" name="Zástupný symbol pro text 11">
            <a:extLst>
              <a:ext uri="{FF2B5EF4-FFF2-40B4-BE49-F238E27FC236}">
                <a16:creationId xmlns:a16="http://schemas.microsoft.com/office/drawing/2014/main" id="{15C39C6A-246F-49F7-B5B2-5D97412057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43601" y="3551226"/>
            <a:ext cx="1494599" cy="37768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2</a:t>
            </a:r>
          </a:p>
        </p:txBody>
      </p:sp>
      <p:sp>
        <p:nvSpPr>
          <p:cNvPr id="21" name="Zástupný symbol pro text 11">
            <a:extLst>
              <a:ext uri="{FF2B5EF4-FFF2-40B4-BE49-F238E27FC236}">
                <a16:creationId xmlns:a16="http://schemas.microsoft.com/office/drawing/2014/main" id="{89230884-7BB0-4570-9669-11B2FA278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33701" y="5277488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3</a:t>
            </a:r>
          </a:p>
        </p:txBody>
      </p:sp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9EDE71DD-CC65-498D-ADB8-81D0539D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58843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ři_té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976AE284-82F2-484F-A3E3-C9FB1E16BE4A}"/>
              </a:ext>
            </a:extLst>
          </p:cNvPr>
          <p:cNvGrpSpPr/>
          <p:nvPr userDrawn="1"/>
        </p:nvGrpSpPr>
        <p:grpSpPr>
          <a:xfrm>
            <a:off x="9813882" y="0"/>
            <a:ext cx="1568616" cy="6858000"/>
            <a:chOff x="659229" y="0"/>
            <a:chExt cx="1568616" cy="6858000"/>
          </a:xfrm>
        </p:grpSpPr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8526FD5-AAB8-47C4-ABE0-239BB4580D6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301DCD1E-088B-4A77-9736-AB0DA0335C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465121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2B11246F-F37F-460F-9857-B8C6CD2AB0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1F2DD5D4-005B-4062-8F22-D69E6336BF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91035" y="3122448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22331A9F-606F-49F9-864B-866F70762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0990" y="1921495"/>
            <a:ext cx="914400" cy="2587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1</a:t>
            </a:r>
          </a:p>
        </p:txBody>
      </p:sp>
      <p:sp>
        <p:nvSpPr>
          <p:cNvPr id="13" name="Zástupný symbol pro text 11">
            <a:extLst>
              <a:ext uri="{FF2B5EF4-FFF2-40B4-BE49-F238E27FC236}">
                <a16:creationId xmlns:a16="http://schemas.microsoft.com/office/drawing/2014/main" id="{1ADFDBE9-1337-4543-A71F-40DE557CF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0990" y="3422312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2</a:t>
            </a:r>
          </a:p>
        </p:txBody>
      </p:sp>
      <p:sp>
        <p:nvSpPr>
          <p:cNvPr id="14" name="Zástupný symbol pro text 11">
            <a:extLst>
              <a:ext uri="{FF2B5EF4-FFF2-40B4-BE49-F238E27FC236}">
                <a16:creationId xmlns:a16="http://schemas.microsoft.com/office/drawing/2014/main" id="{E9A54010-E74A-4F11-9EF4-ACB0BDA0E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37009" y="5283756"/>
            <a:ext cx="1122362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3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CD4B4B4-EE05-4EB6-9863-A9B9C864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53785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94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2793E5B-446F-4E53-9743-CB9CD35FB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389390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C0DAD0C3-B860-4000-8EB9-DA94A40ED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60" y="5633161"/>
            <a:ext cx="5400000" cy="10080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A6FB3DF-9C42-4F32-811D-13A562764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40607A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40607A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874DD8-19BA-4751-9254-BE6F0229CC6A}"/>
              </a:ext>
            </a:extLst>
          </p:cNvPr>
          <p:cNvSpPr txBox="1"/>
          <p:nvPr userDrawn="1"/>
        </p:nvSpPr>
        <p:spPr>
          <a:xfrm>
            <a:off x="8566031" y="6044128"/>
            <a:ext cx="297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  <a:latin typeface="Charter ITC Pro" panose="02040703050506020203" pitchFamily="18" charset="0"/>
              </a:rPr>
              <a:t>Your best interests come first.</a:t>
            </a:r>
          </a:p>
        </p:txBody>
      </p:sp>
    </p:spTree>
    <p:extLst>
      <p:ext uri="{BB962C8B-B14F-4D97-AF65-F5344CB8AC3E}">
        <p14:creationId xmlns:p14="http://schemas.microsoft.com/office/powerpoint/2010/main" val="837251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ázdn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022A3A53-1EFB-404C-94D3-F59C9CE87B87}"/>
              </a:ext>
            </a:extLst>
          </p:cNvPr>
          <p:cNvGrpSpPr/>
          <p:nvPr userDrawn="1"/>
        </p:nvGrpSpPr>
        <p:grpSpPr>
          <a:xfrm>
            <a:off x="-334667" y="-2461961"/>
            <a:ext cx="5478167" cy="11450558"/>
            <a:chOff x="-334667" y="-2138111"/>
            <a:chExt cx="5478167" cy="11450558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74DA3A5A-EDFB-4137-B9C0-EBBEF1E58B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327"/>
            <a:stretch/>
          </p:blipFill>
          <p:spPr>
            <a:xfrm>
              <a:off x="-334667" y="-2138111"/>
              <a:ext cx="5478167" cy="11450558"/>
            </a:xfrm>
            <a:prstGeom prst="rect">
              <a:avLst/>
            </a:prstGeom>
          </p:spPr>
        </p:pic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A582F5F9-9438-4405-9C3C-9D1BB57A15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43500" y="1798008"/>
              <a:ext cx="0" cy="2606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E525F5F5-FA39-4AD3-B98A-BA6A783AC5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3925" y="2828925"/>
            <a:ext cx="4019550" cy="1066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>
                <a:latin typeface="+mj-lt"/>
              </a:rPr>
              <a:t>Přechodový slide s názvem tématu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08EDB-19B6-45EA-B210-1D8B688C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598F2D-B3BA-47AB-9CD6-9CE752665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50" y="6124574"/>
            <a:ext cx="1456324" cy="5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0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733351"/>
            <a:ext cx="10642328" cy="461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10" b="1">
                <a:solidFill>
                  <a:schemeClr val="tx1"/>
                </a:solidFill>
                <a:latin typeface="Charter" panose="02040503050506020203" pitchFamily="18" charset="0"/>
              </a:defRPr>
            </a:lvl1pPr>
          </a:lstStyle>
          <a:p>
            <a:pPr lvl="0"/>
            <a:r>
              <a:rPr lang="pl-PL" dirty="0"/>
              <a:t>Závěrečné slovo k prezentaci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8497D27-41B1-4AB7-9F34-4CB1774C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3" y="5642132"/>
            <a:ext cx="2553451" cy="10474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3987589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DC83091-C06B-4822-8A13-408A6B7662DF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218688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ávěreč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458B738B-1E66-4739-969D-4269BFAAA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49" y="5697845"/>
            <a:ext cx="5018833" cy="936000"/>
          </a:xfrm>
          <a:prstGeom prst="rect">
            <a:avLst/>
          </a:prstGeom>
        </p:spPr>
      </p:pic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733351"/>
            <a:ext cx="10642328" cy="461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10" b="1">
                <a:solidFill>
                  <a:schemeClr val="tx1"/>
                </a:solidFill>
                <a:latin typeface="Charter" panose="02040503050506020203" pitchFamily="18" charset="0"/>
              </a:defRPr>
            </a:lvl1pPr>
          </a:lstStyle>
          <a:p>
            <a:pPr lvl="0"/>
            <a:r>
              <a:rPr lang="pl-PL" dirty="0"/>
              <a:t>Závěrečné slovo k prezentaci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3987589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DC83091-C06B-4822-8A13-408A6B7662DF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2663806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věreč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2122037"/>
            <a:ext cx="10642328" cy="461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10" b="1">
                <a:solidFill>
                  <a:schemeClr val="tx1"/>
                </a:solidFill>
                <a:latin typeface="Charter" panose="02040503050506020203" pitchFamily="18" charset="0"/>
              </a:defRPr>
            </a:lvl1pPr>
          </a:lstStyle>
          <a:p>
            <a:pPr lvl="0"/>
            <a:r>
              <a:rPr lang="pl-PL" dirty="0"/>
              <a:t>Závěrečné slovo k prezentaci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8497D27-41B1-4AB7-9F34-4CB1774C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3" y="5642132"/>
            <a:ext cx="2553451" cy="10474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1376275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6" name="Zástupný symbol pro text 6">
            <a:extLst>
              <a:ext uri="{FF2B5EF4-FFF2-40B4-BE49-F238E27FC236}">
                <a16:creationId xmlns:a16="http://schemas.microsoft.com/office/drawing/2014/main" id="{13E04714-948F-4AE1-A5C8-F7A6685F70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35" y="3651104"/>
            <a:ext cx="5002877" cy="26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Jméno Příjmení</a:t>
            </a:r>
            <a:endParaRPr lang="cs-CZ" dirty="0"/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6D6423E3-3C2C-412D-9006-629D1E8584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835" y="3918277"/>
            <a:ext cx="5002877" cy="24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Pozice</a:t>
            </a:r>
            <a:endParaRPr lang="cs-CZ" dirty="0"/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BBB83694-E5EA-4913-B354-8745627FC6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751" y="4174778"/>
            <a:ext cx="4791961" cy="24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+420 123 456 789</a:t>
            </a:r>
            <a:endParaRPr lang="cs-CZ" dirty="0"/>
          </a:p>
        </p:txBody>
      </p:sp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id="{C17EA5AE-B35E-49C2-A68F-D01CF5ABAD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751" y="4380308"/>
            <a:ext cx="5002877" cy="276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jmeno.prijmeni@renomia.cz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1349BA-346D-4425-AC96-454E6AAD9A46}"/>
              </a:ext>
            </a:extLst>
          </p:cNvPr>
          <p:cNvSpPr txBox="1"/>
          <p:nvPr userDrawn="1"/>
        </p:nvSpPr>
        <p:spPr>
          <a:xfrm>
            <a:off x="556835" y="3359947"/>
            <a:ext cx="5835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kern="1200" cap="none" baseline="0" dirty="0">
                <a:solidFill>
                  <a:srgbClr val="71C5E8"/>
                </a:solidFill>
                <a:latin typeface="+mn-lt"/>
                <a:ea typeface="+mj-ea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C7552DD-9658-4960-9EE7-6FF4620D8537}"/>
              </a:ext>
            </a:extLst>
          </p:cNvPr>
          <p:cNvSpPr txBox="1"/>
          <p:nvPr userDrawn="1"/>
        </p:nvSpPr>
        <p:spPr>
          <a:xfrm>
            <a:off x="556835" y="4160175"/>
            <a:ext cx="40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rPr>
              <a:t>T:</a:t>
            </a:r>
          </a:p>
          <a:p>
            <a:r>
              <a:rPr lang="cs-CZ" sz="14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rPr>
              <a:t>E: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DAAD31-8905-4C4D-B30F-915283E6BFA2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1540491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verečný snímek kontak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18497D27-41B1-4AB7-9F34-4CB1774C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3" y="5642132"/>
            <a:ext cx="2553451" cy="10474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1376275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1349BA-346D-4425-AC96-454E6AAD9A46}"/>
              </a:ext>
            </a:extLst>
          </p:cNvPr>
          <p:cNvSpPr txBox="1"/>
          <p:nvPr userDrawn="1"/>
        </p:nvSpPr>
        <p:spPr>
          <a:xfrm>
            <a:off x="556835" y="3359947"/>
            <a:ext cx="5835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kern="1200" cap="none" baseline="0" dirty="0">
                <a:solidFill>
                  <a:srgbClr val="71C5E8"/>
                </a:solidFill>
                <a:latin typeface="+mn-lt"/>
                <a:ea typeface="+mj-ea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DAAD31-8905-4C4D-B30F-915283E6BFA2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D16AFAF3-FE44-46B3-A7CE-A757E74E6A28}"/>
              </a:ext>
            </a:extLst>
          </p:cNvPr>
          <p:cNvSpPr txBox="1">
            <a:spLocks/>
          </p:cNvSpPr>
          <p:nvPr userDrawn="1"/>
        </p:nvSpPr>
        <p:spPr>
          <a:xfrm>
            <a:off x="3665268" y="3758195"/>
            <a:ext cx="2501439" cy="131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4388" indent="-365125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 err="1"/>
              <a:t>Jméno</a:t>
            </a:r>
            <a:endParaRPr lang="sk-SK" b="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 err="1"/>
              <a:t>Pozice</a:t>
            </a:r>
            <a:r>
              <a:rPr lang="sk-SK" b="0" dirty="0"/>
              <a:t>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/>
              <a:t>Tel.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/>
              <a:t>E-mail </a:t>
            </a:r>
            <a:endParaRPr lang="en-US" b="0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F278019-01C5-4C57-ADB9-D96A34FC8F2D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4897" y="3778028"/>
            <a:ext cx="0" cy="1211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2841513-0F77-4345-BE24-5EA3422240CB}"/>
              </a:ext>
            </a:extLst>
          </p:cNvPr>
          <p:cNvSpPr txBox="1">
            <a:spLocks/>
          </p:cNvSpPr>
          <p:nvPr userDrawn="1"/>
        </p:nvSpPr>
        <p:spPr>
          <a:xfrm>
            <a:off x="569258" y="3758195"/>
            <a:ext cx="2501439" cy="131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4388" indent="-365125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 err="1"/>
              <a:t>Jméno</a:t>
            </a:r>
            <a:endParaRPr lang="sk-SK" b="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 err="1"/>
              <a:t>Pozice</a:t>
            </a:r>
            <a:r>
              <a:rPr lang="sk-SK" b="0" dirty="0"/>
              <a:t>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/>
              <a:t>Tel.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/>
              <a:t>E-mail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6985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averečný snímek kontak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18497D27-41B1-4AB7-9F34-4CB1774C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3" y="5642132"/>
            <a:ext cx="2553451" cy="10474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1376275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1349BA-346D-4425-AC96-454E6AAD9A46}"/>
              </a:ext>
            </a:extLst>
          </p:cNvPr>
          <p:cNvSpPr txBox="1"/>
          <p:nvPr userDrawn="1"/>
        </p:nvSpPr>
        <p:spPr>
          <a:xfrm>
            <a:off x="556835" y="3359947"/>
            <a:ext cx="5835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kern="1200" cap="none" baseline="0" dirty="0">
                <a:solidFill>
                  <a:srgbClr val="71C5E8"/>
                </a:solidFill>
                <a:latin typeface="+mn-lt"/>
                <a:ea typeface="+mj-ea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DAAD31-8905-4C4D-B30F-915283E6BFA2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2841513-0F77-4345-BE24-5EA3422240CB}"/>
              </a:ext>
            </a:extLst>
          </p:cNvPr>
          <p:cNvSpPr txBox="1">
            <a:spLocks/>
          </p:cNvSpPr>
          <p:nvPr userDrawn="1"/>
        </p:nvSpPr>
        <p:spPr>
          <a:xfrm>
            <a:off x="569258" y="3758195"/>
            <a:ext cx="2501439" cy="131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4388" indent="-365125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 err="1"/>
              <a:t>Jméno</a:t>
            </a:r>
            <a:endParaRPr lang="sk-SK" b="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 err="1"/>
              <a:t>Pozice</a:t>
            </a:r>
            <a:r>
              <a:rPr lang="sk-SK" b="0" dirty="0"/>
              <a:t>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/>
              <a:t>Tel.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b="0" dirty="0"/>
              <a:t>E-mail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7374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averečný snímek kontak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1376275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Kontakt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8A879BD-BB7A-46D6-97F8-2AC0D66A2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49" y="5697845"/>
            <a:ext cx="5018833" cy="936000"/>
          </a:xfrm>
          <a:prstGeom prst="rect">
            <a:avLst/>
          </a:prstGeom>
        </p:spPr>
      </p:pic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5175CBC3-1C13-42F8-994A-5F686904CE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35" y="3651104"/>
            <a:ext cx="3157521" cy="26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Jméno Příjmení</a:t>
            </a:r>
            <a:endParaRPr lang="cs-CZ" dirty="0"/>
          </a:p>
        </p:txBody>
      </p:sp>
      <p:sp>
        <p:nvSpPr>
          <p:cNvPr id="14" name="Zástupný symbol pro text 6">
            <a:extLst>
              <a:ext uri="{FF2B5EF4-FFF2-40B4-BE49-F238E27FC236}">
                <a16:creationId xmlns:a16="http://schemas.microsoft.com/office/drawing/2014/main" id="{1553A4A7-DC5E-44E9-923E-AC60C2F28E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835" y="3949592"/>
            <a:ext cx="3157521" cy="24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Pozice</a:t>
            </a:r>
            <a:endParaRPr lang="cs-CZ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2FB8095D-475A-4BB1-8EFF-D498C86684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6833" y="4509141"/>
            <a:ext cx="3157521" cy="24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+420 123 456 789</a:t>
            </a:r>
            <a:endParaRPr lang="cs-CZ" dirty="0"/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41F976AC-CCC6-428B-A92A-3636808C3C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835" y="4796090"/>
            <a:ext cx="3157519" cy="276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jmeno.prijmeni@renomia.cz</a:t>
            </a:r>
            <a:endParaRPr lang="cs-CZ" dirty="0"/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42E8B36E-07AF-427F-9555-42D44EFCAF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2691" y="3651104"/>
            <a:ext cx="3157521" cy="26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Jméno Příjmení</a:t>
            </a:r>
            <a:endParaRPr lang="cs-CZ" dirty="0"/>
          </a:p>
        </p:txBody>
      </p:sp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id="{AE9C9134-32AC-416B-AFF2-01AFBC4FF4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2691" y="3949592"/>
            <a:ext cx="3157521" cy="24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Pozice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5334564B-4690-47ED-9B56-5FC29C15F1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2689" y="4509141"/>
            <a:ext cx="3157521" cy="24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+420 123 456 789</a:t>
            </a:r>
            <a:endParaRPr lang="cs-CZ" dirty="0"/>
          </a:p>
        </p:txBody>
      </p:sp>
      <p:sp>
        <p:nvSpPr>
          <p:cNvPr id="19" name="Zástupný symbol pro text 6">
            <a:extLst>
              <a:ext uri="{FF2B5EF4-FFF2-40B4-BE49-F238E27FC236}">
                <a16:creationId xmlns:a16="http://schemas.microsoft.com/office/drawing/2014/main" id="{D384A922-A426-4258-AB7D-A24C9BBC07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2691" y="4796090"/>
            <a:ext cx="3157519" cy="276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jmeno.prijmeni@renomia.cz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A1B1EE9-8EDD-4AD2-8EE6-855D462E06D1}"/>
              </a:ext>
            </a:extLst>
          </p:cNvPr>
          <p:cNvSpPr txBox="1"/>
          <p:nvPr userDrawn="1"/>
        </p:nvSpPr>
        <p:spPr>
          <a:xfrm>
            <a:off x="8566031" y="6044128"/>
            <a:ext cx="297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Your best interests come first.</a:t>
            </a:r>
          </a:p>
        </p:txBody>
      </p:sp>
      <p:sp>
        <p:nvSpPr>
          <p:cNvPr id="21" name="Zástupný symbol pro text 6">
            <a:extLst>
              <a:ext uri="{FF2B5EF4-FFF2-40B4-BE49-F238E27FC236}">
                <a16:creationId xmlns:a16="http://schemas.microsoft.com/office/drawing/2014/main" id="{7277D6C8-304A-4F5A-831D-D936B9801A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6833" y="4231032"/>
            <a:ext cx="3157521" cy="24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RENOMIA GROUP</a:t>
            </a:r>
            <a:endParaRPr lang="cs-CZ" dirty="0"/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6DD7D6AD-3F70-4E87-9D39-EB0AF9F046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22689" y="4231053"/>
            <a:ext cx="3157521" cy="24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RENOMIA GROUP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96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iza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1243736"/>
            <a:ext cx="5453149" cy="43513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FA376C2-C9D1-44C9-BDB1-B0FD67A38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550" y="1532661"/>
            <a:ext cx="5200474" cy="3773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Obrázek 5" descr="Obsah obrázku budova, exteriér, chodník, směr&#10;&#10;Popis byl vytvořen automaticky">
            <a:extLst>
              <a:ext uri="{FF2B5EF4-FFF2-40B4-BE49-F238E27FC236}">
                <a16:creationId xmlns:a16="http://schemas.microsoft.com/office/drawing/2014/main" id="{2E49C57C-8C8F-4285-A4D8-37B4FD779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5303D6B-B285-427E-9A63-258FB538A3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rgbClr val="FFFFFF">
                  <a:alpha val="95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직선 연결선 112">
            <a:extLst>
              <a:ext uri="{FF2B5EF4-FFF2-40B4-BE49-F238E27FC236}">
                <a16:creationId xmlns:a16="http://schemas.microsoft.com/office/drawing/2014/main" id="{C5F2CD29-E5E7-4695-BEA0-EFA56733EBE1}"/>
              </a:ext>
            </a:extLst>
          </p:cNvPr>
          <p:cNvCxnSpPr/>
          <p:nvPr userDrawn="1"/>
        </p:nvCxnSpPr>
        <p:spPr>
          <a:xfrm flipH="1">
            <a:off x="9864288" y="2773849"/>
            <a:ext cx="10903" cy="4201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꺾인 연결선 120">
            <a:extLst>
              <a:ext uri="{FF2B5EF4-FFF2-40B4-BE49-F238E27FC236}">
                <a16:creationId xmlns:a16="http://schemas.microsoft.com/office/drawing/2014/main" id="{4D04A90B-3342-4410-9E71-A747A480DA3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85" y="2933580"/>
            <a:ext cx="319508" cy="47"/>
          </a:xfrm>
          <a:prstGeom prst="bentConnector3">
            <a:avLst>
              <a:gd name="adj1" fmla="val 50000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>
            <a:extLst>
              <a:ext uri="{FF2B5EF4-FFF2-40B4-BE49-F238E27FC236}">
                <a16:creationId xmlns:a16="http://schemas.microsoft.com/office/drawing/2014/main" id="{167D8DFA-6C6B-4C50-8F00-4AA71A4306D6}"/>
              </a:ext>
            </a:extLst>
          </p:cNvPr>
          <p:cNvSpPr txBox="1">
            <a:spLocks/>
          </p:cNvSpPr>
          <p:nvPr userDrawn="1"/>
        </p:nvSpPr>
        <p:spPr>
          <a:xfrm>
            <a:off x="532015" y="464875"/>
            <a:ext cx="11155680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C73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Naši specialisté pro Vás vyberou ta nejlepší řešení</a:t>
            </a:r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B3F7D27-5EDE-4777-AF83-346301F03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05" y="2207339"/>
            <a:ext cx="1171115" cy="117111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5CC7CE4-7A03-443B-ADC6-F25B4015AC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71" y="2184740"/>
            <a:ext cx="1178006" cy="117800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1F6695D-1B41-4FB4-9C29-599E021597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078" y="4294071"/>
            <a:ext cx="1182789" cy="118278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3284B55-5C2F-4021-9806-E4FABB6E19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879" y="2207339"/>
            <a:ext cx="1161145" cy="116114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EA51497-EA84-4990-8C2D-5845E10F19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182" y="4306443"/>
            <a:ext cx="1171115" cy="117111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DBF4AC2-9471-41E4-B9A2-35EF192413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374" y="4298853"/>
            <a:ext cx="1178007" cy="117800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1FB0F51-08F2-49C4-A4F8-E08F60B827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818" y="4298555"/>
            <a:ext cx="1216463" cy="121646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BA2E1D9-E3E6-406B-9E3A-538FBB19FCA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" y="4277775"/>
            <a:ext cx="1161145" cy="116114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FCC194CF-4714-43E8-BFD5-6A59E2047D7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374" y="2182666"/>
            <a:ext cx="1171115" cy="117111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AD6666E9-079A-4A57-92AD-E0C9E7B3E3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307" y="2199953"/>
            <a:ext cx="1178007" cy="117800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922FFAA-C2D4-4F1D-BAE3-CE763E8CC7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557" y="4298554"/>
            <a:ext cx="1216463" cy="121646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7DA3CB7-AD85-428C-8B88-E11138BA4D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611" y="2213072"/>
            <a:ext cx="1171115" cy="1171115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FE288FAC-723E-4032-81F5-02DEA6A82D52}"/>
              </a:ext>
            </a:extLst>
          </p:cNvPr>
          <p:cNvSpPr/>
          <p:nvPr userDrawn="1"/>
        </p:nvSpPr>
        <p:spPr>
          <a:xfrm>
            <a:off x="615409" y="3418283"/>
            <a:ext cx="1167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 err="1">
                <a:solidFill>
                  <a:srgbClr val="003865"/>
                </a:solidFill>
                <a:latin typeface="+mj-lt"/>
              </a:rPr>
              <a:t>Affinity</a:t>
            </a:r>
            <a:endParaRPr lang="cs-CZ" altLang="cs-CZ" sz="1400" b="1" dirty="0">
              <a:solidFill>
                <a:srgbClr val="003865"/>
              </a:solidFill>
              <a:latin typeface="+mj-lt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80D17233-BC01-406D-891B-BE871C101683}"/>
              </a:ext>
            </a:extLst>
          </p:cNvPr>
          <p:cNvSpPr/>
          <p:nvPr userDrawn="1"/>
        </p:nvSpPr>
        <p:spPr>
          <a:xfrm>
            <a:off x="2420356" y="3418283"/>
            <a:ext cx="1356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D&amp;O, </a:t>
            </a:r>
            <a:r>
              <a:rPr lang="cs-CZ" altLang="cs-CZ" sz="1400" b="1" dirty="0" err="1">
                <a:solidFill>
                  <a:srgbClr val="003865"/>
                </a:solidFill>
                <a:latin typeface="+mj-lt"/>
              </a:rPr>
              <a:t>Cyber</a:t>
            </a:r>
            <a:endParaRPr lang="cs-CZ" altLang="cs-CZ" sz="1400" b="1" dirty="0">
              <a:solidFill>
                <a:srgbClr val="003865"/>
              </a:solidFill>
              <a:latin typeface="+mj-lt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16F773A-3486-4EE4-82FA-995189A041BC}"/>
              </a:ext>
            </a:extLst>
          </p:cNvPr>
          <p:cNvSpPr/>
          <p:nvPr userDrawn="1"/>
        </p:nvSpPr>
        <p:spPr>
          <a:xfrm>
            <a:off x="4107617" y="3418283"/>
            <a:ext cx="1740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Doprava, přeprava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4E784A5-1300-47A7-B598-D9FE1E8E0766}"/>
              </a:ext>
            </a:extLst>
          </p:cNvPr>
          <p:cNvSpPr/>
          <p:nvPr userDrawn="1"/>
        </p:nvSpPr>
        <p:spPr>
          <a:xfrm>
            <a:off x="6186633" y="3418283"/>
            <a:ext cx="1309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Energetika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51A4C00A-3CFE-4947-B146-6A23007DB1F3}"/>
              </a:ext>
            </a:extLst>
          </p:cNvPr>
          <p:cNvSpPr/>
          <p:nvPr userDrawn="1"/>
        </p:nvSpPr>
        <p:spPr>
          <a:xfrm>
            <a:off x="8148093" y="3418283"/>
            <a:ext cx="1167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Letectví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DF982287-996B-464E-8595-8DAB6957FA57}"/>
              </a:ext>
            </a:extLst>
          </p:cNvPr>
          <p:cNvSpPr/>
          <p:nvPr userDrawn="1"/>
        </p:nvSpPr>
        <p:spPr>
          <a:xfrm>
            <a:off x="10027695" y="3418283"/>
            <a:ext cx="1167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 err="1">
                <a:solidFill>
                  <a:srgbClr val="003865"/>
                </a:solidFill>
                <a:latin typeface="+mj-lt"/>
              </a:rPr>
              <a:t>Medical</a:t>
            </a:r>
            <a:endParaRPr lang="cs-CZ" altLang="cs-CZ" sz="1400" b="1" dirty="0">
              <a:solidFill>
                <a:srgbClr val="003865"/>
              </a:solidFill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0330358D-5FF6-49D3-A95D-B8630A2252C3}"/>
              </a:ext>
            </a:extLst>
          </p:cNvPr>
          <p:cNvSpPr/>
          <p:nvPr userDrawn="1"/>
        </p:nvSpPr>
        <p:spPr>
          <a:xfrm>
            <a:off x="623876" y="5562510"/>
            <a:ext cx="1167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Pojištění vozidel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ABC21621-FD22-427B-9283-2414F7F7106D}"/>
              </a:ext>
            </a:extLst>
          </p:cNvPr>
          <p:cNvSpPr/>
          <p:nvPr userDrawn="1"/>
        </p:nvSpPr>
        <p:spPr>
          <a:xfrm>
            <a:off x="2278828" y="5562510"/>
            <a:ext cx="163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 err="1">
                <a:solidFill>
                  <a:srgbClr val="003865"/>
                </a:solidFill>
                <a:latin typeface="+mj-lt"/>
              </a:rPr>
              <a:t>Private</a:t>
            </a: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 </a:t>
            </a:r>
            <a:r>
              <a:rPr lang="cs-CZ" altLang="cs-CZ" sz="1400" b="1" dirty="0" err="1">
                <a:solidFill>
                  <a:srgbClr val="003865"/>
                </a:solidFill>
                <a:latin typeface="+mj-lt"/>
              </a:rPr>
              <a:t>Equity</a:t>
            </a: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,</a:t>
            </a:r>
            <a:br>
              <a:rPr lang="cs-CZ" altLang="cs-CZ" sz="1400" b="1" dirty="0">
                <a:solidFill>
                  <a:srgbClr val="003865"/>
                </a:solidFill>
                <a:latin typeface="+mj-lt"/>
              </a:rPr>
            </a:b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Real </a:t>
            </a:r>
            <a:r>
              <a:rPr lang="cs-CZ" altLang="cs-CZ" sz="1400" b="1" dirty="0" err="1">
                <a:solidFill>
                  <a:srgbClr val="003865"/>
                </a:solidFill>
                <a:latin typeface="+mj-lt"/>
              </a:rPr>
              <a:t>Estate</a:t>
            </a:r>
            <a:endParaRPr lang="cs-CZ" altLang="cs-CZ" sz="1400" b="1" dirty="0">
              <a:solidFill>
                <a:srgbClr val="003865"/>
              </a:solidFill>
              <a:latin typeface="+mj-lt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7C929A2B-EBF9-42E7-A227-AA88AD134E58}"/>
              </a:ext>
            </a:extLst>
          </p:cNvPr>
          <p:cNvSpPr/>
          <p:nvPr userDrawn="1"/>
        </p:nvSpPr>
        <p:spPr>
          <a:xfrm>
            <a:off x="4169249" y="5562510"/>
            <a:ext cx="1639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Sport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B3E4435-CFFF-4A0C-B902-B577BB7C1526}"/>
              </a:ext>
            </a:extLst>
          </p:cNvPr>
          <p:cNvSpPr/>
          <p:nvPr userDrawn="1"/>
        </p:nvSpPr>
        <p:spPr>
          <a:xfrm>
            <a:off x="6222464" y="5562510"/>
            <a:ext cx="130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Stavebnictví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0EA496BF-0C5C-4D03-964A-EF6680327E6D}"/>
              </a:ext>
            </a:extLst>
          </p:cNvPr>
          <p:cNvSpPr/>
          <p:nvPr userDrawn="1"/>
        </p:nvSpPr>
        <p:spPr>
          <a:xfrm>
            <a:off x="8023721" y="5562510"/>
            <a:ext cx="1412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 err="1">
                <a:solidFill>
                  <a:srgbClr val="003865"/>
                </a:solidFill>
                <a:latin typeface="+mj-lt"/>
              </a:rPr>
              <a:t>Trade</a:t>
            </a: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 </a:t>
            </a:r>
            <a:r>
              <a:rPr lang="cs-CZ" altLang="cs-CZ" sz="1400" b="1" dirty="0" err="1">
                <a:solidFill>
                  <a:srgbClr val="003865"/>
                </a:solidFill>
                <a:latin typeface="+mj-lt"/>
              </a:rPr>
              <a:t>Credit</a:t>
            </a:r>
            <a:endParaRPr lang="cs-CZ" altLang="cs-CZ" sz="1400" b="1" dirty="0">
              <a:solidFill>
                <a:srgbClr val="003865"/>
              </a:solidFill>
              <a:latin typeface="+mj-lt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3BFFBCC-E11B-4FA7-B751-54E4EAE9C86C}"/>
              </a:ext>
            </a:extLst>
          </p:cNvPr>
          <p:cNvSpPr/>
          <p:nvPr userDrawn="1"/>
        </p:nvSpPr>
        <p:spPr>
          <a:xfrm>
            <a:off x="10002452" y="5562510"/>
            <a:ext cx="1296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1400" b="1" dirty="0">
                <a:solidFill>
                  <a:srgbClr val="003865"/>
                </a:solidFill>
                <a:latin typeface="+mj-lt"/>
              </a:rPr>
              <a:t>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10194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řístup RENO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4F9F-721F-4761-8C8A-E317F9EF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ADA22-D5DE-40F5-8176-D03097F7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6FBE41-70EE-4BD2-8CDF-BCAAE61A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76064A1-3388-4DF8-B3FF-B05C18CE34E9}"/>
              </a:ext>
            </a:extLst>
          </p:cNvPr>
          <p:cNvGrpSpPr/>
          <p:nvPr userDrawn="1"/>
        </p:nvGrpSpPr>
        <p:grpSpPr>
          <a:xfrm>
            <a:off x="0" y="0"/>
            <a:ext cx="12192001" cy="6858001"/>
            <a:chOff x="0" y="0"/>
            <a:chExt cx="12192001" cy="6858001"/>
          </a:xfrm>
        </p:grpSpPr>
        <p:pic>
          <p:nvPicPr>
            <p:cNvPr id="7" name="Obrázek 6" descr="Obsah obrázku budova, exteriér, chodník, směr&#10;&#10;Popis byl vytvořen automaticky">
              <a:extLst>
                <a:ext uri="{FF2B5EF4-FFF2-40B4-BE49-F238E27FC236}">
                  <a16:creationId xmlns:a16="http://schemas.microsoft.com/office/drawing/2014/main" id="{E93237CD-464E-4FB6-8EC8-78018A6FA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1"/>
              <a:ext cx="12192000" cy="6858000"/>
            </a:xfrm>
            <a:prstGeom prst="rect">
              <a:avLst/>
            </a:prstGeom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C828A24B-C3DD-4323-852B-33292FAE92E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60000">
                  <a:srgbClr val="FFFFFF">
                    <a:alpha val="95000"/>
                  </a:srgb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610DF25D-8DB3-48A2-ABAC-8E6A0EA37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671" y="4208360"/>
            <a:ext cx="2088746" cy="71960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762202B-D652-479E-BF30-045C6EC57A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2350">
            <a:off x="4360886" y="1572617"/>
            <a:ext cx="3810000" cy="3810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54F2F51-1049-4B9A-B4EB-4DA6FE5B4F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006" y="2469752"/>
            <a:ext cx="1439125" cy="1287638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461AC6EC-23CE-44B1-8109-A13F16FFDA25}"/>
              </a:ext>
            </a:extLst>
          </p:cNvPr>
          <p:cNvSpPr txBox="1">
            <a:spLocks/>
          </p:cNvSpPr>
          <p:nvPr userDrawn="1"/>
        </p:nvSpPr>
        <p:spPr>
          <a:xfrm>
            <a:off x="532014" y="464875"/>
            <a:ext cx="11463469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C73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Společně identifikujeme rizika, navrhneme a zajistíme řešení </a:t>
            </a:r>
            <a:endParaRPr lang="cs-CZ" dirty="0"/>
          </a:p>
        </p:txBody>
      </p:sp>
      <p:sp>
        <p:nvSpPr>
          <p:cNvPr id="13" name="Zástupný symbol pro číslo snímku 3">
            <a:extLst>
              <a:ext uri="{FF2B5EF4-FFF2-40B4-BE49-F238E27FC236}">
                <a16:creationId xmlns:a16="http://schemas.microsoft.com/office/drawing/2014/main" id="{309B9CAF-0632-4C3E-94E4-3CBB60A98746}"/>
              </a:ext>
            </a:extLst>
          </p:cNvPr>
          <p:cNvSpPr txBox="1">
            <a:spLocks/>
          </p:cNvSpPr>
          <p:nvPr userDrawn="1"/>
        </p:nvSpPr>
        <p:spPr>
          <a:xfrm>
            <a:off x="8859856" y="6230834"/>
            <a:ext cx="2827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b="0" kern="1200">
                <a:solidFill>
                  <a:srgbClr val="4C73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9C54F-16C5-4EB8-88E5-86726EC281A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FA5AE4A4-0AC7-4265-86B7-C9C59EA1DA1A}"/>
              </a:ext>
            </a:extLst>
          </p:cNvPr>
          <p:cNvSpPr/>
          <p:nvPr userDrawn="1"/>
        </p:nvSpPr>
        <p:spPr>
          <a:xfrm>
            <a:off x="7383052" y="4295955"/>
            <a:ext cx="768810" cy="7688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54">
            <a:extLst>
              <a:ext uri="{FF2B5EF4-FFF2-40B4-BE49-F238E27FC236}">
                <a16:creationId xmlns:a16="http://schemas.microsoft.com/office/drawing/2014/main" id="{98A181FC-5BDB-4BED-9532-FCE6F4348ABF}"/>
              </a:ext>
            </a:extLst>
          </p:cNvPr>
          <p:cNvSpPr/>
          <p:nvPr userDrawn="1"/>
        </p:nvSpPr>
        <p:spPr>
          <a:xfrm>
            <a:off x="4364227" y="1973904"/>
            <a:ext cx="768810" cy="7688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719">
            <a:extLst>
              <a:ext uri="{FF2B5EF4-FFF2-40B4-BE49-F238E27FC236}">
                <a16:creationId xmlns:a16="http://schemas.microsoft.com/office/drawing/2014/main" id="{C52A54CD-F079-45D8-9B7B-3D73277308F2}"/>
              </a:ext>
            </a:extLst>
          </p:cNvPr>
          <p:cNvSpPr/>
          <p:nvPr userDrawn="1"/>
        </p:nvSpPr>
        <p:spPr>
          <a:xfrm>
            <a:off x="4516860" y="2160727"/>
            <a:ext cx="457063" cy="399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rgbClr val="003865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546B00A2-9F7C-45EC-8BF3-6848498B14C4}"/>
              </a:ext>
            </a:extLst>
          </p:cNvPr>
          <p:cNvGrpSpPr/>
          <p:nvPr userDrawn="1"/>
        </p:nvGrpSpPr>
        <p:grpSpPr>
          <a:xfrm>
            <a:off x="7373794" y="1958881"/>
            <a:ext cx="768810" cy="768809"/>
            <a:chOff x="7195897" y="2336832"/>
            <a:chExt cx="768810" cy="768809"/>
          </a:xfrm>
        </p:grpSpPr>
        <p:sp>
          <p:nvSpPr>
            <p:cNvPr id="18" name="Oval 37">
              <a:extLst>
                <a:ext uri="{FF2B5EF4-FFF2-40B4-BE49-F238E27FC236}">
                  <a16:creationId xmlns:a16="http://schemas.microsoft.com/office/drawing/2014/main" id="{1BC251D6-A1EB-4BAB-8FE5-4DEA8B001AA3}"/>
                </a:ext>
              </a:extLst>
            </p:cNvPr>
            <p:cNvSpPr/>
            <p:nvPr/>
          </p:nvSpPr>
          <p:spPr>
            <a:xfrm>
              <a:off x="7195897" y="2336832"/>
              <a:ext cx="768810" cy="7688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3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hape 162">
              <a:extLst>
                <a:ext uri="{FF2B5EF4-FFF2-40B4-BE49-F238E27FC236}">
                  <a16:creationId xmlns:a16="http://schemas.microsoft.com/office/drawing/2014/main" id="{4B352AE3-B33C-4B3E-922A-AAB92BDF4CC6}"/>
                </a:ext>
              </a:extLst>
            </p:cNvPr>
            <p:cNvSpPr/>
            <p:nvPr/>
          </p:nvSpPr>
          <p:spPr>
            <a:xfrm>
              <a:off x="7361259" y="2523731"/>
              <a:ext cx="417541" cy="36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0038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spcBef>
                  <a:spcPts val="1000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/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13C45F25-C237-4A1B-BB58-908162FDE577}"/>
              </a:ext>
            </a:extLst>
          </p:cNvPr>
          <p:cNvGrpSpPr/>
          <p:nvPr userDrawn="1"/>
        </p:nvGrpSpPr>
        <p:grpSpPr>
          <a:xfrm>
            <a:off x="4364227" y="4313158"/>
            <a:ext cx="768810" cy="768810"/>
            <a:chOff x="4176641" y="4690564"/>
            <a:chExt cx="768810" cy="768810"/>
          </a:xfrm>
        </p:grpSpPr>
        <p:sp>
          <p:nvSpPr>
            <p:cNvPr id="21" name="Oval 49">
              <a:extLst>
                <a:ext uri="{FF2B5EF4-FFF2-40B4-BE49-F238E27FC236}">
                  <a16:creationId xmlns:a16="http://schemas.microsoft.com/office/drawing/2014/main" id="{91E909A1-7FDC-4453-9A4B-89ED4B7D9CC4}"/>
                </a:ext>
              </a:extLst>
            </p:cNvPr>
            <p:cNvSpPr/>
            <p:nvPr/>
          </p:nvSpPr>
          <p:spPr>
            <a:xfrm>
              <a:off x="4176641" y="4690564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3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C9DBE96-FF9C-47B9-823B-3CD2C23EB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5469" y="4899589"/>
              <a:ext cx="450235" cy="372677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rgbClr val="00386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Freeform 37">
            <a:extLst>
              <a:ext uri="{FF2B5EF4-FFF2-40B4-BE49-F238E27FC236}">
                <a16:creationId xmlns:a16="http://schemas.microsoft.com/office/drawing/2014/main" id="{B09A8BD6-723E-4C50-8340-41442606F54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31640" y="4442100"/>
            <a:ext cx="489559" cy="483210"/>
          </a:xfrm>
          <a:custGeom>
            <a:avLst/>
            <a:gdLst>
              <a:gd name="T0" fmla="*/ 0 w 120"/>
              <a:gd name="T1" fmla="*/ 60 h 120"/>
              <a:gd name="T2" fmla="*/ 120 w 120"/>
              <a:gd name="T3" fmla="*/ 60 h 120"/>
              <a:gd name="T4" fmla="*/ 83 w 120"/>
              <a:gd name="T5" fmla="*/ 24 h 120"/>
              <a:gd name="T6" fmla="*/ 86 w 120"/>
              <a:gd name="T7" fmla="*/ 14 h 120"/>
              <a:gd name="T8" fmla="*/ 86 w 120"/>
              <a:gd name="T9" fmla="*/ 28 h 120"/>
              <a:gd name="T10" fmla="*/ 47 w 120"/>
              <a:gd name="T11" fmla="*/ 77 h 120"/>
              <a:gd name="T12" fmla="*/ 41 w 120"/>
              <a:gd name="T13" fmla="*/ 88 h 120"/>
              <a:gd name="T14" fmla="*/ 38 w 120"/>
              <a:gd name="T15" fmla="*/ 95 h 120"/>
              <a:gd name="T16" fmla="*/ 37 w 120"/>
              <a:gd name="T17" fmla="*/ 110 h 120"/>
              <a:gd name="T18" fmla="*/ 31 w 120"/>
              <a:gd name="T19" fmla="*/ 99 h 120"/>
              <a:gd name="T20" fmla="*/ 26 w 120"/>
              <a:gd name="T21" fmla="*/ 89 h 120"/>
              <a:gd name="T22" fmla="*/ 17 w 120"/>
              <a:gd name="T23" fmla="*/ 82 h 120"/>
              <a:gd name="T24" fmla="*/ 16 w 120"/>
              <a:gd name="T25" fmla="*/ 68 h 120"/>
              <a:gd name="T26" fmla="*/ 15 w 120"/>
              <a:gd name="T27" fmla="*/ 60 h 120"/>
              <a:gd name="T28" fmla="*/ 10 w 120"/>
              <a:gd name="T29" fmla="*/ 54 h 120"/>
              <a:gd name="T30" fmla="*/ 10 w 120"/>
              <a:gd name="T31" fmla="*/ 45 h 120"/>
              <a:gd name="T32" fmla="*/ 38 w 120"/>
              <a:gd name="T33" fmla="*/ 20 h 120"/>
              <a:gd name="T34" fmla="*/ 31 w 120"/>
              <a:gd name="T35" fmla="*/ 20 h 120"/>
              <a:gd name="T36" fmla="*/ 28 w 120"/>
              <a:gd name="T37" fmla="*/ 26 h 120"/>
              <a:gd name="T38" fmla="*/ 32 w 120"/>
              <a:gd name="T39" fmla="*/ 28 h 120"/>
              <a:gd name="T40" fmla="*/ 31 w 120"/>
              <a:gd name="T41" fmla="*/ 24 h 120"/>
              <a:gd name="T42" fmla="*/ 47 w 120"/>
              <a:gd name="T43" fmla="*/ 30 h 120"/>
              <a:gd name="T44" fmla="*/ 41 w 120"/>
              <a:gd name="T45" fmla="*/ 34 h 120"/>
              <a:gd name="T46" fmla="*/ 37 w 120"/>
              <a:gd name="T47" fmla="*/ 36 h 120"/>
              <a:gd name="T48" fmla="*/ 38 w 120"/>
              <a:gd name="T49" fmla="*/ 43 h 120"/>
              <a:gd name="T50" fmla="*/ 33 w 120"/>
              <a:gd name="T51" fmla="*/ 49 h 120"/>
              <a:gd name="T52" fmla="*/ 29 w 120"/>
              <a:gd name="T53" fmla="*/ 51 h 120"/>
              <a:gd name="T54" fmla="*/ 21 w 120"/>
              <a:gd name="T55" fmla="*/ 49 h 120"/>
              <a:gd name="T56" fmla="*/ 15 w 120"/>
              <a:gd name="T57" fmla="*/ 54 h 120"/>
              <a:gd name="T58" fmla="*/ 16 w 120"/>
              <a:gd name="T59" fmla="*/ 58 h 120"/>
              <a:gd name="T60" fmla="*/ 27 w 120"/>
              <a:gd name="T61" fmla="*/ 62 h 120"/>
              <a:gd name="T62" fmla="*/ 41 w 120"/>
              <a:gd name="T63" fmla="*/ 66 h 120"/>
              <a:gd name="T64" fmla="*/ 47 w 120"/>
              <a:gd name="T65" fmla="*/ 77 h 120"/>
              <a:gd name="T66" fmla="*/ 55 w 120"/>
              <a:gd name="T67" fmla="*/ 21 h 120"/>
              <a:gd name="T68" fmla="*/ 44 w 120"/>
              <a:gd name="T69" fmla="*/ 15 h 120"/>
              <a:gd name="T70" fmla="*/ 63 w 120"/>
              <a:gd name="T71" fmla="*/ 10 h 120"/>
              <a:gd name="T72" fmla="*/ 107 w 120"/>
              <a:gd name="T73" fmla="*/ 62 h 120"/>
              <a:gd name="T74" fmla="*/ 92 w 120"/>
              <a:gd name="T75" fmla="*/ 102 h 120"/>
              <a:gd name="T76" fmla="*/ 91 w 120"/>
              <a:gd name="T77" fmla="*/ 92 h 120"/>
              <a:gd name="T78" fmla="*/ 84 w 120"/>
              <a:gd name="T79" fmla="*/ 81 h 120"/>
              <a:gd name="T80" fmla="*/ 66 w 120"/>
              <a:gd name="T81" fmla="*/ 67 h 120"/>
              <a:gd name="T82" fmla="*/ 97 w 120"/>
              <a:gd name="T83" fmla="*/ 56 h 120"/>
              <a:gd name="T84" fmla="*/ 105 w 120"/>
              <a:gd name="T85" fmla="*/ 49 h 120"/>
              <a:gd name="T86" fmla="*/ 93 w 120"/>
              <a:gd name="T87" fmla="*/ 39 h 120"/>
              <a:gd name="T88" fmla="*/ 91 w 120"/>
              <a:gd name="T89" fmla="*/ 52 h 120"/>
              <a:gd name="T90" fmla="*/ 79 w 120"/>
              <a:gd name="T91" fmla="*/ 49 h 120"/>
              <a:gd name="T92" fmla="*/ 73 w 120"/>
              <a:gd name="T93" fmla="*/ 44 h 120"/>
              <a:gd name="T94" fmla="*/ 76 w 120"/>
              <a:gd name="T95" fmla="*/ 35 h 120"/>
              <a:gd name="T96" fmla="*/ 90 w 120"/>
              <a:gd name="T97" fmla="*/ 36 h 120"/>
              <a:gd name="T98" fmla="*/ 100 w 120"/>
              <a:gd name="T99" fmla="*/ 36 h 120"/>
              <a:gd name="T100" fmla="*/ 105 w 120"/>
              <a:gd name="T101" fmla="*/ 32 h 120"/>
              <a:gd name="T102" fmla="*/ 110 w 120"/>
              <a:gd name="T103" fmla="*/ 57 h 120"/>
              <a:gd name="T104" fmla="*/ 107 w 120"/>
              <a:gd name="T10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rgbClr val="003865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id="{EEF3B0EF-1977-4F8C-9C50-CC787B3F8C6E}"/>
              </a:ext>
            </a:extLst>
          </p:cNvPr>
          <p:cNvSpPr/>
          <p:nvPr userDrawn="1"/>
        </p:nvSpPr>
        <p:spPr>
          <a:xfrm>
            <a:off x="7759847" y="3152916"/>
            <a:ext cx="768810" cy="7688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92">
            <a:extLst>
              <a:ext uri="{FF2B5EF4-FFF2-40B4-BE49-F238E27FC236}">
                <a16:creationId xmlns:a16="http://schemas.microsoft.com/office/drawing/2014/main" id="{06532988-6403-4A40-9FC3-4DBA7090F812}"/>
              </a:ext>
            </a:extLst>
          </p:cNvPr>
          <p:cNvGrpSpPr/>
          <p:nvPr userDrawn="1"/>
        </p:nvGrpSpPr>
        <p:grpSpPr>
          <a:xfrm>
            <a:off x="7934100" y="3274416"/>
            <a:ext cx="471149" cy="478025"/>
            <a:chOff x="2360613" y="2686052"/>
            <a:chExt cx="217487" cy="220661"/>
          </a:xfrm>
          <a:solidFill>
            <a:srgbClr val="003865"/>
          </a:solidFill>
          <a:effectLst/>
        </p:grpSpPr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7E574CE3-B6F1-406A-AE4A-4B7F22D03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287" y="2686052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3187F810-A03C-4AB9-96F6-34216B9B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229161AE-B308-4BF4-B609-C6967998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9" name="Nadpis 1">
            <a:extLst>
              <a:ext uri="{FF2B5EF4-FFF2-40B4-BE49-F238E27FC236}">
                <a16:creationId xmlns:a16="http://schemas.microsoft.com/office/drawing/2014/main" id="{6617568A-E859-40EC-AAE0-E5014BE8C2AF}"/>
              </a:ext>
            </a:extLst>
          </p:cNvPr>
          <p:cNvSpPr txBox="1">
            <a:spLocks/>
          </p:cNvSpPr>
          <p:nvPr userDrawn="1"/>
        </p:nvSpPr>
        <p:spPr>
          <a:xfrm>
            <a:off x="8033832" y="6189116"/>
            <a:ext cx="3582164" cy="5122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200" dirty="0">
                <a:solidFill>
                  <a:srgbClr val="003865"/>
                </a:solidFill>
              </a:rPr>
              <a:t>Vždy ve Vašem zájmu.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796318B-6680-4317-8854-9DBE2E6872BF}"/>
              </a:ext>
            </a:extLst>
          </p:cNvPr>
          <p:cNvSpPr txBox="1"/>
          <p:nvPr userDrawn="1"/>
        </p:nvSpPr>
        <p:spPr>
          <a:xfrm>
            <a:off x="5180118" y="3924339"/>
            <a:ext cx="217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>
                <a:solidFill>
                  <a:srgbClr val="003865"/>
                </a:solidFill>
                <a:latin typeface="+mj-lt"/>
              </a:rPr>
              <a:t>přístup</a:t>
            </a:r>
            <a:endParaRPr lang="sk-SK" sz="2400" b="1" dirty="0">
              <a:solidFill>
                <a:srgbClr val="003865"/>
              </a:solidFill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13CC05D7-B62A-45FB-B511-81E3AE91D4E6}"/>
              </a:ext>
            </a:extLst>
          </p:cNvPr>
          <p:cNvSpPr/>
          <p:nvPr userDrawn="1"/>
        </p:nvSpPr>
        <p:spPr>
          <a:xfrm>
            <a:off x="630522" y="1671525"/>
            <a:ext cx="3408069" cy="10310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cs-CZ" sz="2000" b="1" dirty="0">
                <a:solidFill>
                  <a:srgbClr val="003865"/>
                </a:solidFill>
                <a:latin typeface="+mj-lt"/>
              </a:rPr>
              <a:t>Analýza rizik</a:t>
            </a:r>
          </a:p>
          <a:p>
            <a:pPr algn="r">
              <a:spcBef>
                <a:spcPts val="600"/>
              </a:spcBef>
            </a:pPr>
            <a:r>
              <a:rPr lang="cs-CZ" sz="1200" dirty="0"/>
              <a:t>Analýza současného stavu, výsledkem můžou být návrhy úspor, či identifikace nepokrytého rizika.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7246E324-E8A3-4FFF-A70B-1E50A5E4CD1D}"/>
              </a:ext>
            </a:extLst>
          </p:cNvPr>
          <p:cNvSpPr/>
          <p:nvPr userDrawn="1"/>
        </p:nvSpPr>
        <p:spPr>
          <a:xfrm>
            <a:off x="438114" y="4498602"/>
            <a:ext cx="373024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000" b="1" dirty="0">
                <a:solidFill>
                  <a:srgbClr val="003865"/>
                </a:solidFill>
                <a:latin typeface="+mj-lt"/>
              </a:rPr>
              <a:t>Řešení škod 24/7</a:t>
            </a:r>
          </a:p>
          <a:p>
            <a:pPr algn="r">
              <a:spcBef>
                <a:spcPts val="600"/>
              </a:spcBef>
            </a:pPr>
            <a:r>
              <a:rPr lang="cs-CZ" sz="1200" dirty="0"/>
              <a:t>Tým likvidátorů s excelentními zkušenostmi je Vám neustále k dispozici.  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E5CA0A6F-4DDB-4B2F-A881-0C62E3ABCB1B}"/>
              </a:ext>
            </a:extLst>
          </p:cNvPr>
          <p:cNvSpPr/>
          <p:nvPr userDrawn="1"/>
        </p:nvSpPr>
        <p:spPr>
          <a:xfrm>
            <a:off x="309965" y="2977295"/>
            <a:ext cx="340806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000" b="1" dirty="0">
                <a:solidFill>
                  <a:srgbClr val="4C7393"/>
                </a:solidFill>
                <a:latin typeface="+mj-lt"/>
              </a:rPr>
              <a:t>Data &amp; zkušenosti</a:t>
            </a:r>
          </a:p>
          <a:p>
            <a:pPr algn="r">
              <a:spcBef>
                <a:spcPts val="600"/>
              </a:spcBef>
            </a:pPr>
            <a:r>
              <a:rPr lang="cs-CZ" sz="1200" dirty="0">
                <a:solidFill>
                  <a:srgbClr val="003865"/>
                </a:solidFill>
              </a:rPr>
              <a:t>Doporučení pro Vás jsou založená na datech, analýzách a zkušenostech. Naše praktická řešení rádi využijeme ve Váš prospěch.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49C4ACD1-3E9C-48A0-9DF6-185B52F07605}"/>
              </a:ext>
            </a:extLst>
          </p:cNvPr>
          <p:cNvSpPr/>
          <p:nvPr userDrawn="1"/>
        </p:nvSpPr>
        <p:spPr>
          <a:xfrm>
            <a:off x="8405249" y="1600673"/>
            <a:ext cx="328244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3865"/>
                </a:solidFill>
                <a:latin typeface="+mj-lt"/>
              </a:rPr>
              <a:t>Zvýšení provozní efektivity pojištění</a:t>
            </a:r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rgbClr val="003865"/>
                </a:solidFill>
              </a:rPr>
              <a:t>Navrhneme optimální poměr rozsahu pojistného krytí a jeho ceny. 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904932CA-DDE9-420B-9702-DAD1C9C49668}"/>
              </a:ext>
            </a:extLst>
          </p:cNvPr>
          <p:cNvSpPr/>
          <p:nvPr userDrawn="1"/>
        </p:nvSpPr>
        <p:spPr>
          <a:xfrm>
            <a:off x="8673097" y="3122870"/>
            <a:ext cx="301459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4C7393"/>
                </a:solidFill>
                <a:latin typeface="+mj-lt"/>
              </a:rPr>
              <a:t>Nová řešení</a:t>
            </a:r>
          </a:p>
          <a:p>
            <a:pPr>
              <a:spcBef>
                <a:spcPts val="600"/>
              </a:spcBef>
            </a:pPr>
            <a:r>
              <a:rPr lang="cs-CZ" sz="1200" dirty="0"/>
              <a:t>Přineseme netradiční řešení, např. kybernetická rizika či pojištění D&amp;O. 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4CA695F0-F456-4123-86DB-B2003E79B4F1}"/>
              </a:ext>
            </a:extLst>
          </p:cNvPr>
          <p:cNvSpPr/>
          <p:nvPr userDrawn="1"/>
        </p:nvSpPr>
        <p:spPr>
          <a:xfrm>
            <a:off x="8296207" y="4517343"/>
            <a:ext cx="339148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3865"/>
                </a:solidFill>
                <a:latin typeface="+mj-lt"/>
              </a:rPr>
              <a:t>Světová působnost</a:t>
            </a:r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rgbClr val="003865"/>
                </a:solidFill>
              </a:rPr>
              <a:t>Máme v Praze mezinárodní </a:t>
            </a:r>
            <a:r>
              <a:rPr lang="cs-CZ" sz="1200" dirty="0" err="1">
                <a:solidFill>
                  <a:srgbClr val="003865"/>
                </a:solidFill>
              </a:rPr>
              <a:t>broking</a:t>
            </a:r>
            <a:r>
              <a:rPr lang="cs-CZ" sz="1200" dirty="0">
                <a:solidFill>
                  <a:srgbClr val="003865"/>
                </a:solidFill>
              </a:rPr>
              <a:t> center, které najde vhodné řešení nestačí-li český trh. Nabízíme západní standard pojištění v regionu CEE. </a:t>
            </a:r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2EBD85B7-0AA7-4969-BEC3-B979ACC65D1C}"/>
              </a:ext>
            </a:extLst>
          </p:cNvPr>
          <p:cNvGrpSpPr/>
          <p:nvPr userDrawn="1"/>
        </p:nvGrpSpPr>
        <p:grpSpPr>
          <a:xfrm>
            <a:off x="3979910" y="3160004"/>
            <a:ext cx="768810" cy="768810"/>
            <a:chOff x="3979910" y="2842760"/>
            <a:chExt cx="768810" cy="768810"/>
          </a:xfrm>
        </p:grpSpPr>
        <p:sp>
          <p:nvSpPr>
            <p:cNvPr id="38" name="Oval 54">
              <a:extLst>
                <a:ext uri="{FF2B5EF4-FFF2-40B4-BE49-F238E27FC236}">
                  <a16:creationId xmlns:a16="http://schemas.microsoft.com/office/drawing/2014/main" id="{F62DD14C-32E2-4014-955D-F538CEE2C81C}"/>
                </a:ext>
              </a:extLst>
            </p:cNvPr>
            <p:cNvSpPr/>
            <p:nvPr/>
          </p:nvSpPr>
          <p:spPr>
            <a:xfrm>
              <a:off x="3979910" y="2842760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hape 940">
              <a:extLst>
                <a:ext uri="{FF2B5EF4-FFF2-40B4-BE49-F238E27FC236}">
                  <a16:creationId xmlns:a16="http://schemas.microsoft.com/office/drawing/2014/main" id="{9F79281B-4215-47B3-BE4C-D56463EE8B9F}"/>
                </a:ext>
              </a:extLst>
            </p:cNvPr>
            <p:cNvSpPr/>
            <p:nvPr/>
          </p:nvSpPr>
          <p:spPr>
            <a:xfrm>
              <a:off x="4124770" y="3058275"/>
              <a:ext cx="478913" cy="31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990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UROPEAN PARTNERS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08EDB-19B6-45EA-B210-1D8B688C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0D15D5-1CF9-42B6-88D2-CDC16670F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50" y="951271"/>
            <a:ext cx="9480035" cy="5030688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6D6C69B-36AC-4959-BEC2-3713532F0182}"/>
              </a:ext>
            </a:extLst>
          </p:cNvPr>
          <p:cNvSpPr txBox="1">
            <a:spLocks/>
          </p:cNvSpPr>
          <p:nvPr userDrawn="1"/>
        </p:nvSpPr>
        <p:spPr>
          <a:xfrm>
            <a:off x="514350" y="438402"/>
            <a:ext cx="11163300" cy="573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4C7393"/>
                </a:solidFill>
              </a:rPr>
              <a:t>Unikátní síť RENOMIA EUROPEAN PARTNERS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F99910D-FFC0-40D1-8BC3-6C204A6DFB79}"/>
              </a:ext>
            </a:extLst>
          </p:cNvPr>
          <p:cNvGrpSpPr/>
          <p:nvPr userDrawn="1"/>
        </p:nvGrpSpPr>
        <p:grpSpPr>
          <a:xfrm>
            <a:off x="10240378" y="1550387"/>
            <a:ext cx="1329460" cy="1306581"/>
            <a:chOff x="6558702" y="2683630"/>
            <a:chExt cx="952390" cy="936000"/>
          </a:xfrm>
          <a:solidFill>
            <a:schemeClr val="bg1">
              <a:lumMod val="65000"/>
            </a:schemeClr>
          </a:solidFill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0984DC48-F9B5-46CB-82EA-6B98486615A4}"/>
                </a:ext>
              </a:extLst>
            </p:cNvPr>
            <p:cNvSpPr>
              <a:spLocks/>
            </p:cNvSpPr>
            <p:nvPr/>
          </p:nvSpPr>
          <p:spPr>
            <a:xfrm>
              <a:off x="6558702" y="2683630"/>
              <a:ext cx="936000" cy="9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47F83A1-A38A-434D-AF07-5BBDE656E889}"/>
                </a:ext>
              </a:extLst>
            </p:cNvPr>
            <p:cNvSpPr/>
            <p:nvPr/>
          </p:nvSpPr>
          <p:spPr>
            <a:xfrm>
              <a:off x="6575092" y="2873348"/>
              <a:ext cx="936000" cy="556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2400" b="1" dirty="0">
                  <a:latin typeface="+mj-lt"/>
                  <a:cs typeface="Arial" panose="020B0604020202020204" pitchFamily="34" charset="0"/>
                </a:rPr>
                <a:t>1775+</a:t>
              </a:r>
            </a:p>
            <a:p>
              <a:pPr algn="ctr"/>
              <a:r>
                <a:rPr lang="sk-SK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profesionál</a:t>
              </a: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ů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33B466E-EBEB-4B98-9D2E-EC0D4BEE812A}"/>
              </a:ext>
            </a:extLst>
          </p:cNvPr>
          <p:cNvGrpSpPr/>
          <p:nvPr userDrawn="1"/>
        </p:nvGrpSpPr>
        <p:grpSpPr>
          <a:xfrm>
            <a:off x="10256767" y="3065331"/>
            <a:ext cx="1306581" cy="1306581"/>
            <a:chOff x="7619070" y="2674958"/>
            <a:chExt cx="936000" cy="936000"/>
          </a:xfrm>
        </p:grpSpPr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09EBCF86-F3F6-4B2F-89EF-22A4DB05245F}"/>
                </a:ext>
              </a:extLst>
            </p:cNvPr>
            <p:cNvSpPr>
              <a:spLocks/>
            </p:cNvSpPr>
            <p:nvPr/>
          </p:nvSpPr>
          <p:spPr>
            <a:xfrm>
              <a:off x="7619070" y="2674958"/>
              <a:ext cx="936000" cy="936000"/>
            </a:xfrm>
            <a:prstGeom prst="ellipse">
              <a:avLst/>
            </a:prstGeom>
            <a:solidFill>
              <a:srgbClr val="6688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5DC4A1FB-B9EA-4D4D-AE27-F746DBE2E5A2}"/>
                </a:ext>
              </a:extLst>
            </p:cNvPr>
            <p:cNvSpPr/>
            <p:nvPr/>
          </p:nvSpPr>
          <p:spPr>
            <a:xfrm>
              <a:off x="7635460" y="2864676"/>
              <a:ext cx="903220" cy="556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2400" b="1" dirty="0">
                  <a:latin typeface="+mj-lt"/>
                  <a:cs typeface="Arial" panose="020B0604020202020204" pitchFamily="34" charset="0"/>
                </a:rPr>
                <a:t>81+</a:t>
              </a:r>
            </a:p>
            <a:p>
              <a:pPr algn="ctr"/>
              <a:r>
                <a:rPr lang="cs-C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kanceláří</a:t>
              </a:r>
              <a:endParaRPr lang="en-GB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607E91A-E637-48EC-9BD4-30FFF91D0041}"/>
              </a:ext>
            </a:extLst>
          </p:cNvPr>
          <p:cNvGrpSpPr/>
          <p:nvPr userDrawn="1"/>
        </p:nvGrpSpPr>
        <p:grpSpPr>
          <a:xfrm>
            <a:off x="10240377" y="4580275"/>
            <a:ext cx="1306581" cy="1306581"/>
            <a:chOff x="8673976" y="2674958"/>
            <a:chExt cx="936000" cy="936000"/>
          </a:xfrm>
          <a:solidFill>
            <a:srgbClr val="003865"/>
          </a:solidFill>
        </p:grpSpPr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1B5E948D-A7E6-4BBA-A5A3-1C9F6DFB6F93}"/>
                </a:ext>
              </a:extLst>
            </p:cNvPr>
            <p:cNvSpPr>
              <a:spLocks/>
            </p:cNvSpPr>
            <p:nvPr/>
          </p:nvSpPr>
          <p:spPr>
            <a:xfrm>
              <a:off x="8673976" y="2674958"/>
              <a:ext cx="936000" cy="9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E6CBD731-579A-4F09-8BA9-A476FD36CBD7}"/>
                </a:ext>
              </a:extLst>
            </p:cNvPr>
            <p:cNvSpPr/>
            <p:nvPr/>
          </p:nvSpPr>
          <p:spPr>
            <a:xfrm>
              <a:off x="8690366" y="2864676"/>
              <a:ext cx="903220" cy="556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2400" b="1" dirty="0">
                  <a:latin typeface="+mj-lt"/>
                  <a:cs typeface="Arial" panose="020B0604020202020204" pitchFamily="34" charset="0"/>
                </a:rPr>
                <a:t>31+ </a:t>
              </a:r>
            </a:p>
            <a:p>
              <a:pPr algn="ctr"/>
              <a:r>
                <a:rPr lang="cs-C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zemí</a:t>
              </a: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C0DAD0C3-B860-4000-8EB9-DA94A40ED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60" y="5633161"/>
            <a:ext cx="5400000" cy="1008000"/>
          </a:xfrm>
          <a:prstGeom prst="rect">
            <a:avLst/>
          </a:prstGeom>
        </p:spPr>
      </p:pic>
      <p:pic>
        <p:nvPicPr>
          <p:cNvPr id="9" name="Obrázek 8" descr="Obsah obrázku exteriér, tráva, budova, park&#10;&#10;Popis byl vytvořen automaticky">
            <a:extLst>
              <a:ext uri="{FF2B5EF4-FFF2-40B4-BE49-F238E27FC236}">
                <a16:creationId xmlns:a16="http://schemas.microsoft.com/office/drawing/2014/main" id="{D89A5E11-1027-4484-BC02-14A741A3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0929"/>
            <a:ext cx="12192000" cy="371371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A6FB3DF-9C42-4F32-811D-13A562764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40607A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40607A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935982" y="5986028"/>
            <a:ext cx="26434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900" baseline="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pic>
        <p:nvPicPr>
          <p:cNvPr id="3" name="Obrázek 2" descr="Obsah obrázku scéna, laserová&#10;&#10;Popis byl vytvořen automaticky">
            <a:extLst>
              <a:ext uri="{FF2B5EF4-FFF2-40B4-BE49-F238E27FC236}">
                <a16:creationId xmlns:a16="http://schemas.microsoft.com/office/drawing/2014/main" id="{0A32DF1A-5147-48F9-96B8-51C417C522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0929"/>
            <a:ext cx="12189833" cy="37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73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 RENOMIA GROUP V Evrop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nadpis 1">
            <a:extLst>
              <a:ext uri="{FF2B5EF4-FFF2-40B4-BE49-F238E27FC236}">
                <a16:creationId xmlns:a16="http://schemas.microsoft.com/office/drawing/2014/main" id="{B5397E5C-4E3C-468C-9F43-7473F153B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40000"/>
            <a:ext cx="11163300" cy="573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defRPr sz="2800" b="1"/>
            </a:lvl1pPr>
          </a:lstStyle>
          <a:p>
            <a:r>
              <a:rPr lang="cs-CZ" dirty="0"/>
              <a:t>Hlavní nadpis daného slidu</a:t>
            </a:r>
            <a:br>
              <a:rPr lang="cs-CZ" dirty="0"/>
            </a:br>
            <a:endParaRPr lang="cs-CZ" dirty="0"/>
          </a:p>
        </p:txBody>
      </p:sp>
      <p:sp>
        <p:nvSpPr>
          <p:cNvPr id="34" name="Zástupný symbol pro číslo snímku 3">
            <a:extLst>
              <a:ext uri="{FF2B5EF4-FFF2-40B4-BE49-F238E27FC236}">
                <a16:creationId xmlns:a16="http://schemas.microsoft.com/office/drawing/2014/main" id="{132905D4-188C-44A8-BDE6-03B5A5164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074" y="6230834"/>
            <a:ext cx="307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C7393"/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9848EF-7C80-4A9B-8C14-DA83BE928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" y="946243"/>
            <a:ext cx="12184908" cy="5189381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74343B5B-071E-43CA-A9DB-9F3637D65C29}"/>
              </a:ext>
            </a:extLst>
          </p:cNvPr>
          <p:cNvGrpSpPr/>
          <p:nvPr userDrawn="1"/>
        </p:nvGrpSpPr>
        <p:grpSpPr>
          <a:xfrm>
            <a:off x="2474457" y="1021284"/>
            <a:ext cx="8050693" cy="4970668"/>
            <a:chOff x="2748973" y="1476410"/>
            <a:chExt cx="7569160" cy="4516378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E9B12C98-8A04-4742-B05A-CDC0C468E393}"/>
                </a:ext>
              </a:extLst>
            </p:cNvPr>
            <p:cNvGrpSpPr/>
            <p:nvPr/>
          </p:nvGrpSpPr>
          <p:grpSpPr>
            <a:xfrm>
              <a:off x="2748973" y="1476410"/>
              <a:ext cx="7569160" cy="4516378"/>
              <a:chOff x="2748973" y="1476410"/>
              <a:chExt cx="7569160" cy="4516378"/>
            </a:xfrm>
          </p:grpSpPr>
          <p:cxnSp>
            <p:nvCxnSpPr>
              <p:cNvPr id="13" name="Přímá spojnice se šipkou 54">
                <a:extLst>
                  <a:ext uri="{FF2B5EF4-FFF2-40B4-BE49-F238E27FC236}">
                    <a16:creationId xmlns:a16="http://schemas.microsoft.com/office/drawing/2014/main" id="{B13F0FC8-A244-44FA-9B1C-AB8A7CD977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21829" y="3149395"/>
                <a:ext cx="1636000" cy="583254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8878199B-5795-477A-818C-CE37533E0D8B}"/>
                  </a:ext>
                </a:extLst>
              </p:cNvPr>
              <p:cNvSpPr/>
              <p:nvPr/>
            </p:nvSpPr>
            <p:spPr>
              <a:xfrm>
                <a:off x="8324007" y="2500771"/>
                <a:ext cx="1035115" cy="103511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cs-CZ" sz="1100" b="1" dirty="0">
                    <a:latin typeface="+mj-lt"/>
                  </a:rPr>
                  <a:t>Maďarsko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cs-CZ" sz="1000" b="1" dirty="0"/>
                  <a:t> </a:t>
                </a:r>
                <a:r>
                  <a:rPr lang="cs-CZ" sz="1000" dirty="0"/>
                  <a:t>Budapešť, Debrecen</a:t>
                </a:r>
                <a:endParaRPr lang="cs-CZ" sz="9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F4A3AD37-EC6F-4F06-BA6B-35F1544FC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4595" y="3441022"/>
                <a:ext cx="2306083" cy="98800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70B5A622-E4D6-42E6-85CE-DC75CD19D2CC}"/>
                  </a:ext>
                </a:extLst>
              </p:cNvPr>
              <p:cNvCxnSpPr/>
              <p:nvPr/>
            </p:nvCxnSpPr>
            <p:spPr>
              <a:xfrm flipV="1">
                <a:off x="8497052" y="2955672"/>
                <a:ext cx="657371" cy="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>
                <a:extLst>
                  <a:ext uri="{FF2B5EF4-FFF2-40B4-BE49-F238E27FC236}">
                    <a16:creationId xmlns:a16="http://schemas.microsoft.com/office/drawing/2014/main" id="{640055BF-D504-4AC7-9F95-EEB41F31B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84400" y="2842814"/>
                <a:ext cx="1038998" cy="241412"/>
              </a:xfrm>
              <a:prstGeom prst="straightConnector1">
                <a:avLst/>
              </a:prstGeom>
              <a:solidFill>
                <a:schemeClr val="accent2"/>
              </a:solidFill>
              <a:ln w="19050" cap="sq">
                <a:solidFill>
                  <a:schemeClr val="bg1"/>
                </a:solidFill>
                <a:bevel/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BF76551C-E1CD-4A64-A25E-73423ED6B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8973" y="3916734"/>
                <a:ext cx="1340625" cy="134062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cs-CZ" sz="1200" b="1" dirty="0">
                    <a:latin typeface="+mj-lt"/>
                  </a:rPr>
                  <a:t>Slovensko</a:t>
                </a:r>
              </a:p>
              <a:p>
                <a:pPr algn="ctr"/>
                <a:r>
                  <a:rPr lang="cs-CZ" sz="1000" b="1" dirty="0"/>
                  <a:t> </a:t>
                </a:r>
                <a:r>
                  <a:rPr lang="cs-CZ" sz="1000" dirty="0"/>
                  <a:t>Bratislava, Košice, Nitra, Zvolen </a:t>
                </a:r>
                <a:r>
                  <a:rPr lang="en-US" sz="1000" dirty="0"/>
                  <a:t>a </a:t>
                </a:r>
                <a:r>
                  <a:rPr lang="cs-CZ" sz="1000" dirty="0"/>
                  <a:t>20</a:t>
                </a:r>
                <a:r>
                  <a:rPr lang="en-US" sz="1000" dirty="0"/>
                  <a:t> </a:t>
                </a:r>
                <a:r>
                  <a:rPr lang="en-US" sz="1000" dirty="0" err="1"/>
                  <a:t>dalších</a:t>
                </a:r>
                <a:r>
                  <a:rPr lang="en-US" sz="1000" dirty="0"/>
                  <a:t> </a:t>
                </a:r>
                <a:r>
                  <a:rPr lang="en-US" sz="1000" dirty="0" err="1"/>
                  <a:t>lokalit</a:t>
                </a:r>
                <a:endParaRPr lang="cs-CZ" sz="1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8458476D-7D0D-48C5-B200-EB80E7E3448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2979692" y="4382289"/>
                <a:ext cx="87763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>
                <a:extLst>
                  <a:ext uri="{FF2B5EF4-FFF2-40B4-BE49-F238E27FC236}">
                    <a16:creationId xmlns:a16="http://schemas.microsoft.com/office/drawing/2014/main" id="{E4738047-A866-45CD-8441-4F84A9D24B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7319" y="4036172"/>
                <a:ext cx="961021" cy="96961"/>
              </a:xfrm>
              <a:prstGeom prst="straightConnector1">
                <a:avLst/>
              </a:prstGeom>
              <a:solidFill>
                <a:srgbClr val="D168E2"/>
              </a:solidFill>
              <a:ln w="19050">
                <a:solidFill>
                  <a:schemeClr val="bg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C0246F31-15AD-480F-BCCC-1CAEBCFDF7D4}"/>
                  </a:ext>
                </a:extLst>
              </p:cNvPr>
              <p:cNvSpPr/>
              <p:nvPr/>
            </p:nvSpPr>
            <p:spPr>
              <a:xfrm>
                <a:off x="8875750" y="3474882"/>
                <a:ext cx="1442383" cy="13941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cs-CZ" sz="1400" b="1" dirty="0">
                    <a:latin typeface="+mj-lt"/>
                  </a:rPr>
                  <a:t>Rumunsko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000" dirty="0" err="1"/>
                  <a:t>Bukurešť</a:t>
                </a:r>
                <a:r>
                  <a:rPr lang="cs-CZ" sz="1000" dirty="0"/>
                  <a:t>,</a:t>
                </a:r>
                <a:r>
                  <a:rPr lang="en-US" sz="1000" dirty="0"/>
                  <a:t> </a:t>
                </a:r>
                <a:r>
                  <a:rPr lang="cs-CZ" sz="1000" dirty="0" err="1"/>
                  <a:t>Braila</a:t>
                </a:r>
                <a:r>
                  <a:rPr lang="cs-CZ" sz="1000" dirty="0"/>
                  <a:t>, </a:t>
                </a:r>
                <a:r>
                  <a:rPr lang="cs-CZ" sz="1000" dirty="0" err="1"/>
                  <a:t>Popesti-Leordeni</a:t>
                </a:r>
                <a:r>
                  <a:rPr lang="cs-CZ" sz="1000" dirty="0"/>
                  <a:t>, </a:t>
                </a:r>
                <a:r>
                  <a:rPr lang="cs-CZ" sz="1000" dirty="0" err="1"/>
                  <a:t>Sučava</a:t>
                </a:r>
                <a:r>
                  <a:rPr lang="cs-CZ" sz="1000" dirty="0"/>
                  <a:t> </a:t>
                </a:r>
                <a:r>
                  <a:rPr lang="en-US" sz="1000" dirty="0"/>
                  <a:t>a 2</a:t>
                </a:r>
                <a:r>
                  <a:rPr lang="cs-CZ" sz="1000" dirty="0"/>
                  <a:t>5</a:t>
                </a:r>
                <a:r>
                  <a:rPr lang="en-US" sz="1000" dirty="0"/>
                  <a:t> </a:t>
                </a:r>
                <a:r>
                  <a:rPr lang="en-US" sz="1000" dirty="0" err="1"/>
                  <a:t>dalších</a:t>
                </a:r>
                <a:r>
                  <a:rPr lang="en-US" sz="1000" dirty="0"/>
                  <a:t> </a:t>
                </a:r>
                <a:r>
                  <a:rPr lang="en-US" sz="1000" dirty="0" err="1"/>
                  <a:t>lokalit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AC633192-8CAE-4CE5-A2DA-6969CD608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4423" y="3971280"/>
                <a:ext cx="85509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>
                <a:extLst>
                  <a:ext uri="{FF2B5EF4-FFF2-40B4-BE49-F238E27FC236}">
                    <a16:creationId xmlns:a16="http://schemas.microsoft.com/office/drawing/2014/main" id="{38512356-230F-4150-B019-F62B6DC58A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1510" y="4892280"/>
                <a:ext cx="543620" cy="24672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ál 23">
                <a:extLst>
                  <a:ext uri="{FF2B5EF4-FFF2-40B4-BE49-F238E27FC236}">
                    <a16:creationId xmlns:a16="http://schemas.microsoft.com/office/drawing/2014/main" id="{46BE26A8-A03E-4D79-97FE-53C257079FC9}"/>
                  </a:ext>
                </a:extLst>
              </p:cNvPr>
              <p:cNvSpPr/>
              <p:nvPr/>
            </p:nvSpPr>
            <p:spPr>
              <a:xfrm>
                <a:off x="8199453" y="4869030"/>
                <a:ext cx="1117344" cy="11237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cs-CZ" sz="1200" b="1" dirty="0">
                    <a:latin typeface="+mj-lt"/>
                  </a:rPr>
                  <a:t>Bulharsko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cs-CZ" sz="1000" dirty="0"/>
                  <a:t>Sofie, Varna</a:t>
                </a:r>
                <a:endParaRPr lang="cs-CZ" sz="1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9FB15D9E-DBDF-4705-9E58-7245E8D42B5B}"/>
                  </a:ext>
                </a:extLst>
              </p:cNvPr>
              <p:cNvCxnSpPr/>
              <p:nvPr/>
            </p:nvCxnSpPr>
            <p:spPr>
              <a:xfrm flipV="1">
                <a:off x="8419050" y="5442533"/>
                <a:ext cx="675110" cy="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31D52215-34F6-483C-AC8D-279DAFBF8C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0591" y="4350663"/>
                <a:ext cx="753316" cy="809978"/>
              </a:xfrm>
              <a:prstGeom prst="lin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bg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ál 26">
                <a:extLst>
                  <a:ext uri="{FF2B5EF4-FFF2-40B4-BE49-F238E27FC236}">
                    <a16:creationId xmlns:a16="http://schemas.microsoft.com/office/drawing/2014/main" id="{45059C1C-1116-4D3E-A733-8F5EC8B90DCC}"/>
                  </a:ext>
                </a:extLst>
              </p:cNvPr>
              <p:cNvSpPr/>
              <p:nvPr/>
            </p:nvSpPr>
            <p:spPr>
              <a:xfrm>
                <a:off x="2808349" y="1476410"/>
                <a:ext cx="2319381" cy="23193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cs-CZ" sz="2400" b="1" dirty="0">
                    <a:latin typeface="+mj-lt"/>
                  </a:rPr>
                  <a:t>Česká</a:t>
                </a:r>
                <a:br>
                  <a:rPr lang="cs-CZ" sz="2400" b="1" dirty="0">
                    <a:latin typeface="+mj-lt"/>
                  </a:rPr>
                </a:br>
                <a:r>
                  <a:rPr lang="cs-CZ" sz="2400" b="1" dirty="0">
                    <a:latin typeface="+mj-lt"/>
                  </a:rPr>
                  <a:t>Republika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/>
                  <a:t>Brno, </a:t>
                </a:r>
                <a:r>
                  <a:rPr lang="en-US" sz="1100" dirty="0" err="1"/>
                  <a:t>České</a:t>
                </a:r>
                <a:r>
                  <a:rPr lang="en-US" sz="1100" dirty="0"/>
                  <a:t> </a:t>
                </a:r>
                <a:r>
                  <a:rPr lang="en-US" sz="1100" dirty="0" err="1"/>
                  <a:t>Budějovice</a:t>
                </a:r>
                <a:r>
                  <a:rPr lang="en-US" sz="1100" dirty="0"/>
                  <a:t>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/>
                  <a:t>Liberec, Most, Ostrava,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/>
                  <a:t>Pardubice, </a:t>
                </a:r>
                <a:r>
                  <a:rPr lang="en-US" sz="1100" dirty="0" err="1"/>
                  <a:t>Plzeň</a:t>
                </a:r>
                <a:r>
                  <a:rPr lang="en-US" sz="1100" dirty="0"/>
                  <a:t>, </a:t>
                </a:r>
                <a:r>
                  <a:rPr lang="en-US" sz="1100" dirty="0" err="1"/>
                  <a:t>Pra</a:t>
                </a:r>
                <a:r>
                  <a:rPr lang="cs-CZ" sz="1100" dirty="0"/>
                  <a:t>ha</a:t>
                </a:r>
                <a:r>
                  <a:rPr lang="en-US" sz="1100" dirty="0"/>
                  <a:t>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/>
                  <a:t>Přerov</a:t>
                </a:r>
                <a:r>
                  <a:rPr lang="en-US" sz="1100" dirty="0"/>
                  <a:t> a </a:t>
                </a:r>
                <a:r>
                  <a:rPr lang="cs-CZ" sz="1100" dirty="0"/>
                  <a:t>112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dalších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lokalit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" name="Přímá spojnice se šipkou 50">
              <a:extLst>
                <a:ext uri="{FF2B5EF4-FFF2-40B4-BE49-F238E27FC236}">
                  <a16:creationId xmlns:a16="http://schemas.microsoft.com/office/drawing/2014/main" id="{B994CFD4-559F-4C1E-B971-B6F94AB536BA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H="1">
              <a:off x="5062767" y="4208667"/>
              <a:ext cx="1122606" cy="592315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88DE5540-12D1-4B0B-8CCC-29FB96A801DD}"/>
                </a:ext>
              </a:extLst>
            </p:cNvPr>
            <p:cNvSpPr/>
            <p:nvPr/>
          </p:nvSpPr>
          <p:spPr>
            <a:xfrm>
              <a:off x="5513996" y="4896430"/>
              <a:ext cx="1035115" cy="10351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600"/>
                </a:spcAft>
              </a:pPr>
              <a:r>
                <a:rPr lang="cs-CZ" sz="1200" b="1" dirty="0">
                  <a:latin typeface="+mj-lt"/>
                </a:rPr>
                <a:t>Srbsko</a:t>
              </a:r>
            </a:p>
            <a:p>
              <a:pPr algn="ctr">
                <a:spcAft>
                  <a:spcPts val="600"/>
                </a:spcAft>
              </a:pPr>
              <a:r>
                <a:rPr lang="cs-CZ" sz="1000" b="1" dirty="0"/>
                <a:t> </a:t>
              </a:r>
              <a:r>
                <a:rPr lang="cs-CZ" sz="1000" dirty="0" err="1"/>
                <a:t>Subotica</a:t>
              </a:r>
              <a:endParaRPr lang="cs-CZ" sz="900" dirty="0">
                <a:solidFill>
                  <a:schemeClr val="bg1"/>
                </a:solidFill>
              </a:endParaRPr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5F2B5D1C-0F79-46A2-BDF9-15DAB7A2962C}"/>
                </a:ext>
              </a:extLst>
            </p:cNvPr>
            <p:cNvSpPr/>
            <p:nvPr/>
          </p:nvSpPr>
          <p:spPr>
            <a:xfrm>
              <a:off x="4179241" y="4649393"/>
              <a:ext cx="1035115" cy="1035115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600"/>
                </a:spcAft>
              </a:pPr>
              <a:r>
                <a:rPr lang="cs-CZ" sz="1000" b="1" dirty="0">
                  <a:solidFill>
                    <a:schemeClr val="bg1"/>
                  </a:solidFill>
                  <a:latin typeface="+mj-lt"/>
                </a:rPr>
                <a:t>Chorvatsko</a:t>
              </a:r>
            </a:p>
            <a:p>
              <a:pPr algn="ctr">
                <a:spcAft>
                  <a:spcPts val="600"/>
                </a:spcAft>
              </a:pPr>
              <a:r>
                <a:rPr lang="cs-CZ" sz="1000" dirty="0">
                  <a:solidFill>
                    <a:schemeClr val="bg1"/>
                  </a:solidFill>
                </a:rPr>
                <a:t>Záhřeb, Rijeka</a:t>
              </a:r>
              <a:endParaRPr lang="cs-CZ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Přímá spojnice se šipkou 50">
              <a:extLst>
                <a:ext uri="{FF2B5EF4-FFF2-40B4-BE49-F238E27FC236}">
                  <a16:creationId xmlns:a16="http://schemas.microsoft.com/office/drawing/2014/main" id="{011FA988-46D0-4C7A-AF15-04A596B1A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36931" y="1701990"/>
              <a:ext cx="427888" cy="472405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04D831AC-A07C-4917-B4C4-AF41AD83B4ED}"/>
                </a:ext>
              </a:extLst>
            </p:cNvPr>
            <p:cNvSpPr/>
            <p:nvPr/>
          </p:nvSpPr>
          <p:spPr>
            <a:xfrm>
              <a:off x="6917956" y="1886240"/>
              <a:ext cx="1177870" cy="1111394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600"/>
                </a:spcAft>
              </a:pPr>
              <a:r>
                <a:rPr lang="cs-CZ" sz="1400" b="1" dirty="0">
                  <a:solidFill>
                    <a:schemeClr val="bg1"/>
                  </a:solidFill>
                  <a:latin typeface="+mj-lt"/>
                </a:rPr>
                <a:t>Lotyšsko</a:t>
              </a:r>
            </a:p>
            <a:p>
              <a:pPr algn="ctr">
                <a:spcAft>
                  <a:spcPts val="600"/>
                </a:spcAft>
              </a:pPr>
              <a:r>
                <a:rPr lang="cs-CZ" sz="1000" dirty="0">
                  <a:solidFill>
                    <a:schemeClr val="bg1"/>
                  </a:solidFill>
                </a:rPr>
                <a:t>Riga a 6 dalších lokalit</a:t>
              </a:r>
              <a:endParaRPr lang="cs-CZ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0AB30798-5357-432A-8960-861A35C4D923}"/>
              </a:ext>
            </a:extLst>
          </p:cNvPr>
          <p:cNvCxnSpPr/>
          <p:nvPr userDrawn="1"/>
        </p:nvCxnSpPr>
        <p:spPr>
          <a:xfrm flipV="1">
            <a:off x="4190906" y="4999805"/>
            <a:ext cx="718059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D345812C-BA52-4D77-B394-78ED83FF358D}"/>
              </a:ext>
            </a:extLst>
          </p:cNvPr>
          <p:cNvCxnSpPr/>
          <p:nvPr userDrawn="1"/>
        </p:nvCxnSpPr>
        <p:spPr>
          <a:xfrm flipV="1">
            <a:off x="5686349" y="5373555"/>
            <a:ext cx="576000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B6ED5DD4-A1FE-424D-9CFC-5308104A0797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994414" y="2270192"/>
            <a:ext cx="15243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5C7CA9F4-12B0-4283-94D0-EE6E776ECC34}"/>
              </a:ext>
            </a:extLst>
          </p:cNvPr>
          <p:cNvCxnSpPr/>
          <p:nvPr userDrawn="1"/>
        </p:nvCxnSpPr>
        <p:spPr>
          <a:xfrm flipV="1">
            <a:off x="7176032" y="2019392"/>
            <a:ext cx="718059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105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nadpis 1">
            <a:extLst>
              <a:ext uri="{FF2B5EF4-FFF2-40B4-BE49-F238E27FC236}">
                <a16:creationId xmlns:a16="http://schemas.microsoft.com/office/drawing/2014/main" id="{B5397E5C-4E3C-468C-9F43-7473F153B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40000"/>
            <a:ext cx="11163300" cy="573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defRPr sz="2800" b="1"/>
            </a:lvl1pPr>
          </a:lstStyle>
          <a:p>
            <a:r>
              <a:rPr lang="cs-CZ" dirty="0"/>
              <a:t>Hlavní nadpis daného slidu</a:t>
            </a:r>
            <a:br>
              <a:rPr lang="cs-CZ" dirty="0"/>
            </a:br>
            <a:endParaRPr lang="cs-CZ" dirty="0"/>
          </a:p>
        </p:txBody>
      </p:sp>
      <p:sp>
        <p:nvSpPr>
          <p:cNvPr id="34" name="Zástupný symbol pro číslo snímku 3">
            <a:extLst>
              <a:ext uri="{FF2B5EF4-FFF2-40B4-BE49-F238E27FC236}">
                <a16:creationId xmlns:a16="http://schemas.microsoft.com/office/drawing/2014/main" id="{132905D4-188C-44A8-BDE6-03B5A5164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074" y="6230834"/>
            <a:ext cx="307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C7393"/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848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4F9F-721F-4761-8C8A-E317F9EF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ADA22-D5DE-40F5-8176-D03097F7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6FBE41-70EE-4BD2-8CDF-BCAAE61A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923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1243736"/>
            <a:ext cx="5453149" cy="43513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FA376C2-C9D1-44C9-BDB1-B0FD67A38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550" y="1532661"/>
            <a:ext cx="5200474" cy="3773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271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2244436"/>
            <a:ext cx="3474721" cy="33506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04CB75E-1DC9-465D-B88E-48D057705C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72494" y="2244436"/>
            <a:ext cx="3474721" cy="33506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068D165-2D72-43D9-8230-61C0AAF759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2974" y="2244436"/>
            <a:ext cx="3474721" cy="33506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19C98CD-280D-4426-8FFA-9814FF5EAE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698" y="1596736"/>
            <a:ext cx="3475037" cy="4318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4C7393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Název max. na dva řádky</a:t>
            </a:r>
          </a:p>
        </p:txBody>
      </p:sp>
      <p:sp>
        <p:nvSpPr>
          <p:cNvPr id="13" name="Zástupný symbol pro text 4">
            <a:extLst>
              <a:ext uri="{FF2B5EF4-FFF2-40B4-BE49-F238E27FC236}">
                <a16:creationId xmlns:a16="http://schemas.microsoft.com/office/drawing/2014/main" id="{2A898490-388B-4105-AE5D-5173BDE6B3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2494" y="1596736"/>
            <a:ext cx="3475037" cy="4318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4C7393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Název max. na dva řádky</a:t>
            </a:r>
          </a:p>
        </p:txBody>
      </p:sp>
      <p:sp>
        <p:nvSpPr>
          <p:cNvPr id="14" name="Zástupný symbol pro text 4">
            <a:extLst>
              <a:ext uri="{FF2B5EF4-FFF2-40B4-BE49-F238E27FC236}">
                <a16:creationId xmlns:a16="http://schemas.microsoft.com/office/drawing/2014/main" id="{F1558CB5-0154-470A-8C92-B319909FD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2974" y="1596736"/>
            <a:ext cx="3475037" cy="4318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4C7393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Název max. na dva řádky</a:t>
            </a:r>
          </a:p>
        </p:txBody>
      </p:sp>
    </p:spTree>
    <p:extLst>
      <p:ext uri="{BB962C8B-B14F-4D97-AF65-F5344CB8AC3E}">
        <p14:creationId xmlns:p14="http://schemas.microsoft.com/office/powerpoint/2010/main" val="4062302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331" y="3291841"/>
            <a:ext cx="3440996" cy="267669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04CB75E-1DC9-465D-B88E-48D057705C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72731" y="3291841"/>
            <a:ext cx="3441155" cy="267669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068D165-2D72-43D9-8230-61C0AAF759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3291" y="3291841"/>
            <a:ext cx="3441154" cy="267669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DC9C6D98-DEFE-49CB-BC78-F96566476F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72731" y="1407965"/>
            <a:ext cx="3446538" cy="169325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5" name="Zástupný symbol obrázku 8">
            <a:extLst>
              <a:ext uri="{FF2B5EF4-FFF2-40B4-BE49-F238E27FC236}">
                <a16:creationId xmlns:a16="http://schemas.microsoft.com/office/drawing/2014/main" id="{5E78532C-9BEE-44BD-A39E-1C688C182B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2173" y="1407965"/>
            <a:ext cx="3446538" cy="169325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6" name="Zástupný symbol obrázku 8">
            <a:extLst>
              <a:ext uri="{FF2B5EF4-FFF2-40B4-BE49-F238E27FC236}">
                <a16:creationId xmlns:a16="http://schemas.microsoft.com/office/drawing/2014/main" id="{94FB69FF-69EE-421F-AEE4-8DD05EDD80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13289" y="1407965"/>
            <a:ext cx="3446538" cy="1693258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1435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0" y="1243735"/>
            <a:ext cx="5536276" cy="43513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FA376C2-C9D1-44C9-BDB1-B0FD67A38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964" y="1532661"/>
            <a:ext cx="5002212" cy="3773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539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1718" y="1252397"/>
            <a:ext cx="5536276" cy="4585565"/>
          </a:xfrm>
          <a:solidFill>
            <a:srgbClr val="71C5E8">
              <a:alpha val="20000"/>
            </a:srgbClr>
          </a:solidFill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6AF14B9-F41E-4D6E-9D45-A8D7802B8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812" y="4266337"/>
            <a:ext cx="5002212" cy="1571625"/>
          </a:xfr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Sem vložte loga referenčních společností</a:t>
            </a:r>
            <a:endParaRPr lang="sk-SK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9F2FA01-6548-4144-A6F7-452CAA9D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1812" y="1266544"/>
            <a:ext cx="5002212" cy="283163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430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fot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1243736"/>
            <a:ext cx="11045334" cy="2431950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obrázku 6">
            <a:extLst>
              <a:ext uri="{FF2B5EF4-FFF2-40B4-BE49-F238E27FC236}">
                <a16:creationId xmlns:a16="http://schemas.microsoft.com/office/drawing/2014/main" id="{A5F20F21-DBE3-4B63-8A01-49FA7AE3723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16945" y="4020070"/>
            <a:ext cx="3459752" cy="1866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03200483-675E-4849-8F94-EE7FD820FC5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66122" y="4020070"/>
            <a:ext cx="3459752" cy="1866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8ED032F4-B848-40BC-A8BA-180352080293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117596" y="4020070"/>
            <a:ext cx="3459752" cy="1866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294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DC25354-7A48-4F2D-8066-118D2D76CEF3}"/>
              </a:ext>
            </a:extLst>
          </p:cNvPr>
          <p:cNvSpPr>
            <a:spLocks noChangeAspect="1"/>
          </p:cNvSpPr>
          <p:nvPr userDrawn="1"/>
        </p:nvSpPr>
        <p:spPr>
          <a:xfrm>
            <a:off x="5945603" y="2346159"/>
            <a:ext cx="2009275" cy="2009275"/>
          </a:xfrm>
          <a:prstGeom prst="ellipse">
            <a:avLst/>
          </a:prstGeom>
          <a:solidFill>
            <a:srgbClr val="003865">
              <a:alpha val="9607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CB37B2D-C132-420A-93D2-BA6018BA2E1E}"/>
              </a:ext>
            </a:extLst>
          </p:cNvPr>
          <p:cNvSpPr>
            <a:spLocks noChangeAspect="1"/>
          </p:cNvSpPr>
          <p:nvPr userDrawn="1"/>
        </p:nvSpPr>
        <p:spPr>
          <a:xfrm>
            <a:off x="2536655" y="2310063"/>
            <a:ext cx="2009275" cy="2009275"/>
          </a:xfrm>
          <a:prstGeom prst="ellipse">
            <a:avLst/>
          </a:prstGeom>
          <a:solidFill>
            <a:srgbClr val="71C5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A99BDF9-547C-4C01-8087-88D54B068E1E}"/>
              </a:ext>
            </a:extLst>
          </p:cNvPr>
          <p:cNvSpPr>
            <a:spLocks noChangeAspect="1"/>
          </p:cNvSpPr>
          <p:nvPr userDrawn="1"/>
        </p:nvSpPr>
        <p:spPr>
          <a:xfrm>
            <a:off x="4241129" y="2334127"/>
            <a:ext cx="2009275" cy="2009275"/>
          </a:xfrm>
          <a:prstGeom prst="ellipse">
            <a:avLst/>
          </a:prstGeom>
          <a:solidFill>
            <a:srgbClr val="FF505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3D907AA-83CF-4276-9B9A-0E8EE69D0DF4}"/>
              </a:ext>
            </a:extLst>
          </p:cNvPr>
          <p:cNvSpPr>
            <a:spLocks noChangeAspect="1"/>
          </p:cNvSpPr>
          <p:nvPr userDrawn="1"/>
        </p:nvSpPr>
        <p:spPr>
          <a:xfrm>
            <a:off x="7650077" y="2310062"/>
            <a:ext cx="2009275" cy="2009275"/>
          </a:xfrm>
          <a:prstGeom prst="ellips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9" name="Spojnice: pravoúhlá 8">
            <a:extLst>
              <a:ext uri="{FF2B5EF4-FFF2-40B4-BE49-F238E27FC236}">
                <a16:creationId xmlns:a16="http://schemas.microsoft.com/office/drawing/2014/main" id="{D3828E71-FCF1-48CA-BF93-3C419A693C87}"/>
              </a:ext>
            </a:extLst>
          </p:cNvPr>
          <p:cNvCxnSpPr>
            <a:stCxn id="6" idx="0"/>
          </p:cNvCxnSpPr>
          <p:nvPr userDrawn="1"/>
        </p:nvCxnSpPr>
        <p:spPr>
          <a:xfrm rot="16200000" flipV="1">
            <a:off x="2750217" y="1518987"/>
            <a:ext cx="397042" cy="1185110"/>
          </a:xfrm>
          <a:prstGeom prst="bentConnector2">
            <a:avLst/>
          </a:prstGeom>
          <a:ln w="1905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pojnice: pravoúhlá 9">
            <a:extLst>
              <a:ext uri="{FF2B5EF4-FFF2-40B4-BE49-F238E27FC236}">
                <a16:creationId xmlns:a16="http://schemas.microsoft.com/office/drawing/2014/main" id="{5A2D1BBA-CAFE-4921-A515-7069CA2F9943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9066794" y="1518987"/>
            <a:ext cx="397042" cy="1185110"/>
          </a:xfrm>
          <a:prstGeom prst="bentConnector2">
            <a:avLst/>
          </a:prstGeom>
          <a:ln w="1905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4C2E8060-632E-4C4A-A8BD-26E18C043245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129245" y="3647987"/>
            <a:ext cx="397042" cy="1836000"/>
          </a:xfrm>
          <a:prstGeom prst="bentConnector2">
            <a:avLst/>
          </a:prstGeom>
          <a:ln w="19050">
            <a:solidFill>
              <a:srgbClr val="FF5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pojnice: pravoúhlá 11">
            <a:extLst>
              <a:ext uri="{FF2B5EF4-FFF2-40B4-BE49-F238E27FC236}">
                <a16:creationId xmlns:a16="http://schemas.microsoft.com/office/drawing/2014/main" id="{8E5C7DDB-A04C-4168-ABCF-E29FE4E35894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7685767" y="3660019"/>
            <a:ext cx="397042" cy="1836000"/>
          </a:xfrm>
          <a:prstGeom prst="bentConnector2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cký objekt 20" descr="Uživatelé">
            <a:extLst>
              <a:ext uri="{FF2B5EF4-FFF2-40B4-BE49-F238E27FC236}">
                <a16:creationId xmlns:a16="http://schemas.microsoft.com/office/drawing/2014/main" id="{433986E2-CB88-452C-B46A-55938B5C5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043" y="2857499"/>
            <a:ext cx="914400" cy="914400"/>
          </a:xfrm>
          <a:prstGeom prst="rect">
            <a:avLst/>
          </a:prstGeom>
        </p:spPr>
      </p:pic>
      <p:pic>
        <p:nvPicPr>
          <p:cNvPr id="22" name="Grafický objekt 21" descr="Glóbus s Evropou a Afrikou">
            <a:extLst>
              <a:ext uri="{FF2B5EF4-FFF2-40B4-BE49-F238E27FC236}">
                <a16:creationId xmlns:a16="http://schemas.microsoft.com/office/drawing/2014/main" id="{9CBA0D7E-487F-479C-9770-0824A5AD60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548" y="2893596"/>
            <a:ext cx="914400" cy="914400"/>
          </a:xfrm>
          <a:prstGeom prst="rect">
            <a:avLst/>
          </a:prstGeom>
        </p:spPr>
      </p:pic>
      <p:pic>
        <p:nvPicPr>
          <p:cNvPr id="23" name="Grafický objekt 22" descr="Trefa do černého">
            <a:extLst>
              <a:ext uri="{FF2B5EF4-FFF2-40B4-BE49-F238E27FC236}">
                <a16:creationId xmlns:a16="http://schemas.microsoft.com/office/drawing/2014/main" id="{BC9D9843-A58E-4EDF-A974-853DF83DF7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7514" y="2857499"/>
            <a:ext cx="914400" cy="914400"/>
          </a:xfrm>
          <a:prstGeom prst="rect">
            <a:avLst/>
          </a:prstGeom>
        </p:spPr>
      </p:pic>
      <p:pic>
        <p:nvPicPr>
          <p:cNvPr id="24" name="Grafický objekt 23" descr="Stoupající trend">
            <a:extLst>
              <a:ext uri="{FF2B5EF4-FFF2-40B4-BE49-F238E27FC236}">
                <a16:creationId xmlns:a16="http://schemas.microsoft.com/office/drawing/2014/main" id="{D7C6026D-01D7-480E-87E2-6D9EC70A99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3040" y="2857499"/>
            <a:ext cx="914400" cy="914400"/>
          </a:xfrm>
          <a:prstGeom prst="rect">
            <a:avLst/>
          </a:prstGeom>
        </p:spPr>
      </p:pic>
      <p:sp>
        <p:nvSpPr>
          <p:cNvPr id="25" name="Zástupný symbol pro text 24">
            <a:extLst>
              <a:ext uri="{FF2B5EF4-FFF2-40B4-BE49-F238E27FC236}">
                <a16:creationId xmlns:a16="http://schemas.microsoft.com/office/drawing/2014/main" id="{50BC5C08-99E5-4D2F-9833-5DC818F69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361" y="1712420"/>
            <a:ext cx="1826584" cy="36677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6" name="Zástupný symbol pro text 24">
            <a:extLst>
              <a:ext uri="{FF2B5EF4-FFF2-40B4-BE49-F238E27FC236}">
                <a16:creationId xmlns:a16="http://schemas.microsoft.com/office/drawing/2014/main" id="{020A6A9C-F509-4DEB-BEF7-6973D9DD0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9519" y="4546948"/>
            <a:ext cx="1824370" cy="37539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b="1">
                <a:solidFill>
                  <a:srgbClr val="FF6E6E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9" name="Zástupný symbol pro text 28">
            <a:extLst>
              <a:ext uri="{FF2B5EF4-FFF2-40B4-BE49-F238E27FC236}">
                <a16:creationId xmlns:a16="http://schemas.microsoft.com/office/drawing/2014/main" id="{F007C9E4-8DD7-4289-9A17-EDA859111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361" y="2087405"/>
            <a:ext cx="1824370" cy="103679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  <p:sp>
        <p:nvSpPr>
          <p:cNvPr id="30" name="Zástupný symbol pro text 28">
            <a:extLst>
              <a:ext uri="{FF2B5EF4-FFF2-40B4-BE49-F238E27FC236}">
                <a16:creationId xmlns:a16="http://schemas.microsoft.com/office/drawing/2014/main" id="{51DEF7B4-80C6-4D07-A9AC-F867F420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9519" y="4922346"/>
            <a:ext cx="1824370" cy="1086438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  <p:sp>
        <p:nvSpPr>
          <p:cNvPr id="31" name="Zástupný symbol pro text 24">
            <a:extLst>
              <a:ext uri="{FF2B5EF4-FFF2-40B4-BE49-F238E27FC236}">
                <a16:creationId xmlns:a16="http://schemas.microsoft.com/office/drawing/2014/main" id="{42396592-40E6-46F3-8DA2-D93913BB0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368" y="1708601"/>
            <a:ext cx="1824370" cy="3667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32" name="Zástupný symbol pro text 28">
            <a:extLst>
              <a:ext uri="{FF2B5EF4-FFF2-40B4-BE49-F238E27FC236}">
                <a16:creationId xmlns:a16="http://schemas.microsoft.com/office/drawing/2014/main" id="{B8504391-C9F2-4C2E-953C-FB206F7743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368" y="2075373"/>
            <a:ext cx="1824370" cy="11345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  <p:sp>
        <p:nvSpPr>
          <p:cNvPr id="33" name="Zástupný symbol pro text 24">
            <a:extLst>
              <a:ext uri="{FF2B5EF4-FFF2-40B4-BE49-F238E27FC236}">
                <a16:creationId xmlns:a16="http://schemas.microsoft.com/office/drawing/2014/main" id="{4BE6957A-8067-4F34-BBEB-488F6A580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88165" y="4555574"/>
            <a:ext cx="1824370" cy="3667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34" name="Zástupný symbol pro text 28">
            <a:extLst>
              <a:ext uri="{FF2B5EF4-FFF2-40B4-BE49-F238E27FC236}">
                <a16:creationId xmlns:a16="http://schemas.microsoft.com/office/drawing/2014/main" id="{5DB079D0-A006-4FEA-AD09-5AF4373502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8165" y="4922346"/>
            <a:ext cx="1824370" cy="108643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cs-CZ" dirty="0"/>
              <a:t>Krátký popisný text na několik slov či vět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0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B37083A9-3568-437A-887F-01DF0EF103DB}"/>
              </a:ext>
            </a:extLst>
          </p:cNvPr>
          <p:cNvSpPr/>
          <p:nvPr userDrawn="1"/>
        </p:nvSpPr>
        <p:spPr>
          <a:xfrm>
            <a:off x="0" y="3391593"/>
            <a:ext cx="12192000" cy="3466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C0DAD0C3-B860-4000-8EB9-DA94A40ED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60" y="5633161"/>
            <a:ext cx="5400000" cy="1008000"/>
          </a:xfrm>
          <a:prstGeom prst="rect">
            <a:avLst/>
          </a:prstGeom>
        </p:spPr>
      </p:pic>
      <p:pic>
        <p:nvPicPr>
          <p:cNvPr id="9" name="Obrázek 8" descr="Obsah obrázku exteriér, tráva, budova, park&#10;&#10;Popis byl vytvořen automaticky">
            <a:extLst>
              <a:ext uri="{FF2B5EF4-FFF2-40B4-BE49-F238E27FC236}">
                <a16:creationId xmlns:a16="http://schemas.microsoft.com/office/drawing/2014/main" id="{D89A5E11-1027-4484-BC02-14A741A3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0929"/>
            <a:ext cx="12192000" cy="371371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A6FB3DF-9C42-4F32-811D-13A562764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3743864"/>
            <a:ext cx="10642327" cy="1240852"/>
          </a:xfrm>
          <a:noFill/>
        </p:spPr>
        <p:txBody>
          <a:bodyPr anchor="b">
            <a:noAutofit/>
          </a:bodyPr>
          <a:lstStyle>
            <a:lvl1pPr marL="0" indent="0" algn="l">
              <a:defRPr sz="4000" cap="none" baseline="0">
                <a:solidFill>
                  <a:srgbClr val="40607A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 </a:t>
            </a:r>
            <a:br>
              <a:rPr lang="cs-CZ" dirty="0"/>
            </a:br>
            <a:r>
              <a:rPr lang="cs-CZ" dirty="0"/>
              <a:t>max. na dva řádky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984716"/>
            <a:ext cx="10642328" cy="4326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40607A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Podnadpis a další sdělení k prezentaci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5ECB6F-85B3-4582-9E94-8288D73B4224}"/>
              </a:ext>
            </a:extLst>
          </p:cNvPr>
          <p:cNvSpPr txBox="1"/>
          <p:nvPr userDrawn="1"/>
        </p:nvSpPr>
        <p:spPr>
          <a:xfrm>
            <a:off x="8935982" y="5986028"/>
            <a:ext cx="26434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900" baseline="0" dirty="0">
                <a:solidFill>
                  <a:schemeClr val="tx2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0D2DC3-598F-4A85-BB86-6F353F8B3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"/>
          <a:stretch/>
        </p:blipFill>
        <p:spPr>
          <a:xfrm>
            <a:off x="-6591" y="-310929"/>
            <a:ext cx="12198591" cy="37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a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D7E5B8-3980-428E-826A-A822CAC8E625}"/>
              </a:ext>
            </a:extLst>
          </p:cNvPr>
          <p:cNvCxnSpPr>
            <a:cxnSpLocks/>
          </p:cNvCxnSpPr>
          <p:nvPr userDrawn="1"/>
        </p:nvCxnSpPr>
        <p:spPr>
          <a:xfrm>
            <a:off x="10590901" y="0"/>
            <a:ext cx="0" cy="685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0D0D3377-6ED1-4AAE-A073-7E4F10A2C689}"/>
              </a:ext>
            </a:extLst>
          </p:cNvPr>
          <p:cNvSpPr>
            <a:spLocks noChangeAspect="1"/>
          </p:cNvSpPr>
          <p:nvPr userDrawn="1"/>
        </p:nvSpPr>
        <p:spPr>
          <a:xfrm>
            <a:off x="9811855" y="926935"/>
            <a:ext cx="1568616" cy="1568616"/>
          </a:xfrm>
          <a:prstGeom prst="ellipse">
            <a:avLst/>
          </a:prstGeom>
          <a:solidFill>
            <a:srgbClr val="0038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 descr="Stoupající trend">
            <a:extLst>
              <a:ext uri="{FF2B5EF4-FFF2-40B4-BE49-F238E27FC236}">
                <a16:creationId xmlns:a16="http://schemas.microsoft.com/office/drawing/2014/main" id="{01CB5B68-4E2C-45CC-AC73-72D4B3F27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216" y="1247774"/>
            <a:ext cx="914400" cy="91440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8D30E9F0-EEDA-420F-93F5-3114B5D5370B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327660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 descr="Uživatelé">
            <a:extLst>
              <a:ext uri="{FF2B5EF4-FFF2-40B4-BE49-F238E27FC236}">
                <a16:creationId xmlns:a16="http://schemas.microsoft.com/office/drawing/2014/main" id="{BD1EDDD1-E194-48CC-9BDD-BDDAAC695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0110" y="3429000"/>
            <a:ext cx="609599" cy="609599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495447C-AB1C-40CE-BCFA-BEAE34DFFB28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497205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Grafický objekt 10" descr="Trefa do černého">
            <a:extLst>
              <a:ext uri="{FF2B5EF4-FFF2-40B4-BE49-F238E27FC236}">
                <a16:creationId xmlns:a16="http://schemas.microsoft.com/office/drawing/2014/main" id="{27378110-0B24-43AC-BCAD-A7D7340FEB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0110" y="5105400"/>
            <a:ext cx="633412" cy="633412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C80A5DA-E5E7-4452-B1CE-F2D06B4E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391783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ata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834B40D-A390-4381-B29E-638270D7DE6A}"/>
              </a:ext>
            </a:extLst>
          </p:cNvPr>
          <p:cNvGrpSpPr/>
          <p:nvPr userDrawn="1"/>
        </p:nvGrpSpPr>
        <p:grpSpPr>
          <a:xfrm>
            <a:off x="9811855" y="0"/>
            <a:ext cx="1568616" cy="6858000"/>
            <a:chOff x="659229" y="0"/>
            <a:chExt cx="1568616" cy="68580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946EF65D-C978-403D-9592-66400C2230E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6BEA011B-894B-44EF-AE9A-126DC93696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295576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63F92FB-F5DF-4718-8FE2-58692BB5FB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Grafický objekt 14" descr="Uživatelé">
              <a:extLst>
                <a:ext uri="{FF2B5EF4-FFF2-40B4-BE49-F238E27FC236}">
                  <a16:creationId xmlns:a16="http://schemas.microsoft.com/office/drawing/2014/main" id="{F614481C-56EB-497A-959C-0357088DC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0638" y="3279180"/>
              <a:ext cx="915272" cy="915272"/>
            </a:xfrm>
            <a:prstGeom prst="rect">
              <a:avLst/>
            </a:prstGeom>
          </p:spPr>
        </p:pic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D7F7E74C-13A3-495F-93B1-45C9D09763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4972050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7" name="Grafický objekt 16" descr="Trefa do černého">
              <a:extLst>
                <a:ext uri="{FF2B5EF4-FFF2-40B4-BE49-F238E27FC236}">
                  <a16:creationId xmlns:a16="http://schemas.microsoft.com/office/drawing/2014/main" id="{C64DE065-F909-4EBF-AB7B-9B6583172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7484" y="5105400"/>
              <a:ext cx="633412" cy="633412"/>
            </a:xfrm>
            <a:prstGeom prst="rect">
              <a:avLst/>
            </a:prstGeom>
          </p:spPr>
        </p:pic>
        <p:pic>
          <p:nvPicPr>
            <p:cNvPr id="18" name="Grafický objekt 17" descr="Stoupající trend">
              <a:extLst>
                <a:ext uri="{FF2B5EF4-FFF2-40B4-BE49-F238E27FC236}">
                  <a16:creationId xmlns:a16="http://schemas.microsoft.com/office/drawing/2014/main" id="{A18C15BE-7A03-476F-ABDE-4DF052E743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7455" y="1711490"/>
              <a:ext cx="621639" cy="621639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23334CFC-6A5B-403C-BA88-B3C154EC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052999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ata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976AE284-82F2-484F-A3E3-C9FB1E16BE4A}"/>
              </a:ext>
            </a:extLst>
          </p:cNvPr>
          <p:cNvGrpSpPr/>
          <p:nvPr userDrawn="1"/>
        </p:nvGrpSpPr>
        <p:grpSpPr>
          <a:xfrm>
            <a:off x="9813882" y="0"/>
            <a:ext cx="1568616" cy="6858000"/>
            <a:chOff x="659229" y="0"/>
            <a:chExt cx="1568616" cy="6858000"/>
          </a:xfrm>
        </p:grpSpPr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8526FD5-AAB8-47C4-ABE0-239BB4580D6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301DCD1E-088B-4A77-9736-AB0DA0335C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465121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2B11246F-F37F-460F-9857-B8C6CD2AB0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1F2DD5D4-005B-4062-8F22-D69E6336BF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91035" y="3122448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3" name="Grafický objekt 22" descr="Trefa do černého">
              <a:extLst>
                <a:ext uri="{FF2B5EF4-FFF2-40B4-BE49-F238E27FC236}">
                  <a16:creationId xmlns:a16="http://schemas.microsoft.com/office/drawing/2014/main" id="{FD92A8CA-83CB-4D47-B220-F8A4917505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4864" y="4978753"/>
              <a:ext cx="906821" cy="906821"/>
            </a:xfrm>
            <a:prstGeom prst="rect">
              <a:avLst/>
            </a:prstGeom>
          </p:spPr>
        </p:pic>
        <p:pic>
          <p:nvPicPr>
            <p:cNvPr id="24" name="Grafický objekt 23" descr="Stoupající trend">
              <a:extLst>
                <a:ext uri="{FF2B5EF4-FFF2-40B4-BE49-F238E27FC236}">
                  <a16:creationId xmlns:a16="http://schemas.microsoft.com/office/drawing/2014/main" id="{E10D47F5-633E-4503-820D-F94C5F6EE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7455" y="1711490"/>
              <a:ext cx="621639" cy="621639"/>
            </a:xfrm>
            <a:prstGeom prst="rect">
              <a:avLst/>
            </a:prstGeom>
          </p:spPr>
        </p:pic>
        <p:pic>
          <p:nvPicPr>
            <p:cNvPr id="25" name="Grafický objekt 24" descr="Uživatelé">
              <a:extLst>
                <a:ext uri="{FF2B5EF4-FFF2-40B4-BE49-F238E27FC236}">
                  <a16:creationId xmlns:a16="http://schemas.microsoft.com/office/drawing/2014/main" id="{87303AF7-4F68-45EF-A0EB-AE509D403A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9970" y="3274848"/>
              <a:ext cx="609599" cy="609599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54DB7776-286B-4A41-A1B8-CE9D6153F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452198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_té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D7E5B8-3980-428E-826A-A822CAC8E625}"/>
              </a:ext>
            </a:extLst>
          </p:cNvPr>
          <p:cNvCxnSpPr>
            <a:cxnSpLocks/>
          </p:cNvCxnSpPr>
          <p:nvPr userDrawn="1"/>
        </p:nvCxnSpPr>
        <p:spPr>
          <a:xfrm>
            <a:off x="10590901" y="0"/>
            <a:ext cx="0" cy="68580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0D0D3377-6ED1-4AAE-A073-7E4F10A2C689}"/>
              </a:ext>
            </a:extLst>
          </p:cNvPr>
          <p:cNvSpPr>
            <a:spLocks noChangeAspect="1"/>
          </p:cNvSpPr>
          <p:nvPr userDrawn="1"/>
        </p:nvSpPr>
        <p:spPr>
          <a:xfrm>
            <a:off x="9811855" y="926935"/>
            <a:ext cx="1568616" cy="1568616"/>
          </a:xfrm>
          <a:prstGeom prst="ellipse">
            <a:avLst/>
          </a:prstGeom>
          <a:solidFill>
            <a:srgbClr val="0038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D30E9F0-EEDA-420F-93F5-3114B5D5370B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327660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495447C-AB1C-40CE-BCFA-BEAE34DFFB28}"/>
              </a:ext>
            </a:extLst>
          </p:cNvPr>
          <p:cNvSpPr>
            <a:spLocks noChangeAspect="1"/>
          </p:cNvSpPr>
          <p:nvPr userDrawn="1"/>
        </p:nvSpPr>
        <p:spPr>
          <a:xfrm>
            <a:off x="10138963" y="4972050"/>
            <a:ext cx="914400" cy="914400"/>
          </a:xfrm>
          <a:prstGeom prst="ellipse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981AE234-212A-47D8-8CF7-1C30F43266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5635" y="1517786"/>
            <a:ext cx="1122362" cy="38691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1</a:t>
            </a:r>
          </a:p>
        </p:txBody>
      </p:sp>
      <p:sp>
        <p:nvSpPr>
          <p:cNvPr id="13" name="Zástupný symbol pro text 11">
            <a:extLst>
              <a:ext uri="{FF2B5EF4-FFF2-40B4-BE49-F238E27FC236}">
                <a16:creationId xmlns:a16="http://schemas.microsoft.com/office/drawing/2014/main" id="{8117A58C-5677-4BED-BCC8-58AB69652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38963" y="3578364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2</a:t>
            </a:r>
          </a:p>
        </p:txBody>
      </p:sp>
      <p:sp>
        <p:nvSpPr>
          <p:cNvPr id="14" name="Zástupný symbol pro text 11">
            <a:extLst>
              <a:ext uri="{FF2B5EF4-FFF2-40B4-BE49-F238E27FC236}">
                <a16:creationId xmlns:a16="http://schemas.microsoft.com/office/drawing/2014/main" id="{BC006784-CEDA-4031-8F9E-824A197AC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33701" y="5277488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3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61577793-F051-493A-81E8-8C846226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170100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ři_té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0834B40D-A390-4381-B29E-638270D7DE6A}"/>
              </a:ext>
            </a:extLst>
          </p:cNvPr>
          <p:cNvGrpSpPr/>
          <p:nvPr userDrawn="1"/>
        </p:nvGrpSpPr>
        <p:grpSpPr>
          <a:xfrm>
            <a:off x="9811855" y="0"/>
            <a:ext cx="1568616" cy="6858000"/>
            <a:chOff x="659229" y="0"/>
            <a:chExt cx="1568616" cy="6858000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946EF65D-C978-403D-9592-66400C2230E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6BEA011B-894B-44EF-AE9A-126DC93696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295576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63F92FB-F5DF-4718-8FE2-58692BB5FB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D7F7E74C-13A3-495F-93B1-45C9D09763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4972050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9" name="Zástupný symbol pro text 11">
            <a:extLst>
              <a:ext uri="{FF2B5EF4-FFF2-40B4-BE49-F238E27FC236}">
                <a16:creationId xmlns:a16="http://schemas.microsoft.com/office/drawing/2014/main" id="{0A37D22A-ED6B-43D6-B2FB-EC2024765F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33701" y="1922864"/>
            <a:ext cx="914400" cy="25604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1</a:t>
            </a:r>
          </a:p>
        </p:txBody>
      </p:sp>
      <p:sp>
        <p:nvSpPr>
          <p:cNvPr id="20" name="Zástupný symbol pro text 11">
            <a:extLst>
              <a:ext uri="{FF2B5EF4-FFF2-40B4-BE49-F238E27FC236}">
                <a16:creationId xmlns:a16="http://schemas.microsoft.com/office/drawing/2014/main" id="{15C39C6A-246F-49F7-B5B2-5D97412057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43601" y="3551226"/>
            <a:ext cx="1494599" cy="37768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2</a:t>
            </a:r>
          </a:p>
        </p:txBody>
      </p:sp>
      <p:sp>
        <p:nvSpPr>
          <p:cNvPr id="21" name="Zástupný symbol pro text 11">
            <a:extLst>
              <a:ext uri="{FF2B5EF4-FFF2-40B4-BE49-F238E27FC236}">
                <a16:creationId xmlns:a16="http://schemas.microsoft.com/office/drawing/2014/main" id="{89230884-7BB0-4570-9669-11B2FA278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33701" y="5277488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3</a:t>
            </a:r>
          </a:p>
        </p:txBody>
      </p:sp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9EDE71DD-CC65-498D-ADB8-81D0539D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717827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ři_té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976AE284-82F2-484F-A3E3-C9FB1E16BE4A}"/>
              </a:ext>
            </a:extLst>
          </p:cNvPr>
          <p:cNvGrpSpPr/>
          <p:nvPr userDrawn="1"/>
        </p:nvGrpSpPr>
        <p:grpSpPr>
          <a:xfrm>
            <a:off x="9813882" y="0"/>
            <a:ext cx="1568616" cy="6858000"/>
            <a:chOff x="659229" y="0"/>
            <a:chExt cx="1568616" cy="6858000"/>
          </a:xfrm>
        </p:grpSpPr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8526FD5-AAB8-47C4-ABE0-239BB4580D6B}"/>
                </a:ext>
              </a:extLst>
            </p:cNvPr>
            <p:cNvCxnSpPr/>
            <p:nvPr userDrawn="1"/>
          </p:nvCxnSpPr>
          <p:spPr>
            <a:xfrm>
              <a:off x="1438275" y="0"/>
              <a:ext cx="0" cy="6858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301DCD1E-088B-4A77-9736-AB0DA0335C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229" y="4651210"/>
              <a:ext cx="1568616" cy="1568616"/>
            </a:xfrm>
            <a:prstGeom prst="ellipse">
              <a:avLst/>
            </a:prstGeom>
            <a:solidFill>
              <a:srgbClr val="00386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2B11246F-F37F-460F-9857-B8C6CD2AB0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6337" y="1593686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1F2DD5D4-005B-4062-8F22-D69E6336BF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91035" y="3122448"/>
              <a:ext cx="914400" cy="914400"/>
            </a:xfrm>
            <a:prstGeom prst="ellipse">
              <a:avLst/>
            </a:prstGeom>
            <a:solidFill>
              <a:srgbClr val="71C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22331A9F-606F-49F9-864B-866F70762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0990" y="1921495"/>
            <a:ext cx="914400" cy="25878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1</a:t>
            </a:r>
          </a:p>
        </p:txBody>
      </p:sp>
      <p:sp>
        <p:nvSpPr>
          <p:cNvPr id="13" name="Zástupný symbol pro text 11">
            <a:extLst>
              <a:ext uri="{FF2B5EF4-FFF2-40B4-BE49-F238E27FC236}">
                <a16:creationId xmlns:a16="http://schemas.microsoft.com/office/drawing/2014/main" id="{1ADFDBE9-1337-4543-A71F-40DE557CF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0990" y="3422312"/>
            <a:ext cx="914400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2</a:t>
            </a:r>
          </a:p>
        </p:txBody>
      </p:sp>
      <p:sp>
        <p:nvSpPr>
          <p:cNvPr id="14" name="Zástupný symbol pro text 11">
            <a:extLst>
              <a:ext uri="{FF2B5EF4-FFF2-40B4-BE49-F238E27FC236}">
                <a16:creationId xmlns:a16="http://schemas.microsoft.com/office/drawing/2014/main" id="{E9A54010-E74A-4F11-9EF4-ACB0BDA0E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37009" y="5283756"/>
            <a:ext cx="1122362" cy="30352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49263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cs-CZ" dirty="0"/>
              <a:t>Téma 3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CD4B4B4-EE05-4EB6-9863-A9B9C864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246909"/>
            <a:ext cx="8594732" cy="47216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17967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D5AF-6E29-4F32-8731-163F952C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D753F-EFED-4FA4-AC52-3A33CEB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760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08EDB-19B6-45EA-B210-1D8B688C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274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ázdn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022A3A53-1EFB-404C-94D3-F59C9CE87B87}"/>
              </a:ext>
            </a:extLst>
          </p:cNvPr>
          <p:cNvGrpSpPr/>
          <p:nvPr userDrawn="1"/>
        </p:nvGrpSpPr>
        <p:grpSpPr>
          <a:xfrm>
            <a:off x="-334667" y="-2461961"/>
            <a:ext cx="5478167" cy="11450558"/>
            <a:chOff x="-334667" y="-2138111"/>
            <a:chExt cx="5478167" cy="11450558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74DA3A5A-EDFB-4137-B9C0-EBBEF1E58B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327"/>
            <a:stretch/>
          </p:blipFill>
          <p:spPr>
            <a:xfrm>
              <a:off x="-334667" y="-2138111"/>
              <a:ext cx="5478167" cy="11450558"/>
            </a:xfrm>
            <a:prstGeom prst="rect">
              <a:avLst/>
            </a:prstGeom>
          </p:spPr>
        </p:pic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A582F5F9-9438-4405-9C3C-9D1BB57A15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43500" y="1798008"/>
              <a:ext cx="0" cy="2606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E525F5F5-FA39-4AD3-B98A-BA6A783AC5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3925" y="2828925"/>
            <a:ext cx="4019550" cy="1066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>
                <a:latin typeface="+mj-lt"/>
              </a:rPr>
              <a:t>Přechodový slide s názvem tématu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08EDB-19B6-45EA-B210-1D8B688C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598F2D-B3BA-47AB-9CD6-9CE752665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50" y="6124574"/>
            <a:ext cx="1456324" cy="5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76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4733351"/>
            <a:ext cx="10642328" cy="461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10" b="1">
                <a:solidFill>
                  <a:schemeClr val="tx1"/>
                </a:solidFill>
                <a:latin typeface="Charter" panose="02040503050506020203" pitchFamily="18" charset="0"/>
              </a:defRPr>
            </a:lvl1pPr>
          </a:lstStyle>
          <a:p>
            <a:pPr lvl="0"/>
            <a:r>
              <a:rPr lang="pl-PL" dirty="0"/>
              <a:t>Závěrečné slovo k prezentaci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8497D27-41B1-4AB7-9F34-4CB1774C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3" y="5642132"/>
            <a:ext cx="2553451" cy="10474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3987589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DC83091-C06B-4822-8A13-408A6B7662DF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2260679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4F9F-721F-4761-8C8A-E317F9EF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ADA22-D5DE-40F5-8176-D03097F7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6FBE41-70EE-4BD2-8CDF-BCAAE61A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98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věreč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2122037"/>
            <a:ext cx="10642328" cy="461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10" b="1">
                <a:solidFill>
                  <a:schemeClr val="tx1"/>
                </a:solidFill>
                <a:latin typeface="Charter" panose="02040503050506020203" pitchFamily="18" charset="0"/>
              </a:defRPr>
            </a:lvl1pPr>
          </a:lstStyle>
          <a:p>
            <a:pPr lvl="0"/>
            <a:r>
              <a:rPr lang="pl-PL" dirty="0"/>
              <a:t>Závěrečné slovo k prezentaci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8497D27-41B1-4AB7-9F34-4CB1774C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3" y="5642132"/>
            <a:ext cx="2553451" cy="10474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1376275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6" name="Zástupný symbol pro text 6">
            <a:extLst>
              <a:ext uri="{FF2B5EF4-FFF2-40B4-BE49-F238E27FC236}">
                <a16:creationId xmlns:a16="http://schemas.microsoft.com/office/drawing/2014/main" id="{13E04714-948F-4AE1-A5C8-F7A6685F70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35" y="3651104"/>
            <a:ext cx="5002877" cy="26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Jméno Příjmení</a:t>
            </a:r>
            <a:endParaRPr lang="cs-CZ" dirty="0"/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6D6423E3-3C2C-412D-9006-629D1E8584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835" y="3918277"/>
            <a:ext cx="5002877" cy="246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Pozice</a:t>
            </a:r>
            <a:endParaRPr lang="cs-CZ" dirty="0"/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BBB83694-E5EA-4913-B354-8745627FC6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751" y="4174778"/>
            <a:ext cx="4791961" cy="24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+420 123 456 789</a:t>
            </a:r>
            <a:endParaRPr lang="cs-CZ" dirty="0"/>
          </a:p>
        </p:txBody>
      </p:sp>
      <p:sp>
        <p:nvSpPr>
          <p:cNvPr id="11" name="Zástupný symbol pro text 6">
            <a:extLst>
              <a:ext uri="{FF2B5EF4-FFF2-40B4-BE49-F238E27FC236}">
                <a16:creationId xmlns:a16="http://schemas.microsoft.com/office/drawing/2014/main" id="{C17EA5AE-B35E-49C2-A68F-D01CF5ABAD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751" y="4380308"/>
            <a:ext cx="5002877" cy="276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jmeno.prijmeni@renomia.cz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1349BA-346D-4425-AC96-454E6AAD9A46}"/>
              </a:ext>
            </a:extLst>
          </p:cNvPr>
          <p:cNvSpPr txBox="1"/>
          <p:nvPr userDrawn="1"/>
        </p:nvSpPr>
        <p:spPr>
          <a:xfrm>
            <a:off x="556835" y="3359947"/>
            <a:ext cx="5835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kern="1200" cap="none" baseline="0" dirty="0">
                <a:solidFill>
                  <a:srgbClr val="71C5E8"/>
                </a:solidFill>
                <a:latin typeface="+mn-lt"/>
                <a:ea typeface="+mj-ea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C7552DD-9658-4960-9EE7-6FF4620D8537}"/>
              </a:ext>
            </a:extLst>
          </p:cNvPr>
          <p:cNvSpPr txBox="1"/>
          <p:nvPr userDrawn="1"/>
        </p:nvSpPr>
        <p:spPr>
          <a:xfrm>
            <a:off x="556835" y="4160175"/>
            <a:ext cx="40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rPr>
              <a:t>T:</a:t>
            </a:r>
          </a:p>
          <a:p>
            <a:r>
              <a:rPr lang="cs-CZ" sz="14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rPr>
              <a:t>E: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DAAD31-8905-4C4D-B30F-915283E6BFA2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121026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ávěreč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E8BBF83E-18B7-45C4-9303-77862E3F0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2122037"/>
            <a:ext cx="10642328" cy="461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10" b="1">
                <a:solidFill>
                  <a:schemeClr val="tx1"/>
                </a:solidFill>
                <a:latin typeface="Charter" panose="02040503050506020203" pitchFamily="18" charset="0"/>
              </a:defRPr>
            </a:lvl1pPr>
          </a:lstStyle>
          <a:p>
            <a:pPr lvl="0"/>
            <a:r>
              <a:rPr lang="pl-PL" dirty="0"/>
              <a:t>Závěrečné slovo k prezentaci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8497D27-41B1-4AB7-9F34-4CB1774C5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3" y="5642132"/>
            <a:ext cx="2553451" cy="10474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165BCB-82D1-40B5-A99E-2FB7FC442F9D}"/>
              </a:ext>
            </a:extLst>
          </p:cNvPr>
          <p:cNvSpPr txBox="1"/>
          <p:nvPr userDrawn="1"/>
        </p:nvSpPr>
        <p:spPr>
          <a:xfrm>
            <a:off x="533399" y="1376275"/>
            <a:ext cx="1064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kern="1200" cap="none" baseline="0" dirty="0">
                <a:solidFill>
                  <a:srgbClr val="71C5E8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Těšíme se na spolupráci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1349BA-346D-4425-AC96-454E6AAD9A46}"/>
              </a:ext>
            </a:extLst>
          </p:cNvPr>
          <p:cNvSpPr txBox="1"/>
          <p:nvPr userDrawn="1"/>
        </p:nvSpPr>
        <p:spPr>
          <a:xfrm>
            <a:off x="556835" y="3359947"/>
            <a:ext cx="5835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kern="1200" cap="none" baseline="0" dirty="0">
                <a:solidFill>
                  <a:srgbClr val="71C5E8"/>
                </a:solidFill>
                <a:latin typeface="+mn-lt"/>
                <a:ea typeface="+mj-ea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DAAD31-8905-4C4D-B30F-915283E6BFA2}"/>
              </a:ext>
            </a:extLst>
          </p:cNvPr>
          <p:cNvSpPr txBox="1"/>
          <p:nvPr userDrawn="1"/>
        </p:nvSpPr>
        <p:spPr>
          <a:xfrm>
            <a:off x="8894619" y="6044128"/>
            <a:ext cx="264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rgbClr val="71C5E8"/>
                </a:solidFill>
                <a:latin typeface="Charter ITC Pro" panose="02040703050506020203" pitchFamily="18" charset="0"/>
              </a:rPr>
              <a:t>Vždy ve Vašem zájmu.</a:t>
            </a:r>
          </a:p>
        </p:txBody>
      </p:sp>
    </p:spTree>
    <p:extLst>
      <p:ext uri="{BB962C8B-B14F-4D97-AF65-F5344CB8AC3E}">
        <p14:creationId xmlns:p14="http://schemas.microsoft.com/office/powerpoint/2010/main" val="3766549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nadpis 1">
            <a:extLst>
              <a:ext uri="{FF2B5EF4-FFF2-40B4-BE49-F238E27FC236}">
                <a16:creationId xmlns:a16="http://schemas.microsoft.com/office/drawing/2014/main" id="{B5397E5C-4E3C-468C-9F43-7473F153B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40000"/>
            <a:ext cx="11163300" cy="573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defRPr sz="2800" b="1"/>
            </a:lvl1pPr>
          </a:lstStyle>
          <a:p>
            <a:r>
              <a:rPr lang="cs-CZ" dirty="0"/>
              <a:t>Hlavní nadpis daného slidu</a:t>
            </a:r>
            <a:br>
              <a:rPr lang="cs-CZ" dirty="0"/>
            </a:br>
            <a:endParaRPr lang="cs-CZ" dirty="0"/>
          </a:p>
        </p:txBody>
      </p:sp>
      <p:sp>
        <p:nvSpPr>
          <p:cNvPr id="34" name="Zástupný symbol pro číslo snímku 3">
            <a:extLst>
              <a:ext uri="{FF2B5EF4-FFF2-40B4-BE49-F238E27FC236}">
                <a16:creationId xmlns:a16="http://schemas.microsoft.com/office/drawing/2014/main" id="{132905D4-188C-44A8-BDE6-03B5A5164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074" y="6230834"/>
            <a:ext cx="307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71C5E8"/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390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nadpis 1">
            <a:extLst>
              <a:ext uri="{FF2B5EF4-FFF2-40B4-BE49-F238E27FC236}">
                <a16:creationId xmlns:a16="http://schemas.microsoft.com/office/drawing/2014/main" id="{521DF373-E257-4D61-8173-0958CA878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" y="540000"/>
            <a:ext cx="11163300" cy="5739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defRPr sz="2800" b="1"/>
            </a:lvl1pPr>
          </a:lstStyle>
          <a:p>
            <a:r>
              <a:rPr lang="cs-CZ" dirty="0"/>
              <a:t>Hlavní nadpis daného slidu</a:t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FBBCDAEC-0CA5-4F47-AABF-EA295CF8B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074" y="6230834"/>
            <a:ext cx="307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71C5E8"/>
                </a:solidFill>
              </a:defRPr>
            </a:lvl1pPr>
          </a:lstStyle>
          <a:p>
            <a:fld id="{68FE4FA1-68B8-49BA-A3D1-36580FD3287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23290C-0294-4AEF-892B-B43C62A06A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1314449"/>
            <a:ext cx="11163300" cy="4572001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 marL="361950" indent="-3619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</a:defRPr>
            </a:lvl2pPr>
            <a:lvl3pPr marL="714375" indent="-352425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rgbClr val="71C5E8"/>
                </a:solidFill>
              </a:defRPr>
            </a:lvl4pPr>
            <a:lvl5pPr>
              <a:defRPr>
                <a:solidFill>
                  <a:srgbClr val="71C5E8"/>
                </a:solidFill>
              </a:defRPr>
            </a:lvl5pPr>
          </a:lstStyle>
          <a:p>
            <a:pPr lvl="1"/>
            <a:r>
              <a:rPr lang="cs-CZ" dirty="0"/>
              <a:t>První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26097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1243736"/>
            <a:ext cx="5453149" cy="43513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FA376C2-C9D1-44C9-BDB1-B0FD67A38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550" y="1532661"/>
            <a:ext cx="5200474" cy="3773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89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zadí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budova, exteriér, chodník, směr&#10;&#10;Popis byl vytvořen automaticky">
            <a:extLst>
              <a:ext uri="{FF2B5EF4-FFF2-40B4-BE49-F238E27FC236}">
                <a16:creationId xmlns:a16="http://schemas.microsoft.com/office/drawing/2014/main" id="{4920B07F-B7FE-4AD2-BA2B-6FC899639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4E001B9-7C0E-4A90-B7D5-C9364670AF3F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>
            <a:gsLst>
              <a:gs pos="70000">
                <a:srgbClr val="FFFFFF">
                  <a:alpha val="9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CA88E4BD-D47C-4D24-A08C-4DA9959EAA20}"/>
              </a:ext>
            </a:extLst>
          </p:cNvPr>
          <p:cNvSpPr txBox="1">
            <a:spLocks/>
          </p:cNvSpPr>
          <p:nvPr userDrawn="1"/>
        </p:nvSpPr>
        <p:spPr>
          <a:xfrm>
            <a:off x="8859856" y="6230834"/>
            <a:ext cx="2827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b="0" kern="1200">
                <a:solidFill>
                  <a:srgbClr val="4C73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9C54F-16C5-4EB8-88E5-86726EC28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Nadpis 1">
            <a:extLst>
              <a:ext uri="{FF2B5EF4-FFF2-40B4-BE49-F238E27FC236}">
                <a16:creationId xmlns:a16="http://schemas.microsoft.com/office/drawing/2014/main" id="{5703F48C-1EF2-4F73-AE60-1D468F2D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64875"/>
            <a:ext cx="11155680" cy="61577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5F933669-4C9F-4667-925E-52F3F3066A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15" y="6123162"/>
            <a:ext cx="308571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2244436"/>
            <a:ext cx="3474721" cy="33506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04CB75E-1DC9-465D-B88E-48D057705C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72494" y="2244436"/>
            <a:ext cx="3474721" cy="33506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068D165-2D72-43D9-8230-61C0AAF759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2974" y="2244436"/>
            <a:ext cx="3474721" cy="33506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19C98CD-280D-4426-8FFA-9814FF5EAE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698" y="1596736"/>
            <a:ext cx="3475037" cy="4318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4C7393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Název max. na dva řádky</a:t>
            </a:r>
          </a:p>
        </p:txBody>
      </p:sp>
      <p:sp>
        <p:nvSpPr>
          <p:cNvPr id="13" name="Zástupný symbol pro text 4">
            <a:extLst>
              <a:ext uri="{FF2B5EF4-FFF2-40B4-BE49-F238E27FC236}">
                <a16:creationId xmlns:a16="http://schemas.microsoft.com/office/drawing/2014/main" id="{2A898490-388B-4105-AE5D-5173BDE6B3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2494" y="1596736"/>
            <a:ext cx="3475037" cy="4318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4C7393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Název max. na dva řádky</a:t>
            </a:r>
          </a:p>
        </p:txBody>
      </p:sp>
      <p:sp>
        <p:nvSpPr>
          <p:cNvPr id="14" name="Zástupný symbol pro text 4">
            <a:extLst>
              <a:ext uri="{FF2B5EF4-FFF2-40B4-BE49-F238E27FC236}">
                <a16:creationId xmlns:a16="http://schemas.microsoft.com/office/drawing/2014/main" id="{F1558CB5-0154-470A-8C92-B319909FD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2974" y="1596736"/>
            <a:ext cx="3475037" cy="4318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4C7393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Název max. na dva řádky</a:t>
            </a:r>
          </a:p>
        </p:txBody>
      </p:sp>
    </p:spTree>
    <p:extLst>
      <p:ext uri="{BB962C8B-B14F-4D97-AF65-F5344CB8AC3E}">
        <p14:creationId xmlns:p14="http://schemas.microsoft.com/office/powerpoint/2010/main" val="250235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C157B-BC94-4F6B-A115-72493287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6A251-C08A-40F0-8EDD-F98964E94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331" y="3291841"/>
            <a:ext cx="3440996" cy="267669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EB62C7-640F-4341-B63C-6289F4C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04CB75E-1DC9-465D-B88E-48D057705C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72731" y="3291841"/>
            <a:ext cx="3441155" cy="267669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068D165-2D72-43D9-8230-61C0AAF759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3291" y="3291841"/>
            <a:ext cx="3441154" cy="267669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DC9C6D98-DEFE-49CB-BC78-F96566476F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72731" y="1407965"/>
            <a:ext cx="3446538" cy="169325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5" name="Zástupný symbol obrázku 8">
            <a:extLst>
              <a:ext uri="{FF2B5EF4-FFF2-40B4-BE49-F238E27FC236}">
                <a16:creationId xmlns:a16="http://schemas.microsoft.com/office/drawing/2014/main" id="{5E78532C-9BEE-44BD-A39E-1C688C182B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2173" y="1407965"/>
            <a:ext cx="3446538" cy="169325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6" name="Zástupný symbol obrázku 8">
            <a:extLst>
              <a:ext uri="{FF2B5EF4-FFF2-40B4-BE49-F238E27FC236}">
                <a16:creationId xmlns:a16="http://schemas.microsoft.com/office/drawing/2014/main" id="{94FB69FF-69EE-421F-AEE4-8DD05EDD80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13289" y="1407965"/>
            <a:ext cx="3446538" cy="1693258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808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6E58BE0-1F21-4B07-A489-527F70862714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15" y="6123162"/>
            <a:ext cx="3085716" cy="576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E59A269-EFD0-401E-B386-BFE9C2E3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64875"/>
            <a:ext cx="11155680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Nadpis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8DA7BE-F6BE-4202-ACBC-298935598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15" y="1246909"/>
            <a:ext cx="11155680" cy="472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C3F4F7-8954-4116-BA18-BF6F27CE7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9856" y="6230834"/>
            <a:ext cx="2827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4C7393"/>
                </a:solidFill>
              </a:defRPr>
            </a:lvl1pPr>
          </a:lstStyle>
          <a:p>
            <a:fld id="{D7B9C54F-16C5-4EB8-88E5-86726EC281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69" r:id="rId2"/>
    <p:sldLayoutId id="2147483762" r:id="rId3"/>
    <p:sldLayoutId id="2147483763" r:id="rId4"/>
    <p:sldLayoutId id="2147483650" r:id="rId5"/>
    <p:sldLayoutId id="2147483652" r:id="rId6"/>
    <p:sldLayoutId id="2147483761" r:id="rId7"/>
    <p:sldLayoutId id="2147483664" r:id="rId8"/>
    <p:sldLayoutId id="2147483717" r:id="rId9"/>
    <p:sldLayoutId id="2147483660" r:id="rId10"/>
    <p:sldLayoutId id="2147483663" r:id="rId11"/>
    <p:sldLayoutId id="2147483666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67" r:id="rId19"/>
    <p:sldLayoutId id="2147483665" r:id="rId20"/>
    <p:sldLayoutId id="2147483661" r:id="rId21"/>
    <p:sldLayoutId id="2147483765" r:id="rId22"/>
    <p:sldLayoutId id="2147483662" r:id="rId23"/>
    <p:sldLayoutId id="2147483760" r:id="rId24"/>
    <p:sldLayoutId id="2147483764" r:id="rId25"/>
    <p:sldLayoutId id="2147483766" r:id="rId26"/>
    <p:sldLayoutId id="2147483759" r:id="rId27"/>
    <p:sldLayoutId id="2147483758" r:id="rId28"/>
    <p:sldLayoutId id="2147483655" r:id="rId29"/>
    <p:sldLayoutId id="2147483756" r:id="rId30"/>
    <p:sldLayoutId id="2147483757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C7393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65125" algn="l" defTabSz="914400" rtl="0" eaLnBrk="1" latinLnBrk="0" hangingPunct="1">
        <a:lnSpc>
          <a:spcPct val="114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E59A269-EFD0-401E-B386-BFE9C2E3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64875"/>
            <a:ext cx="11155680" cy="615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/>
              <a:t>Nadpis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8DA7BE-F6BE-4202-ACBC-298935598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15" y="1246909"/>
            <a:ext cx="11155680" cy="472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C3F4F7-8954-4116-BA18-BF6F27CE7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9856" y="6230834"/>
            <a:ext cx="2827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4C7393"/>
                </a:solidFill>
              </a:defRPr>
            </a:lvl1pPr>
          </a:lstStyle>
          <a:p>
            <a:fld id="{D7B9C54F-16C5-4EB8-88E5-86726EC281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3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C7393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65125" algn="l" defTabSz="914400" rtl="0" eaLnBrk="1" latinLnBrk="0" hangingPunct="1">
        <a:lnSpc>
          <a:spcPct val="114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18BAB-E8DB-4E2A-9D37-B9EE9ED80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43196"/>
            <a:ext cx="10642327" cy="1240852"/>
          </a:xfrm>
        </p:spPr>
        <p:txBody>
          <a:bodyPr/>
          <a:lstStyle/>
          <a:p>
            <a:r>
              <a:rPr lang="cs-CZ" sz="3600" dirty="0"/>
              <a:t>ESG &amp; Green </a:t>
            </a:r>
            <a:r>
              <a:rPr lang="cs-CZ" sz="3600" dirty="0" err="1"/>
              <a:t>Energy</a:t>
            </a:r>
            <a:r>
              <a:rPr lang="cs-CZ" sz="3600" dirty="0"/>
              <a:t> dopady na globální pojistný trh v oblasti Energetiky</a:t>
            </a:r>
            <a:endParaRPr lang="cs-CZ" sz="3600" dirty="0">
              <a:solidFill>
                <a:srgbClr val="4C7393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8718CA-4FBF-4BD9-ACBD-AF36C1A8B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dirty="0"/>
              <a:t>11.listopadu</a:t>
            </a:r>
            <a:r>
              <a:rPr lang="en-US" dirty="0"/>
              <a:t> 2021, </a:t>
            </a:r>
            <a:r>
              <a:rPr lang="cs-CZ" dirty="0"/>
              <a:t>Mladé Buky</a:t>
            </a:r>
          </a:p>
        </p:txBody>
      </p:sp>
    </p:spTree>
    <p:extLst>
      <p:ext uri="{BB962C8B-B14F-4D97-AF65-F5344CB8AC3E}">
        <p14:creationId xmlns:p14="http://schemas.microsoft.com/office/powerpoint/2010/main" val="285159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7570201-5325-4C14-9286-F8E3C8BB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/>
              <a:t>Obsah</a:t>
            </a:r>
            <a:endParaRPr lang="en-GB" sz="2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444D3B-45FC-4C23-B2E4-C5F05B05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Uvedení do problematiky a shrnutí současné situace na trhu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Dopady na energetické společnosti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Možná řešení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3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1">
            <a:extLst>
              <a:ext uri="{FF2B5EF4-FFF2-40B4-BE49-F238E27FC236}">
                <a16:creationId xmlns:a16="http://schemas.microsoft.com/office/drawing/2014/main" id="{76622793-867C-49B5-8B07-727296BE40C5}"/>
              </a:ext>
            </a:extLst>
          </p:cNvPr>
          <p:cNvSpPr txBox="1">
            <a:spLocks/>
          </p:cNvSpPr>
          <p:nvPr/>
        </p:nvSpPr>
        <p:spPr>
          <a:xfrm>
            <a:off x="6206839" y="1243735"/>
            <a:ext cx="54531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125" indent="-3651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4388" indent="-365125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endParaRPr lang="cs-CZ" sz="1100" dirty="0"/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cs-CZ" sz="1600" b="1" dirty="0"/>
              <a:t>Japonsko</a:t>
            </a:r>
            <a:r>
              <a:rPr lang="cs-CZ" sz="1600" dirty="0"/>
              <a:t> – Hlavní pojistitelé zavedli anti-uhelnou politiku s určitými výjimkami.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endParaRPr lang="cs-CZ" sz="1600" b="1" dirty="0"/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cs-CZ" sz="1600" b="1" dirty="0"/>
              <a:t>Čína</a:t>
            </a:r>
            <a:r>
              <a:rPr lang="en-GB" sz="1600" dirty="0"/>
              <a:t> </a:t>
            </a:r>
            <a:r>
              <a:rPr lang="cs-CZ" sz="1600" dirty="0"/>
              <a:t>– Pojistitelé rostou spolu s počtem čínských společností nakupujících zahraniční uhelné doly. PICC je ochotna pojišťovat i některé klienty mimo Čínu, ti pak ale mají problémy s financováním bank</a:t>
            </a:r>
            <a:r>
              <a:rPr lang="en-GB" sz="1600" dirty="0"/>
              <a:t>.</a:t>
            </a:r>
            <a:endParaRPr lang="cs-CZ" sz="16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7570201-5325-4C14-9286-F8E3C8BB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26374"/>
            <a:ext cx="11155680" cy="615777"/>
          </a:xfrm>
        </p:spPr>
        <p:txBody>
          <a:bodyPr/>
          <a:lstStyle/>
          <a:p>
            <a:r>
              <a:rPr lang="cs-CZ" sz="2200" dirty="0"/>
              <a:t>Současný stav  na trhu komerčního pojištění uhelných zdrojů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CDD14C4-F4BB-4642-BD90-312601E6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014" y="1243736"/>
            <a:ext cx="5453149" cy="47976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cs-CZ" sz="1600" b="1" dirty="0">
                <a:latin typeface="+mj-lt"/>
              </a:rPr>
              <a:t>Přehled podle oblastí</a:t>
            </a:r>
            <a:endParaRPr lang="en-US" sz="1600" b="1" dirty="0">
              <a:latin typeface="+mj-lt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cs-CZ" sz="1600" b="1" dirty="0"/>
              <a:t>Evropa a Austrálie </a:t>
            </a:r>
            <a:r>
              <a:rPr lang="cs-CZ" sz="1600" dirty="0"/>
              <a:t>– Všichni velcí pojistitelé zavedli politiku odklonu od uhlí.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endParaRPr lang="cs-CZ" sz="1600" b="1" dirty="0"/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cs-CZ" sz="1600" b="1" dirty="0"/>
              <a:t>USA – </a:t>
            </a:r>
            <a:r>
              <a:rPr lang="cs-CZ" sz="1600" dirty="0"/>
              <a:t>Odklon od uhelných klientů je výrazně pomalejší než v Evropě.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cs-CZ" sz="1600" b="1" dirty="0"/>
              <a:t>Asie</a:t>
            </a:r>
            <a:r>
              <a:rPr lang="cs-CZ" sz="1600" dirty="0"/>
              <a:t> – Banky začaly omezovat financování, omezení ze stany pojistitelů jsou však výrazně menší než u mezinárodních pojišťoven.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endParaRPr lang="cs-CZ" sz="1600" dirty="0"/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n-US" sz="1600" b="1" dirty="0"/>
              <a:t>Korea</a:t>
            </a:r>
            <a:r>
              <a:rPr lang="cs-CZ" sz="1600" b="1" dirty="0"/>
              <a:t> – </a:t>
            </a:r>
            <a:r>
              <a:rPr lang="cs-CZ" sz="1600" dirty="0"/>
              <a:t>Jednotliví pojistitelé zastavují financování či pojištění uhelných společností.</a:t>
            </a:r>
            <a:endParaRPr lang="en-US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A1D3F2-86EE-4585-9229-A8FC4DBC1803}"/>
              </a:ext>
            </a:extLst>
          </p:cNvPr>
          <p:cNvSpPr txBox="1"/>
          <p:nvPr/>
        </p:nvSpPr>
        <p:spPr>
          <a:xfrm>
            <a:off x="6564761" y="4743294"/>
            <a:ext cx="5095225" cy="1191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1600" dirty="0"/>
              <a:t>Stav</a:t>
            </a:r>
            <a:r>
              <a:rPr lang="en-US" sz="1600" dirty="0"/>
              <a:t> 2020 – </a:t>
            </a:r>
            <a:r>
              <a:rPr lang="en-US" sz="1600" b="1" dirty="0"/>
              <a:t>23 </a:t>
            </a:r>
            <a:r>
              <a:rPr lang="cs-CZ" sz="1600" b="1" dirty="0"/>
              <a:t>pojistitelů se již vzdalo </a:t>
            </a:r>
            <a:r>
              <a:rPr lang="cs-CZ" sz="1600" dirty="0"/>
              <a:t>pojišťování činností spojených s</a:t>
            </a:r>
            <a:r>
              <a:rPr lang="en-US" sz="1600" dirty="0"/>
              <a:t> </a:t>
            </a:r>
            <a:r>
              <a:rPr lang="cs-CZ" sz="1600" dirty="0"/>
              <a:t>uhlím.</a:t>
            </a:r>
            <a:endParaRPr lang="en-US" sz="1600" dirty="0"/>
          </a:p>
          <a:p>
            <a:pPr>
              <a:lnSpc>
                <a:spcPct val="114000"/>
              </a:lnSpc>
            </a:pPr>
            <a:r>
              <a:rPr lang="en-US" sz="1600" dirty="0"/>
              <a:t>2021 – </a:t>
            </a:r>
            <a:r>
              <a:rPr lang="en-US" sz="1600" b="1" dirty="0"/>
              <a:t>Lloyd’s</a:t>
            </a:r>
            <a:r>
              <a:rPr lang="en-US" sz="1600" dirty="0"/>
              <a:t> </a:t>
            </a:r>
            <a:r>
              <a:rPr lang="cs-CZ" sz="1600" dirty="0"/>
              <a:t>oznámil, že nebude přijímat žádná nová pojištění spojená s uhlím od </a:t>
            </a:r>
            <a:r>
              <a:rPr lang="en-US" sz="1600" b="1" dirty="0"/>
              <a:t>1.1.2022</a:t>
            </a:r>
            <a:r>
              <a:rPr lang="cs-CZ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44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7570201-5325-4C14-9286-F8E3C8BB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26374"/>
            <a:ext cx="11155680" cy="615777"/>
          </a:xfrm>
        </p:spPr>
        <p:txBody>
          <a:bodyPr/>
          <a:lstStyle/>
          <a:p>
            <a:r>
              <a:rPr lang="cs-CZ" sz="2200" dirty="0"/>
              <a:t>Komerční pojistný trh – fosilní paliva</a:t>
            </a:r>
            <a:endParaRPr lang="en-US" sz="22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9ACF75C-E9ED-480F-9CA3-B1614161DEF5}"/>
              </a:ext>
            </a:extLst>
          </p:cNvPr>
          <p:cNvSpPr/>
          <p:nvPr/>
        </p:nvSpPr>
        <p:spPr>
          <a:xfrm>
            <a:off x="6180216" y="1057039"/>
            <a:ext cx="5613915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cs-CZ" sz="1200" b="1" dirty="0"/>
              <a:t>Pojistitelé, kteří opustili pojišťování uhelného průmyslu </a:t>
            </a:r>
            <a:r>
              <a:rPr lang="en-GB" sz="1200" b="1" dirty="0"/>
              <a:t>(+ Lloyd’s 2022)</a:t>
            </a:r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F2BE27-21F9-4679-846D-9113B0E4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64" y="1404157"/>
            <a:ext cx="3404013" cy="477422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C65ED30-351C-46BD-BC5E-5311A23D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67" y="1500518"/>
            <a:ext cx="4439113" cy="45815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465B5FF-DBE2-474F-B0A7-AD079714FD74}"/>
              </a:ext>
            </a:extLst>
          </p:cNvPr>
          <p:cNvSpPr/>
          <p:nvPr/>
        </p:nvSpPr>
        <p:spPr>
          <a:xfrm>
            <a:off x="638451" y="1045985"/>
            <a:ext cx="5373333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cs-CZ" sz="1200" b="1" dirty="0"/>
              <a:t>Bodovací tabulka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2041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21C61-4CDC-4C46-BD40-46413331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Fosilní energetika pod palbou</a:t>
            </a:r>
          </a:p>
        </p:txBody>
      </p:sp>
      <p:pic>
        <p:nvPicPr>
          <p:cNvPr id="7" name="Zástupný obsah 6" descr="Obsah obrázku text, noviny, muž, podepsat&#10;&#10;Popis byl vytvořen automaticky">
            <a:extLst>
              <a:ext uri="{FF2B5EF4-FFF2-40B4-BE49-F238E27FC236}">
                <a16:creationId xmlns:a16="http://schemas.microsoft.com/office/drawing/2014/main" id="{22306F88-2460-444C-900A-131B94BA00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93" y="1243013"/>
            <a:ext cx="3263502" cy="435133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F196A4-4CC3-411B-A1A1-CD11AC71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5</a:t>
            </a:fld>
            <a:endParaRPr lang="cs-CZ" dirty="0"/>
          </a:p>
        </p:txBody>
      </p:sp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9EA3E831-2A3C-48DD-A5AF-D7D63651B3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r="1143"/>
          <a:stretch>
            <a:fillRect/>
          </a:stretch>
        </p:blipFill>
        <p:spPr>
          <a:xfrm>
            <a:off x="6699250" y="1222375"/>
            <a:ext cx="3263900" cy="4413250"/>
          </a:xfrm>
        </p:spPr>
      </p:pic>
    </p:spTree>
    <p:extLst>
      <p:ext uri="{BB962C8B-B14F-4D97-AF65-F5344CB8AC3E}">
        <p14:creationId xmlns:p14="http://schemas.microsoft.com/office/powerpoint/2010/main" val="319636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99783-B917-4D8B-AF9D-124EE579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současné tržní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1F350-A49B-4422-9BE9-68641D2F5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Zhoršování podmínek pojištění - sazby (trh se stává velmi oligopolní)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Nedostatek kapacity pro vykrytí požadovaného výše rizika/maximální možné škody</a:t>
            </a:r>
          </a:p>
          <a:p>
            <a:endParaRPr lang="cs-CZ" dirty="0"/>
          </a:p>
          <a:p>
            <a:r>
              <a:rPr lang="cs-CZ" dirty="0"/>
              <a:t>Tlaky na vyšší spoluúčasti</a:t>
            </a:r>
          </a:p>
          <a:p>
            <a:endParaRPr lang="cs-CZ" dirty="0"/>
          </a:p>
          <a:p>
            <a:r>
              <a:rPr lang="cs-CZ" dirty="0"/>
              <a:t>Restriktivnější rozsah pojistného krytí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BF8216-68AD-47F3-946E-25423C5C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38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99783-B917-4D8B-AF9D-124EE579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1F350-A49B-4422-9BE9-68641D2F5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Kaptivní</a:t>
            </a:r>
            <a:r>
              <a:rPr lang="cs-CZ" dirty="0"/>
              <a:t> pojišťovna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Kapitálový trh (</a:t>
            </a: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/>
              <a:t>Linked</a:t>
            </a:r>
            <a:r>
              <a:rPr lang="cs-CZ" dirty="0"/>
              <a:t> </a:t>
            </a:r>
            <a:r>
              <a:rPr lang="cs-CZ" dirty="0" err="1"/>
              <a:t>Securities</a:t>
            </a:r>
            <a:r>
              <a:rPr lang="cs-CZ" dirty="0"/>
              <a:t> – CAT </a:t>
            </a:r>
            <a:r>
              <a:rPr lang="cs-CZ" dirty="0" err="1"/>
              <a:t>bonds</a:t>
            </a:r>
            <a:r>
              <a:rPr lang="cs-CZ" dirty="0"/>
              <a:t> aj.)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Vzájemné pojišťovny (</a:t>
            </a:r>
            <a:r>
              <a:rPr lang="cs-CZ" dirty="0" err="1"/>
              <a:t>Mutual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Zůstat zcela bez pojištění (krytí v rámci vlastní retence/tvorby rezerv na případné škody)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BF8216-68AD-47F3-946E-25423C5C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C54F-16C5-4EB8-88E5-86726EC281AE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44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69D1B0FC-9AFB-4874-8D8C-9B39AD73C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Michael Issa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4DE7FB1A-1688-4EF7-8076-4F7898ED15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Team Leader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D423C159-0D2E-4497-B22C-6B0F3FF71E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M: +420 604 210 170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FCBBA653-CCC9-4D21-AFFF-F58A065D43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E: michael.issa@renomia.cz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89D861C-C2AF-4603-A10B-9E17BAC32F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cs-CZ" dirty="0"/>
              <a:t>RENOMIA GROUP</a:t>
            </a:r>
          </a:p>
        </p:txBody>
      </p:sp>
    </p:spTree>
    <p:extLst>
      <p:ext uri="{BB962C8B-B14F-4D97-AF65-F5344CB8AC3E}">
        <p14:creationId xmlns:p14="http://schemas.microsoft.com/office/powerpoint/2010/main" val="7640869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RENOMIA">
      <a:dk1>
        <a:srgbClr val="003865"/>
      </a:dk1>
      <a:lt1>
        <a:sysClr val="window" lastClr="FFFFFF"/>
      </a:lt1>
      <a:dk2>
        <a:srgbClr val="71C5E8"/>
      </a:dk2>
      <a:lt2>
        <a:srgbClr val="FFFFFF"/>
      </a:lt2>
      <a:accent1>
        <a:srgbClr val="003865"/>
      </a:accent1>
      <a:accent2>
        <a:srgbClr val="71C5E8"/>
      </a:accent2>
      <a:accent3>
        <a:srgbClr val="93D3ED"/>
      </a:accent3>
      <a:accent4>
        <a:srgbClr val="BEE5F4"/>
      </a:accent4>
      <a:accent5>
        <a:srgbClr val="E8F6FC"/>
      </a:accent5>
      <a:accent6>
        <a:srgbClr val="EEF8FC"/>
      </a:accent6>
      <a:hlink>
        <a:srgbClr val="003865"/>
      </a:hlink>
      <a:folHlink>
        <a:srgbClr val="954F72"/>
      </a:folHlink>
    </a:clrScheme>
    <a:fontScheme name="RENOMI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_akvizice_CZ" id="{146D85C6-66A9-4C6B-8710-44AD42567CB4}" vid="{1F6888F1-ADEB-4A13-BD88-DC676EADE6D1}"/>
    </a:ext>
  </a:extLst>
</a:theme>
</file>

<file path=ppt/theme/theme2.xml><?xml version="1.0" encoding="utf-8"?>
<a:theme xmlns:a="http://schemas.openxmlformats.org/drawingml/2006/main" name="1_Motiv Office">
  <a:themeElements>
    <a:clrScheme name="RENOMIA">
      <a:dk1>
        <a:srgbClr val="003865"/>
      </a:dk1>
      <a:lt1>
        <a:sysClr val="window" lastClr="FFFFFF"/>
      </a:lt1>
      <a:dk2>
        <a:srgbClr val="71C5E8"/>
      </a:dk2>
      <a:lt2>
        <a:srgbClr val="FFFFFF"/>
      </a:lt2>
      <a:accent1>
        <a:srgbClr val="003865"/>
      </a:accent1>
      <a:accent2>
        <a:srgbClr val="71C5E8"/>
      </a:accent2>
      <a:accent3>
        <a:srgbClr val="93D3ED"/>
      </a:accent3>
      <a:accent4>
        <a:srgbClr val="BEE5F4"/>
      </a:accent4>
      <a:accent5>
        <a:srgbClr val="E8F6FC"/>
      </a:accent5>
      <a:accent6>
        <a:srgbClr val="EEF8FC"/>
      </a:accent6>
      <a:hlink>
        <a:srgbClr val="003865"/>
      </a:hlink>
      <a:folHlink>
        <a:srgbClr val="954F72"/>
      </a:folHlink>
    </a:clrScheme>
    <a:fontScheme name="RENOMI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_akvizice_CZ" id="{146D85C6-66A9-4C6B-8710-44AD42567CB4}" vid="{1F6888F1-ADEB-4A13-BD88-DC676EADE6D1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A207189D288D4DBAEB4AC3056F2CA9" ma:contentTypeVersion="14" ma:contentTypeDescription="Vytvoří nový dokument" ma:contentTypeScope="" ma:versionID="c0ff96e682cf31275d1fba014e46616a">
  <xsd:schema xmlns:xsd="http://www.w3.org/2001/XMLSchema" xmlns:xs="http://www.w3.org/2001/XMLSchema" xmlns:p="http://schemas.microsoft.com/office/2006/metadata/properties" xmlns:ns3="5783bd3d-1f48-4fe3-92a1-c315aba70648" xmlns:ns4="6a399150-9b60-459d-9690-f2503813502c" targetNamespace="http://schemas.microsoft.com/office/2006/metadata/properties" ma:root="true" ma:fieldsID="7057256cf60f63989025406137c920e4" ns3:_="" ns4:_="">
    <xsd:import namespace="5783bd3d-1f48-4fe3-92a1-c315aba70648"/>
    <xsd:import namespace="6a399150-9b60-459d-9690-f250381350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3bd3d-1f48-4fe3-92a1-c315aba70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99150-9b60-459d-9690-f250381350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947C6C-3BCE-4C6B-B7C0-892CD31677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1AF34D-83F9-4870-8AEC-B32407969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3bd3d-1f48-4fe3-92a1-c315aba70648"/>
    <ds:schemaRef ds:uri="6a399150-9b60-459d-9690-f25038135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9BF2AC-210D-44B2-BB95-122F3C1247D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R_akvizice_CZ</Template>
  <TotalTime>19221</TotalTime>
  <Words>298</Words>
  <Application>Microsoft Office PowerPoint</Application>
  <PresentationFormat>Širokoúhlá obrazovka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20" baseType="lpstr">
      <vt:lpstr>Aller Light</vt:lpstr>
      <vt:lpstr>Arial</vt:lpstr>
      <vt:lpstr>Calibri</vt:lpstr>
      <vt:lpstr>Georgia</vt:lpstr>
      <vt:lpstr>Helvetica Light</vt:lpstr>
      <vt:lpstr>Charter</vt:lpstr>
      <vt:lpstr>Charter ITC Pro</vt:lpstr>
      <vt:lpstr>Kontrapunkt Bob Bold</vt:lpstr>
      <vt:lpstr>Open Sans</vt:lpstr>
      <vt:lpstr>Wingdings</vt:lpstr>
      <vt:lpstr>Motiv Office</vt:lpstr>
      <vt:lpstr>1_Motiv Office</vt:lpstr>
      <vt:lpstr>ESG &amp; Green Energy dopady na globální pojistný trh v oblasti Energetiky</vt:lpstr>
      <vt:lpstr>Obsah</vt:lpstr>
      <vt:lpstr>Současný stav  na trhu komerčního pojištění uhelných zdrojů</vt:lpstr>
      <vt:lpstr>Komerční pojistný trh – fosilní paliva</vt:lpstr>
      <vt:lpstr>Fosilní energetika pod palbou</vt:lpstr>
      <vt:lpstr>Dopady současné tržní situace</vt:lpstr>
      <vt:lpstr>Možnosti řešení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Komplexní služby v oblasti pojištění  a risk managementu</dc:title>
  <dc:creator>Hallerová Kateřina</dc:creator>
  <cp:lastModifiedBy>Michael</cp:lastModifiedBy>
  <cp:revision>528</cp:revision>
  <cp:lastPrinted>2020-07-15T11:15:31Z</cp:lastPrinted>
  <dcterms:created xsi:type="dcterms:W3CDTF">2020-01-07T09:54:17Z</dcterms:created>
  <dcterms:modified xsi:type="dcterms:W3CDTF">2021-11-10T19:22:14Z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0x01010099A207189D288D4DBAEB4AC3056F2CA9</vt:lpwstr>
  </property>
  <property fmtid="{D5CDD505-2E9C-101B-9397-08002B2CF9AE}" pid="3" name="MSIP_Label_8d283cd4-40d8-4b4e-b666-5881e4d226e3_Enabled">
    <vt:lpwstr>true</vt:lpwstr>
  </property>
  <property fmtid="{D5CDD505-2E9C-101B-9397-08002B2CF9AE}" pid="4" name="MSIP_Label_8d283cd4-40d8-4b4e-b666-5881e4d226e3_SetDate">
    <vt:lpwstr>2021-04-28T15:20:58Z</vt:lpwstr>
  </property>
  <property fmtid="{D5CDD505-2E9C-101B-9397-08002B2CF9AE}" pid="5" name="MSIP_Label_8d283cd4-40d8-4b4e-b666-5881e4d226e3_Method">
    <vt:lpwstr>Standard</vt:lpwstr>
  </property>
  <property fmtid="{D5CDD505-2E9C-101B-9397-08002B2CF9AE}" pid="6" name="MSIP_Label_8d283cd4-40d8-4b4e-b666-5881e4d226e3_Name">
    <vt:lpwstr>Public</vt:lpwstr>
  </property>
  <property fmtid="{D5CDD505-2E9C-101B-9397-08002B2CF9AE}" pid="7" name="MSIP_Label_8d283cd4-40d8-4b4e-b666-5881e4d226e3_SiteId">
    <vt:lpwstr>8b52ecaa-f734-4a0c-9b2d-ab31beeb4028</vt:lpwstr>
  </property>
  <property fmtid="{D5CDD505-2E9C-101B-9397-08002B2CF9AE}" pid="8" name="MSIP_Label_8d283cd4-40d8-4b4e-b666-5881e4d226e3_ActionId">
    <vt:lpwstr>be93570f-0a08-4d3c-99d8-61c1d2ef80ef</vt:lpwstr>
  </property>
  <property fmtid="{D5CDD505-2E9C-101B-9397-08002B2CF9AE}" pid="9" name="MSIP_Label_8d283cd4-40d8-4b4e-b666-5881e4d226e3_ContentBits">
    <vt:lpwstr>0</vt:lpwstr>
  </property>
</Properties>
</file>